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2"/>
  </p:notesMasterIdLst>
  <p:sldIdLst>
    <p:sldId id="259" r:id="rId5"/>
    <p:sldId id="279" r:id="rId6"/>
    <p:sldId id="272" r:id="rId7"/>
    <p:sldId id="273" r:id="rId8"/>
    <p:sldId id="274" r:id="rId9"/>
    <p:sldId id="268" r:id="rId10"/>
    <p:sldId id="262" r:id="rId11"/>
    <p:sldId id="261" r:id="rId12"/>
    <p:sldId id="278" r:id="rId13"/>
    <p:sldId id="280" r:id="rId14"/>
    <p:sldId id="263" r:id="rId15"/>
    <p:sldId id="264" r:id="rId16"/>
    <p:sldId id="269" r:id="rId17"/>
    <p:sldId id="275" r:id="rId18"/>
    <p:sldId id="270" r:id="rId19"/>
    <p:sldId id="277" r:id="rId20"/>
    <p:sldId id="276"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22CC18-C19B-422C-9802-4673BABFD5C1}" v="62" dt="2022-01-10T23:47:43.2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92" autoAdjust="0"/>
    <p:restoredTop sz="94660"/>
  </p:normalViewPr>
  <p:slideViewPr>
    <p:cSldViewPr snapToGrid="0">
      <p:cViewPr varScale="1">
        <p:scale>
          <a:sx n="108" d="100"/>
          <a:sy n="108" d="100"/>
        </p:scale>
        <p:origin x="342" y="10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6DE8DA-CD14-4C03-8788-FE5FFAC9216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79043AB-1114-4CE9-8B95-0AB824A419D7}">
      <dgm:prSet custT="1"/>
      <dgm:spPr/>
      <dgm:t>
        <a:bodyPr/>
        <a:lstStyle/>
        <a:p>
          <a:r>
            <a:rPr lang="en-US" sz="1000" b="1" baseline="0">
              <a:solidFill>
                <a:schemeClr val="bg1"/>
              </a:solidFill>
            </a:rPr>
            <a:t>Gao Shan aka High Mountain</a:t>
          </a:r>
          <a:endParaRPr lang="en-US" sz="1000" baseline="0" dirty="0">
            <a:solidFill>
              <a:schemeClr val="bg1"/>
            </a:solidFill>
          </a:endParaRPr>
        </a:p>
      </dgm:t>
    </dgm:pt>
    <dgm:pt modelId="{AEAAA820-AD54-425C-BA74-CED28451C921}" type="parTrans" cxnId="{37B1DA1E-ABBB-4EAE-AEAE-5C9FFCDB7B74}">
      <dgm:prSet/>
      <dgm:spPr/>
      <dgm:t>
        <a:bodyPr/>
        <a:lstStyle/>
        <a:p>
          <a:endParaRPr lang="en-US"/>
        </a:p>
      </dgm:t>
    </dgm:pt>
    <dgm:pt modelId="{67E4B124-23AD-4952-B9B4-9B2D340C15AD}" type="sibTrans" cxnId="{37B1DA1E-ABBB-4EAE-AEAE-5C9FFCDB7B74}">
      <dgm:prSet/>
      <dgm:spPr/>
      <dgm:t>
        <a:bodyPr/>
        <a:lstStyle/>
        <a:p>
          <a:endParaRPr lang="en-US"/>
        </a:p>
      </dgm:t>
    </dgm:pt>
    <dgm:pt modelId="{38FB5F0D-B937-4D68-89C3-E0510CDD1556}">
      <dgm:prSet custT="1"/>
      <dgm:spPr/>
      <dgm:t>
        <a:bodyPr/>
        <a:lstStyle/>
        <a:p>
          <a:r>
            <a:rPr lang="en-US" sz="1000" b="0" i="0" baseline="0">
              <a:solidFill>
                <a:schemeClr val="bg1"/>
              </a:solidFill>
            </a:rPr>
            <a:t>This name refers to any tea that is grown over 1000m elevation, and processed as a lightly oxidized, unroasted Oolong Tea. </a:t>
          </a:r>
          <a:endParaRPr lang="en-US" sz="1000" baseline="0" dirty="0">
            <a:solidFill>
              <a:schemeClr val="bg1"/>
            </a:solidFill>
          </a:endParaRPr>
        </a:p>
      </dgm:t>
    </dgm:pt>
    <dgm:pt modelId="{F88CAC2C-6530-40F1-8F24-D5E17FC7187A}" type="parTrans" cxnId="{2BE1182A-28A9-43F4-B579-F46E4C0EDE2E}">
      <dgm:prSet/>
      <dgm:spPr/>
      <dgm:t>
        <a:bodyPr/>
        <a:lstStyle/>
        <a:p>
          <a:endParaRPr lang="en-US"/>
        </a:p>
      </dgm:t>
    </dgm:pt>
    <dgm:pt modelId="{79C13F02-12FF-472D-A44E-0D29DED9FA8D}" type="sibTrans" cxnId="{2BE1182A-28A9-43F4-B579-F46E4C0EDE2E}">
      <dgm:prSet/>
      <dgm:spPr/>
      <dgm:t>
        <a:bodyPr/>
        <a:lstStyle/>
        <a:p>
          <a:endParaRPr lang="en-US"/>
        </a:p>
      </dgm:t>
    </dgm:pt>
    <dgm:pt modelId="{0FF60B1F-4174-4234-B91C-8E85A4F1C2C5}">
      <dgm:prSet custT="1"/>
      <dgm:spPr/>
      <dgm:t>
        <a:bodyPr/>
        <a:lstStyle/>
        <a:p>
          <a:r>
            <a:rPr lang="en-US" sz="1000" b="1" baseline="0">
              <a:solidFill>
                <a:schemeClr val="bg1"/>
              </a:solidFill>
            </a:rPr>
            <a:t>Jin Xuan aka Milk Oolong</a:t>
          </a:r>
          <a:endParaRPr lang="en-US" sz="1000" baseline="0" dirty="0">
            <a:solidFill>
              <a:schemeClr val="bg1"/>
            </a:solidFill>
          </a:endParaRPr>
        </a:p>
      </dgm:t>
    </dgm:pt>
    <dgm:pt modelId="{87D80F39-01DA-4C5C-8AAB-2B9EA0E97A4B}" type="parTrans" cxnId="{779290D7-0A2B-4FCC-80EF-F93C7B833345}">
      <dgm:prSet/>
      <dgm:spPr/>
      <dgm:t>
        <a:bodyPr/>
        <a:lstStyle/>
        <a:p>
          <a:endParaRPr lang="en-US"/>
        </a:p>
      </dgm:t>
    </dgm:pt>
    <dgm:pt modelId="{34E9FD5C-7C36-4701-AEDB-DC6A937AA308}" type="sibTrans" cxnId="{779290D7-0A2B-4FCC-80EF-F93C7B833345}">
      <dgm:prSet/>
      <dgm:spPr/>
      <dgm:t>
        <a:bodyPr/>
        <a:lstStyle/>
        <a:p>
          <a:endParaRPr lang="en-US"/>
        </a:p>
      </dgm:t>
    </dgm:pt>
    <dgm:pt modelId="{A25B6E1F-E243-40C1-A0D2-54033188793B}">
      <dgm:prSet custT="1"/>
      <dgm:spPr/>
      <dgm:t>
        <a:bodyPr/>
        <a:lstStyle/>
        <a:p>
          <a:r>
            <a:rPr lang="en-US" sz="1000" b="0" i="0" baseline="0">
              <a:solidFill>
                <a:schemeClr val="bg1"/>
              </a:solidFill>
            </a:rPr>
            <a:t>A hybrid of cultivars created in the 1980's by Taiwan's Tea Research and Extension Station (TRES), known as Tai Cha #12. </a:t>
          </a:r>
          <a:endParaRPr lang="en-US" sz="1000" baseline="0" dirty="0">
            <a:solidFill>
              <a:schemeClr val="bg1"/>
            </a:solidFill>
          </a:endParaRPr>
        </a:p>
      </dgm:t>
    </dgm:pt>
    <dgm:pt modelId="{636259A7-5ECF-40DE-A23F-17B24D1AA871}" type="parTrans" cxnId="{B3A588C3-9E8E-4595-8B19-F3565080DEB0}">
      <dgm:prSet/>
      <dgm:spPr/>
      <dgm:t>
        <a:bodyPr/>
        <a:lstStyle/>
        <a:p>
          <a:endParaRPr lang="en-US"/>
        </a:p>
      </dgm:t>
    </dgm:pt>
    <dgm:pt modelId="{BC7D9B0A-A4A5-4EF2-B255-9A6DDA5D64DA}" type="sibTrans" cxnId="{B3A588C3-9E8E-4595-8B19-F3565080DEB0}">
      <dgm:prSet/>
      <dgm:spPr/>
      <dgm:t>
        <a:bodyPr/>
        <a:lstStyle/>
        <a:p>
          <a:endParaRPr lang="en-US"/>
        </a:p>
      </dgm:t>
    </dgm:pt>
    <dgm:pt modelId="{EDF68D47-42DC-4DE6-A2E6-CF314949E240}">
      <dgm:prSet custT="1"/>
      <dgm:spPr/>
      <dgm:t>
        <a:bodyPr/>
        <a:lstStyle/>
        <a:p>
          <a:r>
            <a:rPr lang="en-US" sz="1000" b="1" baseline="0">
              <a:solidFill>
                <a:schemeClr val="bg1"/>
              </a:solidFill>
            </a:rPr>
            <a:t>Dong Ding </a:t>
          </a:r>
          <a:endParaRPr lang="en-US" sz="1000" baseline="0" dirty="0">
            <a:solidFill>
              <a:schemeClr val="bg1"/>
            </a:solidFill>
          </a:endParaRPr>
        </a:p>
      </dgm:t>
    </dgm:pt>
    <dgm:pt modelId="{2A1713B6-98CC-4275-9227-1F3CE45DDB93}" type="parTrans" cxnId="{AB8BCB83-A66D-4E04-95C8-542BB7713416}">
      <dgm:prSet/>
      <dgm:spPr/>
      <dgm:t>
        <a:bodyPr/>
        <a:lstStyle/>
        <a:p>
          <a:endParaRPr lang="en-US"/>
        </a:p>
      </dgm:t>
    </dgm:pt>
    <dgm:pt modelId="{02D25071-0DAD-4386-AC8B-691D36371955}" type="sibTrans" cxnId="{AB8BCB83-A66D-4E04-95C8-542BB7713416}">
      <dgm:prSet/>
      <dgm:spPr/>
      <dgm:t>
        <a:bodyPr/>
        <a:lstStyle/>
        <a:p>
          <a:endParaRPr lang="en-US"/>
        </a:p>
      </dgm:t>
    </dgm:pt>
    <dgm:pt modelId="{A782E13B-E4C3-4842-A406-D356942A7092}">
      <dgm:prSet custT="1"/>
      <dgm:spPr/>
      <dgm:t>
        <a:bodyPr/>
        <a:lstStyle/>
        <a:p>
          <a:r>
            <a:rPr lang="en-US" sz="1000" b="0" i="0" baseline="0">
              <a:solidFill>
                <a:schemeClr val="bg1"/>
              </a:solidFill>
            </a:rPr>
            <a:t>Dong Ding is a mountain in Lugu, and now represents a processing method, using the original Qing Xin Oolong cultivar migrated from mainland China..</a:t>
          </a:r>
          <a:endParaRPr lang="en-US" sz="1000" baseline="0" dirty="0">
            <a:solidFill>
              <a:schemeClr val="bg1"/>
            </a:solidFill>
          </a:endParaRPr>
        </a:p>
      </dgm:t>
    </dgm:pt>
    <dgm:pt modelId="{1E735E00-F5DD-4EE6-AF87-644D9854FD14}" type="parTrans" cxnId="{8C822821-6D53-4B58-9FB2-E8168775864C}">
      <dgm:prSet/>
      <dgm:spPr/>
      <dgm:t>
        <a:bodyPr/>
        <a:lstStyle/>
        <a:p>
          <a:endParaRPr lang="en-US"/>
        </a:p>
      </dgm:t>
    </dgm:pt>
    <dgm:pt modelId="{5BFF37AE-C580-4EED-A0E5-5203E09BDACA}" type="sibTrans" cxnId="{8C822821-6D53-4B58-9FB2-E8168775864C}">
      <dgm:prSet/>
      <dgm:spPr/>
      <dgm:t>
        <a:bodyPr/>
        <a:lstStyle/>
        <a:p>
          <a:endParaRPr lang="en-US"/>
        </a:p>
      </dgm:t>
    </dgm:pt>
    <dgm:pt modelId="{896CC976-B5CD-4EC1-9BF0-F4DD46AF8675}">
      <dgm:prSet custT="1"/>
      <dgm:spPr/>
      <dgm:t>
        <a:bodyPr/>
        <a:lstStyle/>
        <a:p>
          <a:r>
            <a:rPr lang="en-US" sz="1000" b="1" baseline="0">
              <a:solidFill>
                <a:schemeClr val="bg1"/>
              </a:solidFill>
            </a:rPr>
            <a:t>Dongfang Meiren aka Oriental Beauty</a:t>
          </a:r>
          <a:endParaRPr lang="en-US" sz="1000" baseline="0" dirty="0">
            <a:solidFill>
              <a:schemeClr val="bg1"/>
            </a:solidFill>
          </a:endParaRPr>
        </a:p>
      </dgm:t>
    </dgm:pt>
    <dgm:pt modelId="{C074E1E8-99A8-4124-973C-42BBA3072D4A}" type="parTrans" cxnId="{5A930A56-BA66-432F-BAAD-C192EADFBABA}">
      <dgm:prSet/>
      <dgm:spPr/>
      <dgm:t>
        <a:bodyPr/>
        <a:lstStyle/>
        <a:p>
          <a:endParaRPr lang="en-US"/>
        </a:p>
      </dgm:t>
    </dgm:pt>
    <dgm:pt modelId="{C65F5A8E-AC33-47B1-ACE9-3DF444B44392}" type="sibTrans" cxnId="{5A930A56-BA66-432F-BAAD-C192EADFBABA}">
      <dgm:prSet/>
      <dgm:spPr/>
      <dgm:t>
        <a:bodyPr/>
        <a:lstStyle/>
        <a:p>
          <a:endParaRPr lang="en-US"/>
        </a:p>
      </dgm:t>
    </dgm:pt>
    <dgm:pt modelId="{69C25775-EE35-4E4C-A1D3-10D0867242A6}">
      <dgm:prSet custT="1"/>
      <dgm:spPr/>
      <dgm:t>
        <a:bodyPr/>
        <a:lstStyle/>
        <a:p>
          <a:r>
            <a:rPr lang="en-US" sz="1000" b="0" i="0" baseline="0">
              <a:solidFill>
                <a:schemeClr val="bg1"/>
              </a:solidFill>
            </a:rPr>
            <a:t>Harvested after leaves have been bug-bitten by the Jassid leaf hopper resulting in a distinct honey note in both the aroma and the flavor profile.</a:t>
          </a:r>
          <a:endParaRPr lang="en-US" sz="1000" baseline="0" dirty="0">
            <a:solidFill>
              <a:schemeClr val="bg1"/>
            </a:solidFill>
          </a:endParaRPr>
        </a:p>
      </dgm:t>
    </dgm:pt>
    <dgm:pt modelId="{F0C4CD23-C8AB-4B2C-80FC-D3BB395CF2E9}" type="parTrans" cxnId="{F28975B4-476C-42C4-86B5-A17D4D9A79AD}">
      <dgm:prSet/>
      <dgm:spPr/>
      <dgm:t>
        <a:bodyPr/>
        <a:lstStyle/>
        <a:p>
          <a:endParaRPr lang="en-US"/>
        </a:p>
      </dgm:t>
    </dgm:pt>
    <dgm:pt modelId="{A72B0E55-3947-4F03-B486-B68DB2EF2349}" type="sibTrans" cxnId="{F28975B4-476C-42C4-86B5-A17D4D9A79AD}">
      <dgm:prSet/>
      <dgm:spPr/>
      <dgm:t>
        <a:bodyPr/>
        <a:lstStyle/>
        <a:p>
          <a:endParaRPr lang="en-US"/>
        </a:p>
      </dgm:t>
    </dgm:pt>
    <dgm:pt modelId="{1466BEC3-CB85-475D-87CB-69E4C5C57669}">
      <dgm:prSet custT="1"/>
      <dgm:spPr/>
      <dgm:t>
        <a:bodyPr/>
        <a:lstStyle/>
        <a:p>
          <a:r>
            <a:rPr lang="en-US" sz="1000" b="1" baseline="0">
              <a:solidFill>
                <a:schemeClr val="bg1"/>
              </a:solidFill>
            </a:rPr>
            <a:t>Sun Moon Lake Black Tea aka Red Jade</a:t>
          </a:r>
          <a:endParaRPr lang="en-US" sz="1000" baseline="0" dirty="0">
            <a:solidFill>
              <a:schemeClr val="bg1"/>
            </a:solidFill>
          </a:endParaRPr>
        </a:p>
      </dgm:t>
    </dgm:pt>
    <dgm:pt modelId="{64137385-84F1-4E5A-BDA1-EE3CAD6C8C3B}" type="parTrans" cxnId="{B7DF5653-54FF-4D04-B1B5-FA8469AB8997}">
      <dgm:prSet/>
      <dgm:spPr/>
      <dgm:t>
        <a:bodyPr/>
        <a:lstStyle/>
        <a:p>
          <a:endParaRPr lang="en-US"/>
        </a:p>
      </dgm:t>
    </dgm:pt>
    <dgm:pt modelId="{7024C434-1557-4F92-BBFE-C8FFFFBD855D}" type="sibTrans" cxnId="{B7DF5653-54FF-4D04-B1B5-FA8469AB8997}">
      <dgm:prSet/>
      <dgm:spPr/>
      <dgm:t>
        <a:bodyPr/>
        <a:lstStyle/>
        <a:p>
          <a:endParaRPr lang="en-US"/>
        </a:p>
      </dgm:t>
    </dgm:pt>
    <dgm:pt modelId="{47BB9C24-D9AD-4783-87FC-A2633BA394A7}">
      <dgm:prSet custT="1"/>
      <dgm:spPr/>
      <dgm:t>
        <a:bodyPr/>
        <a:lstStyle/>
        <a:p>
          <a:r>
            <a:rPr lang="en-US" sz="1000" baseline="0">
              <a:solidFill>
                <a:schemeClr val="bg1"/>
              </a:solidFill>
            </a:rPr>
            <a:t>Tea cultivation in the Sun Moon Lake dates to the Qing Dynasty when Chinese settlers began cultivating the naturally occurring wild tea tree.</a:t>
          </a:r>
          <a:endParaRPr lang="en-US" sz="1000" baseline="0" dirty="0">
            <a:solidFill>
              <a:schemeClr val="bg1"/>
            </a:solidFill>
          </a:endParaRPr>
        </a:p>
      </dgm:t>
    </dgm:pt>
    <dgm:pt modelId="{1E426A8C-17B4-4258-A9FE-41C2E137BC36}" type="parTrans" cxnId="{4DA7DD6E-C959-460E-AD44-63930BBAE998}">
      <dgm:prSet/>
      <dgm:spPr/>
      <dgm:t>
        <a:bodyPr/>
        <a:lstStyle/>
        <a:p>
          <a:endParaRPr lang="en-US"/>
        </a:p>
      </dgm:t>
    </dgm:pt>
    <dgm:pt modelId="{0F2D2680-9359-47D0-9C56-2C03FBD2B027}" type="sibTrans" cxnId="{4DA7DD6E-C959-460E-AD44-63930BBAE998}">
      <dgm:prSet/>
      <dgm:spPr/>
      <dgm:t>
        <a:bodyPr/>
        <a:lstStyle/>
        <a:p>
          <a:endParaRPr lang="en-US"/>
        </a:p>
      </dgm:t>
    </dgm:pt>
    <dgm:pt modelId="{4659B6A3-371D-44EB-942D-807FC40A32F2}">
      <dgm:prSet custT="1"/>
      <dgm:spPr/>
      <dgm:t>
        <a:bodyPr/>
        <a:lstStyle/>
        <a:p>
          <a:r>
            <a:rPr lang="en-US" sz="1000" baseline="0">
              <a:solidFill>
                <a:schemeClr val="bg1"/>
              </a:solidFill>
            </a:rPr>
            <a:t>In the early 1900's, the Japanese colonists began large scale black tea production using an Assam strain, following the British model in India. </a:t>
          </a:r>
          <a:endParaRPr lang="en-US" sz="1000" baseline="0" dirty="0">
            <a:solidFill>
              <a:schemeClr val="bg1"/>
            </a:solidFill>
          </a:endParaRPr>
        </a:p>
      </dgm:t>
    </dgm:pt>
    <dgm:pt modelId="{4BA6670E-5BA8-4217-AD49-9D5A510DAB2D}" type="parTrans" cxnId="{815E152D-4A62-4013-A560-63FF51F35F0F}">
      <dgm:prSet/>
      <dgm:spPr/>
      <dgm:t>
        <a:bodyPr/>
        <a:lstStyle/>
        <a:p>
          <a:endParaRPr lang="en-US"/>
        </a:p>
      </dgm:t>
    </dgm:pt>
    <dgm:pt modelId="{695175AF-09E1-436F-A702-0E70AA7D44CB}" type="sibTrans" cxnId="{815E152D-4A62-4013-A560-63FF51F35F0F}">
      <dgm:prSet/>
      <dgm:spPr/>
      <dgm:t>
        <a:bodyPr/>
        <a:lstStyle/>
        <a:p>
          <a:endParaRPr lang="en-US"/>
        </a:p>
      </dgm:t>
    </dgm:pt>
    <dgm:pt modelId="{AAAD181F-3A03-4711-85E1-C137AEDF1C37}">
      <dgm:prSet custT="1"/>
      <dgm:spPr/>
      <dgm:t>
        <a:bodyPr/>
        <a:lstStyle/>
        <a:p>
          <a:r>
            <a:rPr lang="en-US" sz="1000" baseline="0" dirty="0">
              <a:solidFill>
                <a:schemeClr val="bg1"/>
              </a:solidFill>
            </a:rPr>
            <a:t>The pre-existing wild tea strain cross-bred with an Assam strain. </a:t>
          </a:r>
        </a:p>
      </dgm:t>
    </dgm:pt>
    <dgm:pt modelId="{0FCED1B6-FA42-4EBB-A59A-D05AB9FA815C}" type="parTrans" cxnId="{23AACEC1-22DD-4500-912A-8B919FF1F6AB}">
      <dgm:prSet/>
      <dgm:spPr/>
      <dgm:t>
        <a:bodyPr/>
        <a:lstStyle/>
        <a:p>
          <a:endParaRPr lang="en-US"/>
        </a:p>
      </dgm:t>
    </dgm:pt>
    <dgm:pt modelId="{0DD17CE7-A04F-483C-9F66-9651586D2AEB}" type="sibTrans" cxnId="{23AACEC1-22DD-4500-912A-8B919FF1F6AB}">
      <dgm:prSet/>
      <dgm:spPr/>
      <dgm:t>
        <a:bodyPr/>
        <a:lstStyle/>
        <a:p>
          <a:endParaRPr lang="en-US"/>
        </a:p>
      </dgm:t>
    </dgm:pt>
    <dgm:pt modelId="{46778096-5F52-4239-85F7-B9CAE0FA30D8}">
      <dgm:prSet custT="1"/>
      <dgm:spPr/>
      <dgm:t>
        <a:bodyPr/>
        <a:lstStyle/>
        <a:p>
          <a:r>
            <a:rPr lang="en-US" sz="1000" baseline="0" dirty="0">
              <a:solidFill>
                <a:schemeClr val="bg1"/>
              </a:solidFill>
            </a:rPr>
            <a:t>TRES spent 50 years refining this hybrid before registering it in 1999 as Tai Cha #18. </a:t>
          </a:r>
        </a:p>
      </dgm:t>
    </dgm:pt>
    <dgm:pt modelId="{DC22E4CF-CF87-4EA0-BEFA-3F8342250B8B}" type="parTrans" cxnId="{95D981B8-DA3E-49A5-BE3C-94DF1ABC8F68}">
      <dgm:prSet/>
      <dgm:spPr/>
      <dgm:t>
        <a:bodyPr/>
        <a:lstStyle/>
        <a:p>
          <a:endParaRPr lang="en-US"/>
        </a:p>
      </dgm:t>
    </dgm:pt>
    <dgm:pt modelId="{BFA9FCD0-58C4-4777-BDEC-4E15E349980B}" type="sibTrans" cxnId="{95D981B8-DA3E-49A5-BE3C-94DF1ABC8F68}">
      <dgm:prSet/>
      <dgm:spPr/>
      <dgm:t>
        <a:bodyPr/>
        <a:lstStyle/>
        <a:p>
          <a:endParaRPr lang="en-US"/>
        </a:p>
      </dgm:t>
    </dgm:pt>
    <dgm:pt modelId="{1221AAF8-9F08-4661-AB69-4FBF357D1284}">
      <dgm:prSet custT="1"/>
      <dgm:spPr/>
      <dgm:t>
        <a:bodyPr/>
        <a:lstStyle/>
        <a:p>
          <a:r>
            <a:rPr lang="en-US" sz="1000" baseline="0" dirty="0">
              <a:solidFill>
                <a:schemeClr val="bg1"/>
              </a:solidFill>
            </a:rPr>
            <a:t>In 2003, it was given the name Red Jade at the 100-year anniversary of the TRES</a:t>
          </a:r>
        </a:p>
      </dgm:t>
    </dgm:pt>
    <dgm:pt modelId="{1BEE7048-550D-414C-A726-E13F7D847439}" type="parTrans" cxnId="{42E5F170-FDAC-4759-883F-B75165467619}">
      <dgm:prSet/>
      <dgm:spPr/>
      <dgm:t>
        <a:bodyPr/>
        <a:lstStyle/>
        <a:p>
          <a:endParaRPr lang="en-US"/>
        </a:p>
      </dgm:t>
    </dgm:pt>
    <dgm:pt modelId="{617B12CC-12F2-4085-A741-81853FD28BF7}" type="sibTrans" cxnId="{42E5F170-FDAC-4759-883F-B75165467619}">
      <dgm:prSet/>
      <dgm:spPr/>
      <dgm:t>
        <a:bodyPr/>
        <a:lstStyle/>
        <a:p>
          <a:endParaRPr lang="en-US"/>
        </a:p>
      </dgm:t>
    </dgm:pt>
    <dgm:pt modelId="{E0559FE5-5DC5-4822-B738-C9F7EB0DF253}">
      <dgm:prSet custT="1"/>
      <dgm:spPr/>
      <dgm:t>
        <a:bodyPr/>
        <a:lstStyle/>
        <a:p>
          <a:r>
            <a:rPr lang="en-US" sz="1000" b="1" baseline="0">
              <a:solidFill>
                <a:schemeClr val="bg1"/>
              </a:solidFill>
            </a:rPr>
            <a:t>Wenshan Baozhong</a:t>
          </a:r>
          <a:endParaRPr lang="en-US" sz="1000" baseline="0">
            <a:solidFill>
              <a:schemeClr val="bg1"/>
            </a:solidFill>
          </a:endParaRPr>
        </a:p>
      </dgm:t>
    </dgm:pt>
    <dgm:pt modelId="{A7079F0B-3C44-4B12-8D11-24F6378DE7A9}" type="parTrans" cxnId="{CC0BD815-BFDB-4DD7-A86F-C83941FC912C}">
      <dgm:prSet/>
      <dgm:spPr/>
      <dgm:t>
        <a:bodyPr/>
        <a:lstStyle/>
        <a:p>
          <a:endParaRPr lang="en-US"/>
        </a:p>
      </dgm:t>
    </dgm:pt>
    <dgm:pt modelId="{4C135B0C-F554-4344-A1F0-4DB307578D7C}" type="sibTrans" cxnId="{CC0BD815-BFDB-4DD7-A86F-C83941FC912C}">
      <dgm:prSet/>
      <dgm:spPr/>
      <dgm:t>
        <a:bodyPr/>
        <a:lstStyle/>
        <a:p>
          <a:endParaRPr lang="en-US"/>
        </a:p>
      </dgm:t>
    </dgm:pt>
    <dgm:pt modelId="{2E414BD7-BAAF-4498-ABAA-9C2DF27BD844}">
      <dgm:prSet custT="1"/>
      <dgm:spPr/>
      <dgm:t>
        <a:bodyPr/>
        <a:lstStyle/>
        <a:p>
          <a:r>
            <a:rPr lang="en-US" sz="1000" baseline="0">
              <a:solidFill>
                <a:schemeClr val="bg1"/>
              </a:solidFill>
            </a:rPr>
            <a:t>The least oxidized of the Taiwanese oolongs, with a distinct flavor between green tea and oolong.</a:t>
          </a:r>
          <a:endParaRPr lang="en-US" sz="1000" baseline="0" dirty="0">
            <a:solidFill>
              <a:schemeClr val="bg1"/>
            </a:solidFill>
          </a:endParaRPr>
        </a:p>
      </dgm:t>
    </dgm:pt>
    <dgm:pt modelId="{6EB38066-BAC0-488D-B91F-AA0AF8781D59}" type="parTrans" cxnId="{E652FF19-5EF8-4ADB-99F9-E2352B697CE9}">
      <dgm:prSet/>
      <dgm:spPr/>
      <dgm:t>
        <a:bodyPr/>
        <a:lstStyle/>
        <a:p>
          <a:endParaRPr lang="en-US"/>
        </a:p>
      </dgm:t>
    </dgm:pt>
    <dgm:pt modelId="{CB5289E0-9615-4A54-A56B-792F44ADEAE6}" type="sibTrans" cxnId="{E652FF19-5EF8-4ADB-99F9-E2352B697CE9}">
      <dgm:prSet/>
      <dgm:spPr/>
      <dgm:t>
        <a:bodyPr/>
        <a:lstStyle/>
        <a:p>
          <a:endParaRPr lang="en-US"/>
        </a:p>
      </dgm:t>
    </dgm:pt>
    <dgm:pt modelId="{2EFBA447-16B2-4BA5-895A-B2F335A6810A}">
      <dgm:prSet custT="1"/>
      <dgm:spPr/>
      <dgm:t>
        <a:bodyPr/>
        <a:lstStyle/>
        <a:p>
          <a:r>
            <a:rPr lang="en-US" sz="1000" b="1" baseline="0">
              <a:solidFill>
                <a:schemeClr val="bg1"/>
              </a:solidFill>
            </a:rPr>
            <a:t>Tieguanyin</a:t>
          </a:r>
          <a:endParaRPr lang="en-US" sz="1000" baseline="0">
            <a:solidFill>
              <a:schemeClr val="bg1"/>
            </a:solidFill>
          </a:endParaRPr>
        </a:p>
      </dgm:t>
    </dgm:pt>
    <dgm:pt modelId="{D8F9B4BB-52D5-466D-AD60-12453D90B70E}" type="parTrans" cxnId="{A23E9425-B462-4508-8578-745E726CF2AA}">
      <dgm:prSet/>
      <dgm:spPr/>
      <dgm:t>
        <a:bodyPr/>
        <a:lstStyle/>
        <a:p>
          <a:endParaRPr lang="en-US"/>
        </a:p>
      </dgm:t>
    </dgm:pt>
    <dgm:pt modelId="{FDD87ACF-2490-4295-999A-D83B0E4FA2D9}" type="sibTrans" cxnId="{A23E9425-B462-4508-8578-745E726CF2AA}">
      <dgm:prSet/>
      <dgm:spPr/>
      <dgm:t>
        <a:bodyPr/>
        <a:lstStyle/>
        <a:p>
          <a:endParaRPr lang="en-US"/>
        </a:p>
      </dgm:t>
    </dgm:pt>
    <dgm:pt modelId="{CD57BFA7-85A9-4588-BCE0-7AE64B0D0453}">
      <dgm:prSet custT="1"/>
      <dgm:spPr/>
      <dgm:t>
        <a:bodyPr/>
        <a:lstStyle/>
        <a:p>
          <a:r>
            <a:rPr lang="en-US" sz="1000" baseline="0">
              <a:solidFill>
                <a:schemeClr val="bg1"/>
              </a:solidFill>
            </a:rPr>
            <a:t>Produced mainly in Muzha in the traditional roasted style of tieguanyin from Anxi, China.</a:t>
          </a:r>
          <a:endParaRPr lang="en-US" sz="1000" baseline="0" dirty="0">
            <a:solidFill>
              <a:schemeClr val="bg1"/>
            </a:solidFill>
          </a:endParaRPr>
        </a:p>
      </dgm:t>
    </dgm:pt>
    <dgm:pt modelId="{90409198-C937-4D7D-A055-2546D5E5BA77}" type="parTrans" cxnId="{DB1AED19-572C-4B07-BDFC-444EAEBA5D55}">
      <dgm:prSet/>
      <dgm:spPr/>
      <dgm:t>
        <a:bodyPr/>
        <a:lstStyle/>
        <a:p>
          <a:endParaRPr lang="en-US"/>
        </a:p>
      </dgm:t>
    </dgm:pt>
    <dgm:pt modelId="{97F9332C-C479-4683-98C2-CC433E128482}" type="sibTrans" cxnId="{DB1AED19-572C-4B07-BDFC-444EAEBA5D55}">
      <dgm:prSet/>
      <dgm:spPr/>
      <dgm:t>
        <a:bodyPr/>
        <a:lstStyle/>
        <a:p>
          <a:endParaRPr lang="en-US"/>
        </a:p>
      </dgm:t>
    </dgm:pt>
    <dgm:pt modelId="{F38DED7F-A60D-4D02-A005-EE3363A2F731}">
      <dgm:prSet custT="1"/>
      <dgm:spPr/>
      <dgm:t>
        <a:bodyPr/>
        <a:lstStyle/>
        <a:p>
          <a:r>
            <a:rPr lang="en-US" sz="1000" b="1" baseline="0" dirty="0">
              <a:solidFill>
                <a:schemeClr val="bg1"/>
              </a:solidFill>
            </a:rPr>
            <a:t>Cui Yu aka Green Jade</a:t>
          </a:r>
          <a:endParaRPr lang="en-US" sz="1000" baseline="0" dirty="0">
            <a:solidFill>
              <a:schemeClr val="bg1"/>
            </a:solidFill>
          </a:endParaRPr>
        </a:p>
      </dgm:t>
    </dgm:pt>
    <dgm:pt modelId="{E0ACA169-5EDC-489F-8C25-EBF6227B0D27}" type="parTrans" cxnId="{B8ABD20A-D35A-4004-870A-8CB80A25528C}">
      <dgm:prSet/>
      <dgm:spPr/>
      <dgm:t>
        <a:bodyPr/>
        <a:lstStyle/>
        <a:p>
          <a:endParaRPr lang="en-US"/>
        </a:p>
      </dgm:t>
    </dgm:pt>
    <dgm:pt modelId="{13537684-289C-4D7E-ABAB-51E8957624F6}" type="sibTrans" cxnId="{B8ABD20A-D35A-4004-870A-8CB80A25528C}">
      <dgm:prSet/>
      <dgm:spPr/>
      <dgm:t>
        <a:bodyPr/>
        <a:lstStyle/>
        <a:p>
          <a:endParaRPr lang="en-US"/>
        </a:p>
      </dgm:t>
    </dgm:pt>
    <dgm:pt modelId="{FC4E2654-CB47-44FF-B2BE-DD4A88E7652E}">
      <dgm:prSet custT="1"/>
      <dgm:spPr/>
      <dgm:t>
        <a:bodyPr/>
        <a:lstStyle/>
        <a:p>
          <a:r>
            <a:rPr lang="en-US" sz="1000" baseline="0" dirty="0">
              <a:solidFill>
                <a:schemeClr val="bg1"/>
              </a:solidFill>
            </a:rPr>
            <a:t>Cui Yu or Tai Cha #13 is the name of this hybrid developed by TRES at the same time as </a:t>
          </a:r>
          <a:r>
            <a:rPr lang="en-US" sz="1000" baseline="0" dirty="0" err="1">
              <a:solidFill>
                <a:schemeClr val="bg1"/>
              </a:solidFill>
            </a:rPr>
            <a:t>Jin</a:t>
          </a:r>
          <a:r>
            <a:rPr lang="en-US" sz="1000" baseline="0" dirty="0">
              <a:solidFill>
                <a:schemeClr val="bg1"/>
              </a:solidFill>
            </a:rPr>
            <a:t> Xuan/Tai Cha #12.  </a:t>
          </a:r>
        </a:p>
      </dgm:t>
    </dgm:pt>
    <dgm:pt modelId="{0FB8D682-7D77-4B6B-8B3E-0B464185DFB3}" type="parTrans" cxnId="{500BB768-8472-4C87-AED2-D005C27682BA}">
      <dgm:prSet/>
      <dgm:spPr/>
      <dgm:t>
        <a:bodyPr/>
        <a:lstStyle/>
        <a:p>
          <a:endParaRPr lang="en-US"/>
        </a:p>
      </dgm:t>
    </dgm:pt>
    <dgm:pt modelId="{55CE9BDA-DCFA-44E2-A03D-EA46D71C3B56}" type="sibTrans" cxnId="{500BB768-8472-4C87-AED2-D005C27682BA}">
      <dgm:prSet/>
      <dgm:spPr/>
      <dgm:t>
        <a:bodyPr/>
        <a:lstStyle/>
        <a:p>
          <a:endParaRPr lang="en-US"/>
        </a:p>
      </dgm:t>
    </dgm:pt>
    <dgm:pt modelId="{6B0D124F-FE5E-4254-830E-9E0FD7D8644C}">
      <dgm:prSet custT="1"/>
      <dgm:spPr/>
      <dgm:t>
        <a:bodyPr/>
        <a:lstStyle/>
        <a:p>
          <a:r>
            <a:rPr lang="en-US" sz="1000" b="1" baseline="0">
              <a:solidFill>
                <a:schemeClr val="bg1"/>
              </a:solidFill>
            </a:rPr>
            <a:t>Four Seasons Spring Oolong</a:t>
          </a:r>
          <a:endParaRPr lang="en-US" sz="1000" baseline="0" dirty="0">
            <a:solidFill>
              <a:schemeClr val="bg1"/>
            </a:solidFill>
          </a:endParaRPr>
        </a:p>
      </dgm:t>
    </dgm:pt>
    <dgm:pt modelId="{52D3AA08-9872-4E61-BB2A-E301B7191A84}" type="parTrans" cxnId="{1C523E02-2893-4D4A-8D45-EE259EDAC7C2}">
      <dgm:prSet/>
      <dgm:spPr/>
      <dgm:t>
        <a:bodyPr/>
        <a:lstStyle/>
        <a:p>
          <a:endParaRPr lang="en-US"/>
        </a:p>
      </dgm:t>
    </dgm:pt>
    <dgm:pt modelId="{9EB5451E-ABC5-4067-A5E0-0FAC2ED49AB7}" type="sibTrans" cxnId="{1C523E02-2893-4D4A-8D45-EE259EDAC7C2}">
      <dgm:prSet/>
      <dgm:spPr/>
      <dgm:t>
        <a:bodyPr/>
        <a:lstStyle/>
        <a:p>
          <a:endParaRPr lang="en-US"/>
        </a:p>
      </dgm:t>
    </dgm:pt>
    <dgm:pt modelId="{259D9966-9B5F-4F14-B611-7FCD0A9CF997}">
      <dgm:prSet custT="1"/>
      <dgm:spPr/>
      <dgm:t>
        <a:bodyPr/>
        <a:lstStyle/>
        <a:p>
          <a:r>
            <a:rPr lang="en-US" sz="1000" baseline="0">
              <a:solidFill>
                <a:schemeClr val="bg1"/>
              </a:solidFill>
            </a:rPr>
            <a:t>In 1981, a Muzha tea farmer discovered a naturally occurring hybrid in his tea garden. </a:t>
          </a:r>
          <a:endParaRPr lang="en-US" sz="1000" baseline="0" dirty="0">
            <a:solidFill>
              <a:schemeClr val="bg1"/>
            </a:solidFill>
          </a:endParaRPr>
        </a:p>
      </dgm:t>
    </dgm:pt>
    <dgm:pt modelId="{581A4EC7-2886-4CDA-A69E-709483F13FFD}" type="parTrans" cxnId="{CFB4D9A4-EFF2-4AB5-A02E-7DA29030F8A5}">
      <dgm:prSet/>
      <dgm:spPr/>
      <dgm:t>
        <a:bodyPr/>
        <a:lstStyle/>
        <a:p>
          <a:endParaRPr lang="en-US"/>
        </a:p>
      </dgm:t>
    </dgm:pt>
    <dgm:pt modelId="{A40ADC64-41CA-415E-8E7C-1F8A7109F84E}" type="sibTrans" cxnId="{CFB4D9A4-EFF2-4AB5-A02E-7DA29030F8A5}">
      <dgm:prSet/>
      <dgm:spPr/>
      <dgm:t>
        <a:bodyPr/>
        <a:lstStyle/>
        <a:p>
          <a:endParaRPr lang="en-US"/>
        </a:p>
      </dgm:t>
    </dgm:pt>
    <dgm:pt modelId="{95CBEA2D-CA30-4FC9-92BA-78EBA17F059B}">
      <dgm:prSet custT="1"/>
      <dgm:spPr/>
      <dgm:t>
        <a:bodyPr/>
        <a:lstStyle/>
        <a:p>
          <a:r>
            <a:rPr lang="en-US" sz="1000" baseline="0">
              <a:solidFill>
                <a:schemeClr val="bg1"/>
              </a:solidFill>
            </a:rPr>
            <a:t>The name Four Seasons Spring is due to its year-round leaf growth, allowing for at least 4 harvests annually. </a:t>
          </a:r>
          <a:endParaRPr lang="en-US" sz="1000" baseline="0" dirty="0">
            <a:solidFill>
              <a:schemeClr val="bg1"/>
            </a:solidFill>
          </a:endParaRPr>
        </a:p>
      </dgm:t>
    </dgm:pt>
    <dgm:pt modelId="{CAD7CFA4-5A6C-4418-80DB-A8A491E9A3F7}" type="parTrans" cxnId="{CC438A22-CF08-473C-B74E-7CB2D6A5A120}">
      <dgm:prSet/>
      <dgm:spPr/>
      <dgm:t>
        <a:bodyPr/>
        <a:lstStyle/>
        <a:p>
          <a:endParaRPr lang="en-US"/>
        </a:p>
      </dgm:t>
    </dgm:pt>
    <dgm:pt modelId="{E45ABC67-B8F0-4010-BD40-ECE348AA773C}" type="sibTrans" cxnId="{CC438A22-CF08-473C-B74E-7CB2D6A5A120}">
      <dgm:prSet/>
      <dgm:spPr/>
      <dgm:t>
        <a:bodyPr/>
        <a:lstStyle/>
        <a:p>
          <a:endParaRPr lang="en-US"/>
        </a:p>
      </dgm:t>
    </dgm:pt>
    <dgm:pt modelId="{E85E6FB3-6558-45AB-A0FE-7613BB3E705B}">
      <dgm:prSet custT="1"/>
      <dgm:spPr/>
      <dgm:t>
        <a:bodyPr/>
        <a:lstStyle/>
        <a:p>
          <a:r>
            <a:rPr lang="en-US" sz="1000" b="1" baseline="0">
              <a:solidFill>
                <a:schemeClr val="bg1"/>
              </a:solidFill>
            </a:rPr>
            <a:t>Sanxia Bi Luo Chun</a:t>
          </a:r>
          <a:endParaRPr lang="en-US" sz="1000" baseline="0">
            <a:solidFill>
              <a:schemeClr val="bg1"/>
            </a:solidFill>
          </a:endParaRPr>
        </a:p>
      </dgm:t>
    </dgm:pt>
    <dgm:pt modelId="{338AF2AD-B55A-45CB-9331-E1C0DE9AD2B2}" type="parTrans" cxnId="{F41D610F-7555-4D42-8446-C373641C6699}">
      <dgm:prSet/>
      <dgm:spPr/>
      <dgm:t>
        <a:bodyPr/>
        <a:lstStyle/>
        <a:p>
          <a:endParaRPr lang="en-US"/>
        </a:p>
      </dgm:t>
    </dgm:pt>
    <dgm:pt modelId="{A02793FC-7D28-4392-97AC-D33FFA3C42EE}" type="sibTrans" cxnId="{F41D610F-7555-4D42-8446-C373641C6699}">
      <dgm:prSet/>
      <dgm:spPr/>
      <dgm:t>
        <a:bodyPr/>
        <a:lstStyle/>
        <a:p>
          <a:endParaRPr lang="en-US"/>
        </a:p>
      </dgm:t>
    </dgm:pt>
    <dgm:pt modelId="{7AA6BFF1-58CD-49AF-B861-49627AF63BF2}">
      <dgm:prSet custT="1"/>
      <dgm:spPr/>
      <dgm:t>
        <a:bodyPr/>
        <a:lstStyle/>
        <a:p>
          <a:r>
            <a:rPr lang="en-US" sz="1000" baseline="0" dirty="0" err="1">
              <a:solidFill>
                <a:schemeClr val="bg1"/>
              </a:solidFill>
            </a:rPr>
            <a:t>Sanxia</a:t>
          </a:r>
          <a:r>
            <a:rPr lang="en-US" sz="1000" baseline="0" dirty="0">
              <a:solidFill>
                <a:schemeClr val="bg1"/>
              </a:solidFill>
            </a:rPr>
            <a:t> is a tea growing region just outside of Taipei, where Bi Luo Chun Green Tea is produced by an heirloom strain  Qing Xin Gan </a:t>
          </a:r>
          <a:r>
            <a:rPr lang="en-US" sz="1000" baseline="0" dirty="0" err="1">
              <a:solidFill>
                <a:schemeClr val="bg1"/>
              </a:solidFill>
            </a:rPr>
            <a:t>Zai</a:t>
          </a:r>
          <a:endParaRPr lang="en-US" sz="1000" baseline="0" dirty="0">
            <a:solidFill>
              <a:schemeClr val="bg1"/>
            </a:solidFill>
          </a:endParaRPr>
        </a:p>
      </dgm:t>
    </dgm:pt>
    <dgm:pt modelId="{C003EADA-E373-4418-B673-9756AFFB0005}" type="parTrans" cxnId="{67C4A9F6-2C0F-4A4E-9219-10FFFD063EC6}">
      <dgm:prSet/>
      <dgm:spPr/>
      <dgm:t>
        <a:bodyPr/>
        <a:lstStyle/>
        <a:p>
          <a:endParaRPr lang="en-US"/>
        </a:p>
      </dgm:t>
    </dgm:pt>
    <dgm:pt modelId="{88640852-BB32-4C52-BAB9-760158C60DBB}" type="sibTrans" cxnId="{67C4A9F6-2C0F-4A4E-9219-10FFFD063EC6}">
      <dgm:prSet/>
      <dgm:spPr/>
      <dgm:t>
        <a:bodyPr/>
        <a:lstStyle/>
        <a:p>
          <a:endParaRPr lang="en-US"/>
        </a:p>
      </dgm:t>
    </dgm:pt>
    <dgm:pt modelId="{45485777-7D8F-4606-B171-417D3123CEAF}">
      <dgm:prSet custT="1"/>
      <dgm:spPr/>
      <dgm:t>
        <a:bodyPr/>
        <a:lstStyle/>
        <a:p>
          <a:r>
            <a:rPr lang="en-US" sz="1000" baseline="0" dirty="0">
              <a:solidFill>
                <a:schemeClr val="bg1"/>
              </a:solidFill>
            </a:rPr>
            <a:t>These include: Lishan, Alishan, Shanlixi, Dayuling</a:t>
          </a:r>
        </a:p>
      </dgm:t>
    </dgm:pt>
    <dgm:pt modelId="{9E09062F-74A7-4AF3-AE9A-9C864626A46C}" type="parTrans" cxnId="{5C74D3B1-D67F-4051-9A28-BD5E72CC5D83}">
      <dgm:prSet/>
      <dgm:spPr/>
      <dgm:t>
        <a:bodyPr/>
        <a:lstStyle/>
        <a:p>
          <a:endParaRPr lang="en-US"/>
        </a:p>
      </dgm:t>
    </dgm:pt>
    <dgm:pt modelId="{56FD55BE-E44A-44D9-80E9-C90CB5737FED}" type="sibTrans" cxnId="{5C74D3B1-D67F-4051-9A28-BD5E72CC5D83}">
      <dgm:prSet/>
      <dgm:spPr/>
      <dgm:t>
        <a:bodyPr/>
        <a:lstStyle/>
        <a:p>
          <a:endParaRPr lang="en-US"/>
        </a:p>
      </dgm:t>
    </dgm:pt>
    <dgm:pt modelId="{65557C29-8925-441D-BC71-C8586CEAEE9D}" type="pres">
      <dgm:prSet presAssocID="{266DE8DA-CD14-4C03-8788-FE5FFAC92165}" presName="linear" presStyleCnt="0">
        <dgm:presLayoutVars>
          <dgm:dir/>
          <dgm:animLvl val="lvl"/>
          <dgm:resizeHandles val="exact"/>
        </dgm:presLayoutVars>
      </dgm:prSet>
      <dgm:spPr/>
    </dgm:pt>
    <dgm:pt modelId="{5502897F-03EB-45EB-AB05-9FF6DE17CD36}" type="pres">
      <dgm:prSet presAssocID="{D79043AB-1114-4CE9-8B95-0AB824A419D7}" presName="parentLin" presStyleCnt="0"/>
      <dgm:spPr/>
    </dgm:pt>
    <dgm:pt modelId="{F755B79A-CF80-4ECC-854A-11DACDCA3227}" type="pres">
      <dgm:prSet presAssocID="{D79043AB-1114-4CE9-8B95-0AB824A419D7}" presName="parentLeftMargin" presStyleLbl="node1" presStyleIdx="0" presStyleCnt="10"/>
      <dgm:spPr/>
    </dgm:pt>
    <dgm:pt modelId="{C24D47FD-0DFE-4759-AF0B-C0C452CEB67B}" type="pres">
      <dgm:prSet presAssocID="{D79043AB-1114-4CE9-8B95-0AB824A419D7}" presName="parentText" presStyleLbl="node1" presStyleIdx="0" presStyleCnt="10">
        <dgm:presLayoutVars>
          <dgm:chMax val="0"/>
          <dgm:bulletEnabled val="1"/>
        </dgm:presLayoutVars>
      </dgm:prSet>
      <dgm:spPr/>
    </dgm:pt>
    <dgm:pt modelId="{57F8AC93-D8C3-489D-88FD-C788253AF06C}" type="pres">
      <dgm:prSet presAssocID="{D79043AB-1114-4CE9-8B95-0AB824A419D7}" presName="negativeSpace" presStyleCnt="0"/>
      <dgm:spPr/>
    </dgm:pt>
    <dgm:pt modelId="{D4D3F5C5-B741-4E7F-A136-F83740967C4C}" type="pres">
      <dgm:prSet presAssocID="{D79043AB-1114-4CE9-8B95-0AB824A419D7}" presName="childText" presStyleLbl="conFgAcc1" presStyleIdx="0" presStyleCnt="10" custScaleY="95509" custLinFactNeighborY="-65515">
        <dgm:presLayoutVars>
          <dgm:bulletEnabled val="1"/>
        </dgm:presLayoutVars>
      </dgm:prSet>
      <dgm:spPr/>
    </dgm:pt>
    <dgm:pt modelId="{4C99795B-D6F2-4496-82E0-67DC506E50A3}" type="pres">
      <dgm:prSet presAssocID="{67E4B124-23AD-4952-B9B4-9B2D340C15AD}" presName="spaceBetweenRectangles" presStyleCnt="0"/>
      <dgm:spPr/>
    </dgm:pt>
    <dgm:pt modelId="{12B58035-0AF8-44C0-B1DF-9B3084F18461}" type="pres">
      <dgm:prSet presAssocID="{0FF60B1F-4174-4234-B91C-8E85A4F1C2C5}" presName="parentLin" presStyleCnt="0"/>
      <dgm:spPr/>
    </dgm:pt>
    <dgm:pt modelId="{FFB61A79-2BED-460C-B7C0-3DEEEFB52F88}" type="pres">
      <dgm:prSet presAssocID="{0FF60B1F-4174-4234-B91C-8E85A4F1C2C5}" presName="parentLeftMargin" presStyleLbl="node1" presStyleIdx="0" presStyleCnt="10"/>
      <dgm:spPr/>
    </dgm:pt>
    <dgm:pt modelId="{467DDB09-ABB1-4A08-B67B-14E7FA820F95}" type="pres">
      <dgm:prSet presAssocID="{0FF60B1F-4174-4234-B91C-8E85A4F1C2C5}" presName="parentText" presStyleLbl="node1" presStyleIdx="1" presStyleCnt="10">
        <dgm:presLayoutVars>
          <dgm:chMax val="0"/>
          <dgm:bulletEnabled val="1"/>
        </dgm:presLayoutVars>
      </dgm:prSet>
      <dgm:spPr/>
    </dgm:pt>
    <dgm:pt modelId="{3B2FCB32-DFE6-4DB6-A813-BE0CB0729AB9}" type="pres">
      <dgm:prSet presAssocID="{0FF60B1F-4174-4234-B91C-8E85A4F1C2C5}" presName="negativeSpace" presStyleCnt="0"/>
      <dgm:spPr/>
    </dgm:pt>
    <dgm:pt modelId="{11E35D81-9577-4098-A3F7-60090CD5AF5E}" type="pres">
      <dgm:prSet presAssocID="{0FF60B1F-4174-4234-B91C-8E85A4F1C2C5}" presName="childText" presStyleLbl="conFgAcc1" presStyleIdx="1" presStyleCnt="10" custScaleY="94253">
        <dgm:presLayoutVars>
          <dgm:bulletEnabled val="1"/>
        </dgm:presLayoutVars>
      </dgm:prSet>
      <dgm:spPr/>
    </dgm:pt>
    <dgm:pt modelId="{6BCB7D11-6B10-4F12-9829-A5C648A08B4C}" type="pres">
      <dgm:prSet presAssocID="{34E9FD5C-7C36-4701-AEDB-DC6A937AA308}" presName="spaceBetweenRectangles" presStyleCnt="0"/>
      <dgm:spPr/>
    </dgm:pt>
    <dgm:pt modelId="{692B5D5B-F96F-4A1F-B067-4F014C9AC75E}" type="pres">
      <dgm:prSet presAssocID="{EDF68D47-42DC-4DE6-A2E6-CF314949E240}" presName="parentLin" presStyleCnt="0"/>
      <dgm:spPr/>
    </dgm:pt>
    <dgm:pt modelId="{594ED112-8584-49C5-A1F5-98C573AA20F1}" type="pres">
      <dgm:prSet presAssocID="{EDF68D47-42DC-4DE6-A2E6-CF314949E240}" presName="parentLeftMargin" presStyleLbl="node1" presStyleIdx="1" presStyleCnt="10"/>
      <dgm:spPr/>
    </dgm:pt>
    <dgm:pt modelId="{AE5A9AD1-FD86-4D4D-A730-63A8742DDDD1}" type="pres">
      <dgm:prSet presAssocID="{EDF68D47-42DC-4DE6-A2E6-CF314949E240}" presName="parentText" presStyleLbl="node1" presStyleIdx="2" presStyleCnt="10">
        <dgm:presLayoutVars>
          <dgm:chMax val="0"/>
          <dgm:bulletEnabled val="1"/>
        </dgm:presLayoutVars>
      </dgm:prSet>
      <dgm:spPr/>
    </dgm:pt>
    <dgm:pt modelId="{BE3953B2-D58D-4B56-A669-763660B55941}" type="pres">
      <dgm:prSet presAssocID="{EDF68D47-42DC-4DE6-A2E6-CF314949E240}" presName="negativeSpace" presStyleCnt="0"/>
      <dgm:spPr/>
    </dgm:pt>
    <dgm:pt modelId="{BBE94153-E7BF-49AE-B922-E553111E0675}" type="pres">
      <dgm:prSet presAssocID="{EDF68D47-42DC-4DE6-A2E6-CF314949E240}" presName="childText" presStyleLbl="conFgAcc1" presStyleIdx="2" presStyleCnt="10" custScaleY="84842">
        <dgm:presLayoutVars>
          <dgm:bulletEnabled val="1"/>
        </dgm:presLayoutVars>
      </dgm:prSet>
      <dgm:spPr/>
    </dgm:pt>
    <dgm:pt modelId="{56946359-15CA-4CD3-852B-D4311E57BEFF}" type="pres">
      <dgm:prSet presAssocID="{02D25071-0DAD-4386-AC8B-691D36371955}" presName="spaceBetweenRectangles" presStyleCnt="0"/>
      <dgm:spPr/>
    </dgm:pt>
    <dgm:pt modelId="{7469C2F9-5C0D-4EDA-853E-F3F2DF64D1FD}" type="pres">
      <dgm:prSet presAssocID="{896CC976-B5CD-4EC1-9BF0-F4DD46AF8675}" presName="parentLin" presStyleCnt="0"/>
      <dgm:spPr/>
    </dgm:pt>
    <dgm:pt modelId="{9D815579-65E0-4F1E-858E-FBDAB19BD506}" type="pres">
      <dgm:prSet presAssocID="{896CC976-B5CD-4EC1-9BF0-F4DD46AF8675}" presName="parentLeftMargin" presStyleLbl="node1" presStyleIdx="2" presStyleCnt="10"/>
      <dgm:spPr/>
    </dgm:pt>
    <dgm:pt modelId="{EEC16741-5D15-47B0-84BA-755B98CC4CEE}" type="pres">
      <dgm:prSet presAssocID="{896CC976-B5CD-4EC1-9BF0-F4DD46AF8675}" presName="parentText" presStyleLbl="node1" presStyleIdx="3" presStyleCnt="10">
        <dgm:presLayoutVars>
          <dgm:chMax val="0"/>
          <dgm:bulletEnabled val="1"/>
        </dgm:presLayoutVars>
      </dgm:prSet>
      <dgm:spPr/>
    </dgm:pt>
    <dgm:pt modelId="{4F34A5BB-BD0C-4450-8C30-69851A07EA8F}" type="pres">
      <dgm:prSet presAssocID="{896CC976-B5CD-4EC1-9BF0-F4DD46AF8675}" presName="negativeSpace" presStyleCnt="0"/>
      <dgm:spPr/>
    </dgm:pt>
    <dgm:pt modelId="{81432C0A-A9EE-4F33-BC22-59938230944C}" type="pres">
      <dgm:prSet presAssocID="{896CC976-B5CD-4EC1-9BF0-F4DD46AF8675}" presName="childText" presStyleLbl="conFgAcc1" presStyleIdx="3" presStyleCnt="10" custScaleY="91340">
        <dgm:presLayoutVars>
          <dgm:bulletEnabled val="1"/>
        </dgm:presLayoutVars>
      </dgm:prSet>
      <dgm:spPr/>
    </dgm:pt>
    <dgm:pt modelId="{11727983-91E5-40D8-9603-41BE8ED2D59E}" type="pres">
      <dgm:prSet presAssocID="{C65F5A8E-AC33-47B1-ACE9-3DF444B44392}" presName="spaceBetweenRectangles" presStyleCnt="0"/>
      <dgm:spPr/>
    </dgm:pt>
    <dgm:pt modelId="{E0357F79-B29D-463F-8FCF-8FA371A534A5}" type="pres">
      <dgm:prSet presAssocID="{1466BEC3-CB85-475D-87CB-69E4C5C57669}" presName="parentLin" presStyleCnt="0"/>
      <dgm:spPr/>
    </dgm:pt>
    <dgm:pt modelId="{122B5912-13EE-430A-B0BF-BD705FA73777}" type="pres">
      <dgm:prSet presAssocID="{1466BEC3-CB85-475D-87CB-69E4C5C57669}" presName="parentLeftMargin" presStyleLbl="node1" presStyleIdx="3" presStyleCnt="10"/>
      <dgm:spPr/>
    </dgm:pt>
    <dgm:pt modelId="{CF97C477-191D-4237-9835-402EABBDBDED}" type="pres">
      <dgm:prSet presAssocID="{1466BEC3-CB85-475D-87CB-69E4C5C57669}" presName="parentText" presStyleLbl="node1" presStyleIdx="4" presStyleCnt="10">
        <dgm:presLayoutVars>
          <dgm:chMax val="0"/>
          <dgm:bulletEnabled val="1"/>
        </dgm:presLayoutVars>
      </dgm:prSet>
      <dgm:spPr/>
    </dgm:pt>
    <dgm:pt modelId="{67F687F3-948D-420E-B35D-F03C440645F2}" type="pres">
      <dgm:prSet presAssocID="{1466BEC3-CB85-475D-87CB-69E4C5C57669}" presName="negativeSpace" presStyleCnt="0"/>
      <dgm:spPr/>
    </dgm:pt>
    <dgm:pt modelId="{DB47667C-45F2-4273-9529-ADE18D2D9E83}" type="pres">
      <dgm:prSet presAssocID="{1466BEC3-CB85-475D-87CB-69E4C5C57669}" presName="childText" presStyleLbl="conFgAcc1" presStyleIdx="4" presStyleCnt="10" custScaleY="93226">
        <dgm:presLayoutVars>
          <dgm:bulletEnabled val="1"/>
        </dgm:presLayoutVars>
      </dgm:prSet>
      <dgm:spPr/>
    </dgm:pt>
    <dgm:pt modelId="{1F0D0EAF-D5EA-43C3-A2F8-2C1636FD1273}" type="pres">
      <dgm:prSet presAssocID="{7024C434-1557-4F92-BBFE-C8FFFFBD855D}" presName="spaceBetweenRectangles" presStyleCnt="0"/>
      <dgm:spPr/>
    </dgm:pt>
    <dgm:pt modelId="{6C579174-B817-4E29-AA3A-1FECDBC2C004}" type="pres">
      <dgm:prSet presAssocID="{E0559FE5-5DC5-4822-B738-C9F7EB0DF253}" presName="parentLin" presStyleCnt="0"/>
      <dgm:spPr/>
    </dgm:pt>
    <dgm:pt modelId="{27F55F8C-DD2E-4EDA-A64C-50B0F4C2BF0F}" type="pres">
      <dgm:prSet presAssocID="{E0559FE5-5DC5-4822-B738-C9F7EB0DF253}" presName="parentLeftMargin" presStyleLbl="node1" presStyleIdx="4" presStyleCnt="10"/>
      <dgm:spPr/>
    </dgm:pt>
    <dgm:pt modelId="{DE6D3213-6834-4ADF-8A0C-202A14A9F295}" type="pres">
      <dgm:prSet presAssocID="{E0559FE5-5DC5-4822-B738-C9F7EB0DF253}" presName="parentText" presStyleLbl="node1" presStyleIdx="5" presStyleCnt="10">
        <dgm:presLayoutVars>
          <dgm:chMax val="0"/>
          <dgm:bulletEnabled val="1"/>
        </dgm:presLayoutVars>
      </dgm:prSet>
      <dgm:spPr/>
    </dgm:pt>
    <dgm:pt modelId="{47ED495E-470A-4A4E-AD26-2DBD12040936}" type="pres">
      <dgm:prSet presAssocID="{E0559FE5-5DC5-4822-B738-C9F7EB0DF253}" presName="negativeSpace" presStyleCnt="0"/>
      <dgm:spPr/>
    </dgm:pt>
    <dgm:pt modelId="{1D2A4A8D-6C24-4D1D-B355-FB590641DCD5}" type="pres">
      <dgm:prSet presAssocID="{E0559FE5-5DC5-4822-B738-C9F7EB0DF253}" presName="childText" presStyleLbl="conFgAcc1" presStyleIdx="5" presStyleCnt="10" custScaleY="84791">
        <dgm:presLayoutVars>
          <dgm:bulletEnabled val="1"/>
        </dgm:presLayoutVars>
      </dgm:prSet>
      <dgm:spPr/>
    </dgm:pt>
    <dgm:pt modelId="{EA72C640-5CF6-4B70-AD3B-3410A7A75485}" type="pres">
      <dgm:prSet presAssocID="{4C135B0C-F554-4344-A1F0-4DB307578D7C}" presName="spaceBetweenRectangles" presStyleCnt="0"/>
      <dgm:spPr/>
    </dgm:pt>
    <dgm:pt modelId="{71213A36-0D75-4C73-A29C-3767E9E4AFB4}" type="pres">
      <dgm:prSet presAssocID="{2EFBA447-16B2-4BA5-895A-B2F335A6810A}" presName="parentLin" presStyleCnt="0"/>
      <dgm:spPr/>
    </dgm:pt>
    <dgm:pt modelId="{7E5344BE-6EC4-4989-A36B-0AAA4876CA81}" type="pres">
      <dgm:prSet presAssocID="{2EFBA447-16B2-4BA5-895A-B2F335A6810A}" presName="parentLeftMargin" presStyleLbl="node1" presStyleIdx="5" presStyleCnt="10"/>
      <dgm:spPr/>
    </dgm:pt>
    <dgm:pt modelId="{CA5EC12B-E533-4169-B1B7-0E38E66A180B}" type="pres">
      <dgm:prSet presAssocID="{2EFBA447-16B2-4BA5-895A-B2F335A6810A}" presName="parentText" presStyleLbl="node1" presStyleIdx="6" presStyleCnt="10">
        <dgm:presLayoutVars>
          <dgm:chMax val="0"/>
          <dgm:bulletEnabled val="1"/>
        </dgm:presLayoutVars>
      </dgm:prSet>
      <dgm:spPr/>
    </dgm:pt>
    <dgm:pt modelId="{7C389BF5-7867-40FA-82D7-842C5F9CD5A0}" type="pres">
      <dgm:prSet presAssocID="{2EFBA447-16B2-4BA5-895A-B2F335A6810A}" presName="negativeSpace" presStyleCnt="0"/>
      <dgm:spPr/>
    </dgm:pt>
    <dgm:pt modelId="{F7709E98-E332-4D02-9E6C-7ED4E7953AEC}" type="pres">
      <dgm:prSet presAssocID="{2EFBA447-16B2-4BA5-895A-B2F335A6810A}" presName="childText" presStyleLbl="conFgAcc1" presStyleIdx="6" presStyleCnt="10" custScaleY="89605">
        <dgm:presLayoutVars>
          <dgm:bulletEnabled val="1"/>
        </dgm:presLayoutVars>
      </dgm:prSet>
      <dgm:spPr/>
    </dgm:pt>
    <dgm:pt modelId="{B10BF75F-4E83-464D-BFB6-0DDD7A72B66E}" type="pres">
      <dgm:prSet presAssocID="{FDD87ACF-2490-4295-999A-D83B0E4FA2D9}" presName="spaceBetweenRectangles" presStyleCnt="0"/>
      <dgm:spPr/>
    </dgm:pt>
    <dgm:pt modelId="{2CB300A8-D6A2-49B5-8114-1BC717619DA1}" type="pres">
      <dgm:prSet presAssocID="{F38DED7F-A60D-4D02-A005-EE3363A2F731}" presName="parentLin" presStyleCnt="0"/>
      <dgm:spPr/>
    </dgm:pt>
    <dgm:pt modelId="{F08C7522-FD4C-4F16-BB07-644A4DFC5058}" type="pres">
      <dgm:prSet presAssocID="{F38DED7F-A60D-4D02-A005-EE3363A2F731}" presName="parentLeftMargin" presStyleLbl="node1" presStyleIdx="6" presStyleCnt="10"/>
      <dgm:spPr/>
    </dgm:pt>
    <dgm:pt modelId="{EDA57D8A-1EAD-4A82-91FC-8230E9108A85}" type="pres">
      <dgm:prSet presAssocID="{F38DED7F-A60D-4D02-A005-EE3363A2F731}" presName="parentText" presStyleLbl="node1" presStyleIdx="7" presStyleCnt="10">
        <dgm:presLayoutVars>
          <dgm:chMax val="0"/>
          <dgm:bulletEnabled val="1"/>
        </dgm:presLayoutVars>
      </dgm:prSet>
      <dgm:spPr/>
    </dgm:pt>
    <dgm:pt modelId="{E22EFD75-3EA6-403A-9BE2-D70706AE04BA}" type="pres">
      <dgm:prSet presAssocID="{F38DED7F-A60D-4D02-A005-EE3363A2F731}" presName="negativeSpace" presStyleCnt="0"/>
      <dgm:spPr/>
    </dgm:pt>
    <dgm:pt modelId="{5D67422F-5F70-48DE-92B1-4A29006A7876}" type="pres">
      <dgm:prSet presAssocID="{F38DED7F-A60D-4D02-A005-EE3363A2F731}" presName="childText" presStyleLbl="conFgAcc1" presStyleIdx="7" presStyleCnt="10" custScaleY="89777">
        <dgm:presLayoutVars>
          <dgm:bulletEnabled val="1"/>
        </dgm:presLayoutVars>
      </dgm:prSet>
      <dgm:spPr/>
    </dgm:pt>
    <dgm:pt modelId="{35E8A6DD-9FB6-4EC6-A22B-B81F3F6E51EF}" type="pres">
      <dgm:prSet presAssocID="{13537684-289C-4D7E-ABAB-51E8957624F6}" presName="spaceBetweenRectangles" presStyleCnt="0"/>
      <dgm:spPr/>
    </dgm:pt>
    <dgm:pt modelId="{5197B913-1B13-40D8-B9D1-7682C29213FE}" type="pres">
      <dgm:prSet presAssocID="{6B0D124F-FE5E-4254-830E-9E0FD7D8644C}" presName="parentLin" presStyleCnt="0"/>
      <dgm:spPr/>
    </dgm:pt>
    <dgm:pt modelId="{3B3CC077-34B6-4E3A-9A37-B3A35CC9226E}" type="pres">
      <dgm:prSet presAssocID="{6B0D124F-FE5E-4254-830E-9E0FD7D8644C}" presName="parentLeftMargin" presStyleLbl="node1" presStyleIdx="7" presStyleCnt="10"/>
      <dgm:spPr/>
    </dgm:pt>
    <dgm:pt modelId="{30468126-619C-4F59-89B7-8C36905FBC00}" type="pres">
      <dgm:prSet presAssocID="{6B0D124F-FE5E-4254-830E-9E0FD7D8644C}" presName="parentText" presStyleLbl="node1" presStyleIdx="8" presStyleCnt="10">
        <dgm:presLayoutVars>
          <dgm:chMax val="0"/>
          <dgm:bulletEnabled val="1"/>
        </dgm:presLayoutVars>
      </dgm:prSet>
      <dgm:spPr/>
    </dgm:pt>
    <dgm:pt modelId="{206E76F1-2704-4319-96D6-C3A94DEEB4C7}" type="pres">
      <dgm:prSet presAssocID="{6B0D124F-FE5E-4254-830E-9E0FD7D8644C}" presName="negativeSpace" presStyleCnt="0"/>
      <dgm:spPr/>
    </dgm:pt>
    <dgm:pt modelId="{22B55773-D76F-4F8B-88C2-C94B4115B9F7}" type="pres">
      <dgm:prSet presAssocID="{6B0D124F-FE5E-4254-830E-9E0FD7D8644C}" presName="childText" presStyleLbl="conFgAcc1" presStyleIdx="8" presStyleCnt="10" custScaleY="102903">
        <dgm:presLayoutVars>
          <dgm:bulletEnabled val="1"/>
        </dgm:presLayoutVars>
      </dgm:prSet>
      <dgm:spPr/>
    </dgm:pt>
    <dgm:pt modelId="{A9BCB0A5-A272-4F60-B4BA-B7E45FF5C4B9}" type="pres">
      <dgm:prSet presAssocID="{9EB5451E-ABC5-4067-A5E0-0FAC2ED49AB7}" presName="spaceBetweenRectangles" presStyleCnt="0"/>
      <dgm:spPr/>
    </dgm:pt>
    <dgm:pt modelId="{50FC2E36-FBE9-4080-8961-43253AA20154}" type="pres">
      <dgm:prSet presAssocID="{E85E6FB3-6558-45AB-A0FE-7613BB3E705B}" presName="parentLin" presStyleCnt="0"/>
      <dgm:spPr/>
    </dgm:pt>
    <dgm:pt modelId="{4F3F5EA9-5442-4584-9D2A-D18064B386A7}" type="pres">
      <dgm:prSet presAssocID="{E85E6FB3-6558-45AB-A0FE-7613BB3E705B}" presName="parentLeftMargin" presStyleLbl="node1" presStyleIdx="8" presStyleCnt="10"/>
      <dgm:spPr/>
    </dgm:pt>
    <dgm:pt modelId="{F315F7BA-7DB8-4D04-B7B1-C58CADE16C90}" type="pres">
      <dgm:prSet presAssocID="{E85E6FB3-6558-45AB-A0FE-7613BB3E705B}" presName="parentText" presStyleLbl="node1" presStyleIdx="9" presStyleCnt="10">
        <dgm:presLayoutVars>
          <dgm:chMax val="0"/>
          <dgm:bulletEnabled val="1"/>
        </dgm:presLayoutVars>
      </dgm:prSet>
      <dgm:spPr/>
    </dgm:pt>
    <dgm:pt modelId="{2D6489C2-1334-4848-A0E6-178B7D142CC6}" type="pres">
      <dgm:prSet presAssocID="{E85E6FB3-6558-45AB-A0FE-7613BB3E705B}" presName="negativeSpace" presStyleCnt="0"/>
      <dgm:spPr/>
    </dgm:pt>
    <dgm:pt modelId="{76FD7174-D552-4294-876F-DD029DCE5EBD}" type="pres">
      <dgm:prSet presAssocID="{E85E6FB3-6558-45AB-A0FE-7613BB3E705B}" presName="childText" presStyleLbl="conFgAcc1" presStyleIdx="9" presStyleCnt="10">
        <dgm:presLayoutVars>
          <dgm:bulletEnabled val="1"/>
        </dgm:presLayoutVars>
      </dgm:prSet>
      <dgm:spPr/>
    </dgm:pt>
  </dgm:ptLst>
  <dgm:cxnLst>
    <dgm:cxn modelId="{ACD4C501-7EB5-4198-8077-EF95EA6D02C0}" type="presOf" srcId="{D79043AB-1114-4CE9-8B95-0AB824A419D7}" destId="{F755B79A-CF80-4ECC-854A-11DACDCA3227}" srcOrd="0" destOrd="0" presId="urn:microsoft.com/office/officeart/2005/8/layout/list1"/>
    <dgm:cxn modelId="{1C523E02-2893-4D4A-8D45-EE259EDAC7C2}" srcId="{266DE8DA-CD14-4C03-8788-FE5FFAC92165}" destId="{6B0D124F-FE5E-4254-830E-9E0FD7D8644C}" srcOrd="8" destOrd="0" parTransId="{52D3AA08-9872-4E61-BB2A-E301B7191A84}" sibTransId="{9EB5451E-ABC5-4067-A5E0-0FAC2ED49AB7}"/>
    <dgm:cxn modelId="{A1A22207-5F8E-42C6-B987-25C6460B5910}" type="presOf" srcId="{4659B6A3-371D-44EB-942D-807FC40A32F2}" destId="{DB47667C-45F2-4273-9529-ADE18D2D9E83}" srcOrd="0" destOrd="1" presId="urn:microsoft.com/office/officeart/2005/8/layout/list1"/>
    <dgm:cxn modelId="{B8ABD20A-D35A-4004-870A-8CB80A25528C}" srcId="{266DE8DA-CD14-4C03-8788-FE5FFAC92165}" destId="{F38DED7F-A60D-4D02-A005-EE3363A2F731}" srcOrd="7" destOrd="0" parTransId="{E0ACA169-5EDC-489F-8C25-EBF6227B0D27}" sibTransId="{13537684-289C-4D7E-ABAB-51E8957624F6}"/>
    <dgm:cxn modelId="{BC9CC30B-9E3D-4907-8CB1-898209415FBB}" type="presOf" srcId="{0FF60B1F-4174-4234-B91C-8E85A4F1C2C5}" destId="{FFB61A79-2BED-460C-B7C0-3DEEEFB52F88}" srcOrd="0" destOrd="0" presId="urn:microsoft.com/office/officeart/2005/8/layout/list1"/>
    <dgm:cxn modelId="{F41D610F-7555-4D42-8446-C373641C6699}" srcId="{266DE8DA-CD14-4C03-8788-FE5FFAC92165}" destId="{E85E6FB3-6558-45AB-A0FE-7613BB3E705B}" srcOrd="9" destOrd="0" parTransId="{338AF2AD-B55A-45CB-9331-E1C0DE9AD2B2}" sibTransId="{A02793FC-7D28-4392-97AC-D33FFA3C42EE}"/>
    <dgm:cxn modelId="{C75E760F-2337-43BE-845F-E3F77BF25525}" type="presOf" srcId="{EDF68D47-42DC-4DE6-A2E6-CF314949E240}" destId="{AE5A9AD1-FD86-4D4D-A730-63A8742DDDD1}" srcOrd="1" destOrd="0" presId="urn:microsoft.com/office/officeart/2005/8/layout/list1"/>
    <dgm:cxn modelId="{CC0BD815-BFDB-4DD7-A86F-C83941FC912C}" srcId="{266DE8DA-CD14-4C03-8788-FE5FFAC92165}" destId="{E0559FE5-5DC5-4822-B738-C9F7EB0DF253}" srcOrd="5" destOrd="0" parTransId="{A7079F0B-3C44-4B12-8D11-24F6378DE7A9}" sibTransId="{4C135B0C-F554-4344-A1F0-4DB307578D7C}"/>
    <dgm:cxn modelId="{DB1AED19-572C-4B07-BDFC-444EAEBA5D55}" srcId="{2EFBA447-16B2-4BA5-895A-B2F335A6810A}" destId="{CD57BFA7-85A9-4588-BCE0-7AE64B0D0453}" srcOrd="0" destOrd="0" parTransId="{90409198-C937-4D7D-A055-2546D5E5BA77}" sibTransId="{97F9332C-C479-4683-98C2-CC433E128482}"/>
    <dgm:cxn modelId="{E652FF19-5EF8-4ADB-99F9-E2352B697CE9}" srcId="{E0559FE5-5DC5-4822-B738-C9F7EB0DF253}" destId="{2E414BD7-BAAF-4498-ABAA-9C2DF27BD844}" srcOrd="0" destOrd="0" parTransId="{6EB38066-BAC0-488D-B91F-AA0AF8781D59}" sibTransId="{CB5289E0-9615-4A54-A56B-792F44ADEAE6}"/>
    <dgm:cxn modelId="{37B1DA1E-ABBB-4EAE-AEAE-5C9FFCDB7B74}" srcId="{266DE8DA-CD14-4C03-8788-FE5FFAC92165}" destId="{D79043AB-1114-4CE9-8B95-0AB824A419D7}" srcOrd="0" destOrd="0" parTransId="{AEAAA820-AD54-425C-BA74-CED28451C921}" sibTransId="{67E4B124-23AD-4952-B9B4-9B2D340C15AD}"/>
    <dgm:cxn modelId="{8C822821-6D53-4B58-9FB2-E8168775864C}" srcId="{EDF68D47-42DC-4DE6-A2E6-CF314949E240}" destId="{A782E13B-E4C3-4842-A406-D356942A7092}" srcOrd="0" destOrd="0" parTransId="{1E735E00-F5DD-4EE6-AF87-644D9854FD14}" sibTransId="{5BFF37AE-C580-4EED-A0E5-5203E09BDACA}"/>
    <dgm:cxn modelId="{CC438A22-CF08-473C-B74E-7CB2D6A5A120}" srcId="{6B0D124F-FE5E-4254-830E-9E0FD7D8644C}" destId="{95CBEA2D-CA30-4FC9-92BA-78EBA17F059B}" srcOrd="1" destOrd="0" parTransId="{CAD7CFA4-5A6C-4418-80DB-A8A491E9A3F7}" sibTransId="{E45ABC67-B8F0-4010-BD40-ECE348AA773C}"/>
    <dgm:cxn modelId="{A23E9425-B462-4508-8578-745E726CF2AA}" srcId="{266DE8DA-CD14-4C03-8788-FE5FFAC92165}" destId="{2EFBA447-16B2-4BA5-895A-B2F335A6810A}" srcOrd="6" destOrd="0" parTransId="{D8F9B4BB-52D5-466D-AD60-12453D90B70E}" sibTransId="{FDD87ACF-2490-4295-999A-D83B0E4FA2D9}"/>
    <dgm:cxn modelId="{2BE1182A-28A9-43F4-B579-F46E4C0EDE2E}" srcId="{D79043AB-1114-4CE9-8B95-0AB824A419D7}" destId="{38FB5F0D-B937-4D68-89C3-E0510CDD1556}" srcOrd="0" destOrd="0" parTransId="{F88CAC2C-6530-40F1-8F24-D5E17FC7187A}" sibTransId="{79C13F02-12FF-472D-A44E-0D29DED9FA8D}"/>
    <dgm:cxn modelId="{2BB2972A-4B20-4921-9F6B-AE09D2CABB0B}" type="presOf" srcId="{1466BEC3-CB85-475D-87CB-69E4C5C57669}" destId="{122B5912-13EE-430A-B0BF-BD705FA73777}" srcOrd="0" destOrd="0" presId="urn:microsoft.com/office/officeart/2005/8/layout/list1"/>
    <dgm:cxn modelId="{815E152D-4A62-4013-A560-63FF51F35F0F}" srcId="{1466BEC3-CB85-475D-87CB-69E4C5C57669}" destId="{4659B6A3-371D-44EB-942D-807FC40A32F2}" srcOrd="1" destOrd="0" parTransId="{4BA6670E-5BA8-4217-AD49-9D5A510DAB2D}" sibTransId="{695175AF-09E1-436F-A702-0E70AA7D44CB}"/>
    <dgm:cxn modelId="{E2E7D736-DCD1-4214-9983-44F4D076A8BC}" type="presOf" srcId="{6B0D124F-FE5E-4254-830E-9E0FD7D8644C}" destId="{30468126-619C-4F59-89B7-8C36905FBC00}" srcOrd="1" destOrd="0" presId="urn:microsoft.com/office/officeart/2005/8/layout/list1"/>
    <dgm:cxn modelId="{EB97A444-5C77-4AF0-8D59-E21F0368B634}" type="presOf" srcId="{45485777-7D8F-4606-B171-417D3123CEAF}" destId="{D4D3F5C5-B741-4E7F-A136-F83740967C4C}" srcOrd="0" destOrd="1" presId="urn:microsoft.com/office/officeart/2005/8/layout/list1"/>
    <dgm:cxn modelId="{2FFBA845-7BDF-420C-95C5-3B55B809FDCB}" type="presOf" srcId="{EDF68D47-42DC-4DE6-A2E6-CF314949E240}" destId="{594ED112-8584-49C5-A1F5-98C573AA20F1}" srcOrd="0" destOrd="0" presId="urn:microsoft.com/office/officeart/2005/8/layout/list1"/>
    <dgm:cxn modelId="{96C5CE46-7EC2-4FF7-AF44-272E604E9BB7}" type="presOf" srcId="{266DE8DA-CD14-4C03-8788-FE5FFAC92165}" destId="{65557C29-8925-441D-BC71-C8586CEAEE9D}" srcOrd="0" destOrd="0" presId="urn:microsoft.com/office/officeart/2005/8/layout/list1"/>
    <dgm:cxn modelId="{500BB768-8472-4C87-AED2-D005C27682BA}" srcId="{F38DED7F-A60D-4D02-A005-EE3363A2F731}" destId="{FC4E2654-CB47-44FF-B2BE-DD4A88E7652E}" srcOrd="0" destOrd="0" parTransId="{0FB8D682-7D77-4B6B-8B3E-0B464185DFB3}" sibTransId="{55CE9BDA-DCFA-44E2-A03D-EA46D71C3B56}"/>
    <dgm:cxn modelId="{4DA7DD6E-C959-460E-AD44-63930BBAE998}" srcId="{1466BEC3-CB85-475D-87CB-69E4C5C57669}" destId="{47BB9C24-D9AD-4783-87FC-A2633BA394A7}" srcOrd="0" destOrd="0" parTransId="{1E426A8C-17B4-4258-A9FE-41C2E137BC36}" sibTransId="{0F2D2680-9359-47D0-9C56-2C03FBD2B027}"/>
    <dgm:cxn modelId="{A3170B4F-87C8-4BF0-9D17-73071CB97E4D}" type="presOf" srcId="{0FF60B1F-4174-4234-B91C-8E85A4F1C2C5}" destId="{467DDB09-ABB1-4A08-B67B-14E7FA820F95}" srcOrd="1" destOrd="0" presId="urn:microsoft.com/office/officeart/2005/8/layout/list1"/>
    <dgm:cxn modelId="{42E5F170-FDAC-4759-883F-B75165467619}" srcId="{1466BEC3-CB85-475D-87CB-69E4C5C57669}" destId="{1221AAF8-9F08-4661-AB69-4FBF357D1284}" srcOrd="4" destOrd="0" parTransId="{1BEE7048-550D-414C-A726-E13F7D847439}" sibTransId="{617B12CC-12F2-4085-A741-81853FD28BF7}"/>
    <dgm:cxn modelId="{B7DF5653-54FF-4D04-B1B5-FA8469AB8997}" srcId="{266DE8DA-CD14-4C03-8788-FE5FFAC92165}" destId="{1466BEC3-CB85-475D-87CB-69E4C5C57669}" srcOrd="4" destOrd="0" parTransId="{64137385-84F1-4E5A-BDA1-EE3CAD6C8C3B}" sibTransId="{7024C434-1557-4F92-BBFE-C8FFFFBD855D}"/>
    <dgm:cxn modelId="{5A930A56-BA66-432F-BAAD-C192EADFBABA}" srcId="{266DE8DA-CD14-4C03-8788-FE5FFAC92165}" destId="{896CC976-B5CD-4EC1-9BF0-F4DD46AF8675}" srcOrd="3" destOrd="0" parTransId="{C074E1E8-99A8-4124-973C-42BBA3072D4A}" sibTransId="{C65F5A8E-AC33-47B1-ACE9-3DF444B44392}"/>
    <dgm:cxn modelId="{21C4EC79-D3CD-4470-86EA-E86285F46C35}" type="presOf" srcId="{6B0D124F-FE5E-4254-830E-9E0FD7D8644C}" destId="{3B3CC077-34B6-4E3A-9A37-B3A35CC9226E}" srcOrd="0" destOrd="0" presId="urn:microsoft.com/office/officeart/2005/8/layout/list1"/>
    <dgm:cxn modelId="{AB8BCB83-A66D-4E04-95C8-542BB7713416}" srcId="{266DE8DA-CD14-4C03-8788-FE5FFAC92165}" destId="{EDF68D47-42DC-4DE6-A2E6-CF314949E240}" srcOrd="2" destOrd="0" parTransId="{2A1713B6-98CC-4275-9227-1F3CE45DDB93}" sibTransId="{02D25071-0DAD-4386-AC8B-691D36371955}"/>
    <dgm:cxn modelId="{36E3E388-38D7-4C8B-8758-25AE5894E2E5}" type="presOf" srcId="{D79043AB-1114-4CE9-8B95-0AB824A419D7}" destId="{C24D47FD-0DFE-4759-AF0B-C0C452CEB67B}" srcOrd="1" destOrd="0" presId="urn:microsoft.com/office/officeart/2005/8/layout/list1"/>
    <dgm:cxn modelId="{7EEA7F8D-93DE-4D65-9729-57B577E6B2CF}" type="presOf" srcId="{1221AAF8-9F08-4661-AB69-4FBF357D1284}" destId="{DB47667C-45F2-4273-9529-ADE18D2D9E83}" srcOrd="0" destOrd="4" presId="urn:microsoft.com/office/officeart/2005/8/layout/list1"/>
    <dgm:cxn modelId="{BD77708E-F19A-489D-B155-03C39EEC557B}" type="presOf" srcId="{95CBEA2D-CA30-4FC9-92BA-78EBA17F059B}" destId="{22B55773-D76F-4F8B-88C2-C94B4115B9F7}" srcOrd="0" destOrd="1" presId="urn:microsoft.com/office/officeart/2005/8/layout/list1"/>
    <dgm:cxn modelId="{E429BE8E-EEDE-42F0-82AF-6982DB6BDB64}" type="presOf" srcId="{38FB5F0D-B937-4D68-89C3-E0510CDD1556}" destId="{D4D3F5C5-B741-4E7F-A136-F83740967C4C}" srcOrd="0" destOrd="0" presId="urn:microsoft.com/office/officeart/2005/8/layout/list1"/>
    <dgm:cxn modelId="{F496A090-7CA0-4760-91FD-D0B90E89DC7F}" type="presOf" srcId="{E85E6FB3-6558-45AB-A0FE-7613BB3E705B}" destId="{4F3F5EA9-5442-4584-9D2A-D18064B386A7}" srcOrd="0" destOrd="0" presId="urn:microsoft.com/office/officeart/2005/8/layout/list1"/>
    <dgm:cxn modelId="{E5197094-DF52-443F-BD25-B6E9F7CDA99A}" type="presOf" srcId="{46778096-5F52-4239-85F7-B9CAE0FA30D8}" destId="{DB47667C-45F2-4273-9529-ADE18D2D9E83}" srcOrd="0" destOrd="3" presId="urn:microsoft.com/office/officeart/2005/8/layout/list1"/>
    <dgm:cxn modelId="{C3F3DA94-BB39-434B-B68D-835DD8588FED}" type="presOf" srcId="{47BB9C24-D9AD-4783-87FC-A2633BA394A7}" destId="{DB47667C-45F2-4273-9529-ADE18D2D9E83}" srcOrd="0" destOrd="0" presId="urn:microsoft.com/office/officeart/2005/8/layout/list1"/>
    <dgm:cxn modelId="{7BD2F699-EF24-445D-BC14-960566325E35}" type="presOf" srcId="{896CC976-B5CD-4EC1-9BF0-F4DD46AF8675}" destId="{9D815579-65E0-4F1E-858E-FBDAB19BD506}" srcOrd="0" destOrd="0" presId="urn:microsoft.com/office/officeart/2005/8/layout/list1"/>
    <dgm:cxn modelId="{657833A0-8EEA-4FA4-992D-AEAA670C6C44}" type="presOf" srcId="{69C25775-EE35-4E4C-A1D3-10D0867242A6}" destId="{81432C0A-A9EE-4F33-BC22-59938230944C}" srcOrd="0" destOrd="0" presId="urn:microsoft.com/office/officeart/2005/8/layout/list1"/>
    <dgm:cxn modelId="{502EF5A3-0AE3-49D9-A58E-36DA28DAFEF2}" type="presOf" srcId="{E85E6FB3-6558-45AB-A0FE-7613BB3E705B}" destId="{F315F7BA-7DB8-4D04-B7B1-C58CADE16C90}" srcOrd="1" destOrd="0" presId="urn:microsoft.com/office/officeart/2005/8/layout/list1"/>
    <dgm:cxn modelId="{CFB4D9A4-EFF2-4AB5-A02E-7DA29030F8A5}" srcId="{6B0D124F-FE5E-4254-830E-9E0FD7D8644C}" destId="{259D9966-9B5F-4F14-B611-7FCD0A9CF997}" srcOrd="0" destOrd="0" parTransId="{581A4EC7-2886-4CDA-A69E-709483F13FFD}" sibTransId="{A40ADC64-41CA-415E-8E7C-1F8A7109F84E}"/>
    <dgm:cxn modelId="{5C74D3B1-D67F-4051-9A28-BD5E72CC5D83}" srcId="{D79043AB-1114-4CE9-8B95-0AB824A419D7}" destId="{45485777-7D8F-4606-B171-417D3123CEAF}" srcOrd="1" destOrd="0" parTransId="{9E09062F-74A7-4AF3-AE9A-9C864626A46C}" sibTransId="{56FD55BE-E44A-44D9-80E9-C90CB5737FED}"/>
    <dgm:cxn modelId="{97D221B3-6F10-4F47-8018-ABE516F50F01}" type="presOf" srcId="{896CC976-B5CD-4EC1-9BF0-F4DD46AF8675}" destId="{EEC16741-5D15-47B0-84BA-755B98CC4CEE}" srcOrd="1" destOrd="0" presId="urn:microsoft.com/office/officeart/2005/8/layout/list1"/>
    <dgm:cxn modelId="{2C8167B3-BB01-4E87-9DDA-95E92A2536D1}" type="presOf" srcId="{2EFBA447-16B2-4BA5-895A-B2F335A6810A}" destId="{CA5EC12B-E533-4169-B1B7-0E38E66A180B}" srcOrd="1" destOrd="0" presId="urn:microsoft.com/office/officeart/2005/8/layout/list1"/>
    <dgm:cxn modelId="{F28975B4-476C-42C4-86B5-A17D4D9A79AD}" srcId="{896CC976-B5CD-4EC1-9BF0-F4DD46AF8675}" destId="{69C25775-EE35-4E4C-A1D3-10D0867242A6}" srcOrd="0" destOrd="0" parTransId="{F0C4CD23-C8AB-4B2C-80FC-D3BB395CF2E9}" sibTransId="{A72B0E55-3947-4F03-B486-B68DB2EF2349}"/>
    <dgm:cxn modelId="{9A32A1B4-892D-4EE6-9701-83C6B5906BC4}" type="presOf" srcId="{A25B6E1F-E243-40C1-A0D2-54033188793B}" destId="{11E35D81-9577-4098-A3F7-60090CD5AF5E}" srcOrd="0" destOrd="0" presId="urn:microsoft.com/office/officeart/2005/8/layout/list1"/>
    <dgm:cxn modelId="{1EAC5CB7-1F44-47F3-9778-E9731E1BFE23}" type="presOf" srcId="{CD57BFA7-85A9-4588-BCE0-7AE64B0D0453}" destId="{F7709E98-E332-4D02-9E6C-7ED4E7953AEC}" srcOrd="0" destOrd="0" presId="urn:microsoft.com/office/officeart/2005/8/layout/list1"/>
    <dgm:cxn modelId="{95D981B8-DA3E-49A5-BE3C-94DF1ABC8F68}" srcId="{1466BEC3-CB85-475D-87CB-69E4C5C57669}" destId="{46778096-5F52-4239-85F7-B9CAE0FA30D8}" srcOrd="3" destOrd="0" parTransId="{DC22E4CF-CF87-4EA0-BEFA-3F8342250B8B}" sibTransId="{BFA9FCD0-58C4-4777-BDEC-4E15E349980B}"/>
    <dgm:cxn modelId="{8A08C7BD-A96D-4C5C-B44A-A77DCD33D832}" type="presOf" srcId="{A782E13B-E4C3-4842-A406-D356942A7092}" destId="{BBE94153-E7BF-49AE-B922-E553111E0675}" srcOrd="0" destOrd="0" presId="urn:microsoft.com/office/officeart/2005/8/layout/list1"/>
    <dgm:cxn modelId="{806E71C0-F318-4C95-A380-83D68EC7481C}" type="presOf" srcId="{E0559FE5-5DC5-4822-B738-C9F7EB0DF253}" destId="{27F55F8C-DD2E-4EDA-A64C-50B0F4C2BF0F}" srcOrd="0" destOrd="0" presId="urn:microsoft.com/office/officeart/2005/8/layout/list1"/>
    <dgm:cxn modelId="{23AACEC1-22DD-4500-912A-8B919FF1F6AB}" srcId="{1466BEC3-CB85-475D-87CB-69E4C5C57669}" destId="{AAAD181F-3A03-4711-85E1-C137AEDF1C37}" srcOrd="2" destOrd="0" parTransId="{0FCED1B6-FA42-4EBB-A59A-D05AB9FA815C}" sibTransId="{0DD17CE7-A04F-483C-9F66-9651586D2AEB}"/>
    <dgm:cxn modelId="{B3A588C3-9E8E-4595-8B19-F3565080DEB0}" srcId="{0FF60B1F-4174-4234-B91C-8E85A4F1C2C5}" destId="{A25B6E1F-E243-40C1-A0D2-54033188793B}" srcOrd="0" destOrd="0" parTransId="{636259A7-5ECF-40DE-A23F-17B24D1AA871}" sibTransId="{BC7D9B0A-A4A5-4EF2-B255-9A6DDA5D64DA}"/>
    <dgm:cxn modelId="{4DF808C4-3E5B-48ED-8A2A-40A9EC993004}" type="presOf" srcId="{AAAD181F-3A03-4711-85E1-C137AEDF1C37}" destId="{DB47667C-45F2-4273-9529-ADE18D2D9E83}" srcOrd="0" destOrd="2" presId="urn:microsoft.com/office/officeart/2005/8/layout/list1"/>
    <dgm:cxn modelId="{32D59BC7-D88E-4530-9957-8C9D98E9DB9C}" type="presOf" srcId="{FC4E2654-CB47-44FF-B2BE-DD4A88E7652E}" destId="{5D67422F-5F70-48DE-92B1-4A29006A7876}" srcOrd="0" destOrd="0" presId="urn:microsoft.com/office/officeart/2005/8/layout/list1"/>
    <dgm:cxn modelId="{312849C9-9E70-4F19-BC86-550B042A600A}" type="presOf" srcId="{1466BEC3-CB85-475D-87CB-69E4C5C57669}" destId="{CF97C477-191D-4237-9835-402EABBDBDED}" srcOrd="1" destOrd="0" presId="urn:microsoft.com/office/officeart/2005/8/layout/list1"/>
    <dgm:cxn modelId="{2225C1D3-BCA9-4D77-8E49-3A6E51F6A199}" type="presOf" srcId="{F38DED7F-A60D-4D02-A005-EE3363A2F731}" destId="{F08C7522-FD4C-4F16-BB07-644A4DFC5058}" srcOrd="0" destOrd="0" presId="urn:microsoft.com/office/officeart/2005/8/layout/list1"/>
    <dgm:cxn modelId="{779290D7-0A2B-4FCC-80EF-F93C7B833345}" srcId="{266DE8DA-CD14-4C03-8788-FE5FFAC92165}" destId="{0FF60B1F-4174-4234-B91C-8E85A4F1C2C5}" srcOrd="1" destOrd="0" parTransId="{87D80F39-01DA-4C5C-8AAB-2B9EA0E97A4B}" sibTransId="{34E9FD5C-7C36-4701-AEDB-DC6A937AA308}"/>
    <dgm:cxn modelId="{DD7F17D9-C7AC-462F-8F78-8FA40E90230F}" type="presOf" srcId="{7AA6BFF1-58CD-49AF-B861-49627AF63BF2}" destId="{76FD7174-D552-4294-876F-DD029DCE5EBD}" srcOrd="0" destOrd="0" presId="urn:microsoft.com/office/officeart/2005/8/layout/list1"/>
    <dgm:cxn modelId="{56189BE1-76DB-4C7D-8C5A-CFDEF139B4EA}" type="presOf" srcId="{E0559FE5-5DC5-4822-B738-C9F7EB0DF253}" destId="{DE6D3213-6834-4ADF-8A0C-202A14A9F295}" srcOrd="1" destOrd="0" presId="urn:microsoft.com/office/officeart/2005/8/layout/list1"/>
    <dgm:cxn modelId="{C2AA8EE5-153D-423C-805F-93A8DA48ED06}" type="presOf" srcId="{259D9966-9B5F-4F14-B611-7FCD0A9CF997}" destId="{22B55773-D76F-4F8B-88C2-C94B4115B9F7}" srcOrd="0" destOrd="0" presId="urn:microsoft.com/office/officeart/2005/8/layout/list1"/>
    <dgm:cxn modelId="{C06BCDED-6690-4BEC-8198-A620FE153155}" type="presOf" srcId="{2E414BD7-BAAF-4498-ABAA-9C2DF27BD844}" destId="{1D2A4A8D-6C24-4D1D-B355-FB590641DCD5}" srcOrd="0" destOrd="0" presId="urn:microsoft.com/office/officeart/2005/8/layout/list1"/>
    <dgm:cxn modelId="{B4D4E4F3-1CD7-4E7C-B02E-F99A9A62FEFB}" type="presOf" srcId="{F38DED7F-A60D-4D02-A005-EE3363A2F731}" destId="{EDA57D8A-1EAD-4A82-91FC-8230E9108A85}" srcOrd="1" destOrd="0" presId="urn:microsoft.com/office/officeart/2005/8/layout/list1"/>
    <dgm:cxn modelId="{67C4A9F6-2C0F-4A4E-9219-10FFFD063EC6}" srcId="{E85E6FB3-6558-45AB-A0FE-7613BB3E705B}" destId="{7AA6BFF1-58CD-49AF-B861-49627AF63BF2}" srcOrd="0" destOrd="0" parTransId="{C003EADA-E373-4418-B673-9756AFFB0005}" sibTransId="{88640852-BB32-4C52-BAB9-760158C60DBB}"/>
    <dgm:cxn modelId="{27161DFA-C732-41CD-B600-6C0A2B96738D}" type="presOf" srcId="{2EFBA447-16B2-4BA5-895A-B2F335A6810A}" destId="{7E5344BE-6EC4-4989-A36B-0AAA4876CA81}" srcOrd="0" destOrd="0" presId="urn:microsoft.com/office/officeart/2005/8/layout/list1"/>
    <dgm:cxn modelId="{AB5E71A2-B1E1-48D6-82F5-5A83D3B73122}" type="presParOf" srcId="{65557C29-8925-441D-BC71-C8586CEAEE9D}" destId="{5502897F-03EB-45EB-AB05-9FF6DE17CD36}" srcOrd="0" destOrd="0" presId="urn:microsoft.com/office/officeart/2005/8/layout/list1"/>
    <dgm:cxn modelId="{D38D5411-5DC7-441B-AAAA-A0E33EAA2B12}" type="presParOf" srcId="{5502897F-03EB-45EB-AB05-9FF6DE17CD36}" destId="{F755B79A-CF80-4ECC-854A-11DACDCA3227}" srcOrd="0" destOrd="0" presId="urn:microsoft.com/office/officeart/2005/8/layout/list1"/>
    <dgm:cxn modelId="{22A4B664-3B1C-4BC6-8BBE-F407EBE8212C}" type="presParOf" srcId="{5502897F-03EB-45EB-AB05-9FF6DE17CD36}" destId="{C24D47FD-0DFE-4759-AF0B-C0C452CEB67B}" srcOrd="1" destOrd="0" presId="urn:microsoft.com/office/officeart/2005/8/layout/list1"/>
    <dgm:cxn modelId="{568709CF-9F5A-46DA-80FA-3BD73BBBA522}" type="presParOf" srcId="{65557C29-8925-441D-BC71-C8586CEAEE9D}" destId="{57F8AC93-D8C3-489D-88FD-C788253AF06C}" srcOrd="1" destOrd="0" presId="urn:microsoft.com/office/officeart/2005/8/layout/list1"/>
    <dgm:cxn modelId="{AA8FD190-613A-4865-B2F1-7CF133AFF3FF}" type="presParOf" srcId="{65557C29-8925-441D-BC71-C8586CEAEE9D}" destId="{D4D3F5C5-B741-4E7F-A136-F83740967C4C}" srcOrd="2" destOrd="0" presId="urn:microsoft.com/office/officeart/2005/8/layout/list1"/>
    <dgm:cxn modelId="{73E54753-23EE-4CE7-9E6A-F804DD31D4DD}" type="presParOf" srcId="{65557C29-8925-441D-BC71-C8586CEAEE9D}" destId="{4C99795B-D6F2-4496-82E0-67DC506E50A3}" srcOrd="3" destOrd="0" presId="urn:microsoft.com/office/officeart/2005/8/layout/list1"/>
    <dgm:cxn modelId="{FEDE3487-F3E5-4CB0-9C93-85D6E88513E7}" type="presParOf" srcId="{65557C29-8925-441D-BC71-C8586CEAEE9D}" destId="{12B58035-0AF8-44C0-B1DF-9B3084F18461}" srcOrd="4" destOrd="0" presId="urn:microsoft.com/office/officeart/2005/8/layout/list1"/>
    <dgm:cxn modelId="{8B31111E-1CDA-42D4-9FBD-728D21EFD33F}" type="presParOf" srcId="{12B58035-0AF8-44C0-B1DF-9B3084F18461}" destId="{FFB61A79-2BED-460C-B7C0-3DEEEFB52F88}" srcOrd="0" destOrd="0" presId="urn:microsoft.com/office/officeart/2005/8/layout/list1"/>
    <dgm:cxn modelId="{AB8D3071-0C87-438F-9E82-51328205489E}" type="presParOf" srcId="{12B58035-0AF8-44C0-B1DF-9B3084F18461}" destId="{467DDB09-ABB1-4A08-B67B-14E7FA820F95}" srcOrd="1" destOrd="0" presId="urn:microsoft.com/office/officeart/2005/8/layout/list1"/>
    <dgm:cxn modelId="{691C9576-1B2C-4651-91F7-7CB240AC9BE5}" type="presParOf" srcId="{65557C29-8925-441D-BC71-C8586CEAEE9D}" destId="{3B2FCB32-DFE6-4DB6-A813-BE0CB0729AB9}" srcOrd="5" destOrd="0" presId="urn:microsoft.com/office/officeart/2005/8/layout/list1"/>
    <dgm:cxn modelId="{A6E6B277-7F2F-478E-950C-A37375581669}" type="presParOf" srcId="{65557C29-8925-441D-BC71-C8586CEAEE9D}" destId="{11E35D81-9577-4098-A3F7-60090CD5AF5E}" srcOrd="6" destOrd="0" presId="urn:microsoft.com/office/officeart/2005/8/layout/list1"/>
    <dgm:cxn modelId="{EA3DC9DA-184C-438E-9231-402FA7A4B7D5}" type="presParOf" srcId="{65557C29-8925-441D-BC71-C8586CEAEE9D}" destId="{6BCB7D11-6B10-4F12-9829-A5C648A08B4C}" srcOrd="7" destOrd="0" presId="urn:microsoft.com/office/officeart/2005/8/layout/list1"/>
    <dgm:cxn modelId="{5809522F-4D0B-46FF-8839-36D76A76B1A8}" type="presParOf" srcId="{65557C29-8925-441D-BC71-C8586CEAEE9D}" destId="{692B5D5B-F96F-4A1F-B067-4F014C9AC75E}" srcOrd="8" destOrd="0" presId="urn:microsoft.com/office/officeart/2005/8/layout/list1"/>
    <dgm:cxn modelId="{9EC75A8D-5E95-4596-BE58-7468E29C58BE}" type="presParOf" srcId="{692B5D5B-F96F-4A1F-B067-4F014C9AC75E}" destId="{594ED112-8584-49C5-A1F5-98C573AA20F1}" srcOrd="0" destOrd="0" presId="urn:microsoft.com/office/officeart/2005/8/layout/list1"/>
    <dgm:cxn modelId="{E67D48E0-2755-463A-BCD0-8C27500F88A1}" type="presParOf" srcId="{692B5D5B-F96F-4A1F-B067-4F014C9AC75E}" destId="{AE5A9AD1-FD86-4D4D-A730-63A8742DDDD1}" srcOrd="1" destOrd="0" presId="urn:microsoft.com/office/officeart/2005/8/layout/list1"/>
    <dgm:cxn modelId="{2323B942-CA45-41BF-8B70-21F3504011E8}" type="presParOf" srcId="{65557C29-8925-441D-BC71-C8586CEAEE9D}" destId="{BE3953B2-D58D-4B56-A669-763660B55941}" srcOrd="9" destOrd="0" presId="urn:microsoft.com/office/officeart/2005/8/layout/list1"/>
    <dgm:cxn modelId="{5D25D8E3-F778-4237-A003-50A9F4A66C00}" type="presParOf" srcId="{65557C29-8925-441D-BC71-C8586CEAEE9D}" destId="{BBE94153-E7BF-49AE-B922-E553111E0675}" srcOrd="10" destOrd="0" presId="urn:microsoft.com/office/officeart/2005/8/layout/list1"/>
    <dgm:cxn modelId="{B1951E60-43C3-412E-9948-4B7F8CEABBF3}" type="presParOf" srcId="{65557C29-8925-441D-BC71-C8586CEAEE9D}" destId="{56946359-15CA-4CD3-852B-D4311E57BEFF}" srcOrd="11" destOrd="0" presId="urn:microsoft.com/office/officeart/2005/8/layout/list1"/>
    <dgm:cxn modelId="{BA94499B-A11E-4A5F-94C5-ACB2FC5E7C66}" type="presParOf" srcId="{65557C29-8925-441D-BC71-C8586CEAEE9D}" destId="{7469C2F9-5C0D-4EDA-853E-F3F2DF64D1FD}" srcOrd="12" destOrd="0" presId="urn:microsoft.com/office/officeart/2005/8/layout/list1"/>
    <dgm:cxn modelId="{EAB270CD-00D9-48DA-ABD5-12582A629996}" type="presParOf" srcId="{7469C2F9-5C0D-4EDA-853E-F3F2DF64D1FD}" destId="{9D815579-65E0-4F1E-858E-FBDAB19BD506}" srcOrd="0" destOrd="0" presId="urn:microsoft.com/office/officeart/2005/8/layout/list1"/>
    <dgm:cxn modelId="{97F84955-E5F1-4A5A-A0A2-6A53E62B37F9}" type="presParOf" srcId="{7469C2F9-5C0D-4EDA-853E-F3F2DF64D1FD}" destId="{EEC16741-5D15-47B0-84BA-755B98CC4CEE}" srcOrd="1" destOrd="0" presId="urn:microsoft.com/office/officeart/2005/8/layout/list1"/>
    <dgm:cxn modelId="{B03B00C4-D6D7-409F-9061-D635A1B6750E}" type="presParOf" srcId="{65557C29-8925-441D-BC71-C8586CEAEE9D}" destId="{4F34A5BB-BD0C-4450-8C30-69851A07EA8F}" srcOrd="13" destOrd="0" presId="urn:microsoft.com/office/officeart/2005/8/layout/list1"/>
    <dgm:cxn modelId="{5BB47022-0045-4F21-A43D-3FCD78A44C87}" type="presParOf" srcId="{65557C29-8925-441D-BC71-C8586CEAEE9D}" destId="{81432C0A-A9EE-4F33-BC22-59938230944C}" srcOrd="14" destOrd="0" presId="urn:microsoft.com/office/officeart/2005/8/layout/list1"/>
    <dgm:cxn modelId="{6509622E-3E09-4485-AFBD-ECE05EB77F51}" type="presParOf" srcId="{65557C29-8925-441D-BC71-C8586CEAEE9D}" destId="{11727983-91E5-40D8-9603-41BE8ED2D59E}" srcOrd="15" destOrd="0" presId="urn:microsoft.com/office/officeart/2005/8/layout/list1"/>
    <dgm:cxn modelId="{40901E26-3FC7-4B9C-90DA-1403D7DF802C}" type="presParOf" srcId="{65557C29-8925-441D-BC71-C8586CEAEE9D}" destId="{E0357F79-B29D-463F-8FCF-8FA371A534A5}" srcOrd="16" destOrd="0" presId="urn:microsoft.com/office/officeart/2005/8/layout/list1"/>
    <dgm:cxn modelId="{95AD4FF5-0023-4842-B46D-06135EA2C20F}" type="presParOf" srcId="{E0357F79-B29D-463F-8FCF-8FA371A534A5}" destId="{122B5912-13EE-430A-B0BF-BD705FA73777}" srcOrd="0" destOrd="0" presId="urn:microsoft.com/office/officeart/2005/8/layout/list1"/>
    <dgm:cxn modelId="{22609CF6-7626-420C-B2C3-C8004E6C5530}" type="presParOf" srcId="{E0357F79-B29D-463F-8FCF-8FA371A534A5}" destId="{CF97C477-191D-4237-9835-402EABBDBDED}" srcOrd="1" destOrd="0" presId="urn:microsoft.com/office/officeart/2005/8/layout/list1"/>
    <dgm:cxn modelId="{309346EB-EE8A-420F-9C6A-F3042206E260}" type="presParOf" srcId="{65557C29-8925-441D-BC71-C8586CEAEE9D}" destId="{67F687F3-948D-420E-B35D-F03C440645F2}" srcOrd="17" destOrd="0" presId="urn:microsoft.com/office/officeart/2005/8/layout/list1"/>
    <dgm:cxn modelId="{AAE5DD93-090E-4A3F-B8DF-B7406A318182}" type="presParOf" srcId="{65557C29-8925-441D-BC71-C8586CEAEE9D}" destId="{DB47667C-45F2-4273-9529-ADE18D2D9E83}" srcOrd="18" destOrd="0" presId="urn:microsoft.com/office/officeart/2005/8/layout/list1"/>
    <dgm:cxn modelId="{AD97EB26-CFF4-4BC3-B930-E52796B6991A}" type="presParOf" srcId="{65557C29-8925-441D-BC71-C8586CEAEE9D}" destId="{1F0D0EAF-D5EA-43C3-A2F8-2C1636FD1273}" srcOrd="19" destOrd="0" presId="urn:microsoft.com/office/officeart/2005/8/layout/list1"/>
    <dgm:cxn modelId="{9B3B30CF-6E5C-4910-B4DE-7CB4F17808B2}" type="presParOf" srcId="{65557C29-8925-441D-BC71-C8586CEAEE9D}" destId="{6C579174-B817-4E29-AA3A-1FECDBC2C004}" srcOrd="20" destOrd="0" presId="urn:microsoft.com/office/officeart/2005/8/layout/list1"/>
    <dgm:cxn modelId="{B8D107A8-A71F-4B18-AA33-6ED4CBECC994}" type="presParOf" srcId="{6C579174-B817-4E29-AA3A-1FECDBC2C004}" destId="{27F55F8C-DD2E-4EDA-A64C-50B0F4C2BF0F}" srcOrd="0" destOrd="0" presId="urn:microsoft.com/office/officeart/2005/8/layout/list1"/>
    <dgm:cxn modelId="{1256051D-C566-4C74-BB3C-213AE1D6F0F2}" type="presParOf" srcId="{6C579174-B817-4E29-AA3A-1FECDBC2C004}" destId="{DE6D3213-6834-4ADF-8A0C-202A14A9F295}" srcOrd="1" destOrd="0" presId="urn:microsoft.com/office/officeart/2005/8/layout/list1"/>
    <dgm:cxn modelId="{40FEA392-9F76-4FE2-8189-7A1DEADE3BFA}" type="presParOf" srcId="{65557C29-8925-441D-BC71-C8586CEAEE9D}" destId="{47ED495E-470A-4A4E-AD26-2DBD12040936}" srcOrd="21" destOrd="0" presId="urn:microsoft.com/office/officeart/2005/8/layout/list1"/>
    <dgm:cxn modelId="{2522D866-5028-490B-8327-BB08CBFE0E74}" type="presParOf" srcId="{65557C29-8925-441D-BC71-C8586CEAEE9D}" destId="{1D2A4A8D-6C24-4D1D-B355-FB590641DCD5}" srcOrd="22" destOrd="0" presId="urn:microsoft.com/office/officeart/2005/8/layout/list1"/>
    <dgm:cxn modelId="{3CC92B19-8A31-4E29-BBB3-BF55F2F73F10}" type="presParOf" srcId="{65557C29-8925-441D-BC71-C8586CEAEE9D}" destId="{EA72C640-5CF6-4B70-AD3B-3410A7A75485}" srcOrd="23" destOrd="0" presId="urn:microsoft.com/office/officeart/2005/8/layout/list1"/>
    <dgm:cxn modelId="{12DE082B-C073-4A9C-9C2F-C9FCED61964B}" type="presParOf" srcId="{65557C29-8925-441D-BC71-C8586CEAEE9D}" destId="{71213A36-0D75-4C73-A29C-3767E9E4AFB4}" srcOrd="24" destOrd="0" presId="urn:microsoft.com/office/officeart/2005/8/layout/list1"/>
    <dgm:cxn modelId="{F3849A6E-4BCD-4AD7-B32F-1F23E9BA2535}" type="presParOf" srcId="{71213A36-0D75-4C73-A29C-3767E9E4AFB4}" destId="{7E5344BE-6EC4-4989-A36B-0AAA4876CA81}" srcOrd="0" destOrd="0" presId="urn:microsoft.com/office/officeart/2005/8/layout/list1"/>
    <dgm:cxn modelId="{9B0B5C33-F6E4-4911-B01D-2123722146DB}" type="presParOf" srcId="{71213A36-0D75-4C73-A29C-3767E9E4AFB4}" destId="{CA5EC12B-E533-4169-B1B7-0E38E66A180B}" srcOrd="1" destOrd="0" presId="urn:microsoft.com/office/officeart/2005/8/layout/list1"/>
    <dgm:cxn modelId="{12CACB72-970C-4001-BF54-31D372166EA7}" type="presParOf" srcId="{65557C29-8925-441D-BC71-C8586CEAEE9D}" destId="{7C389BF5-7867-40FA-82D7-842C5F9CD5A0}" srcOrd="25" destOrd="0" presId="urn:microsoft.com/office/officeart/2005/8/layout/list1"/>
    <dgm:cxn modelId="{956452B4-2BF8-4B31-AED0-4479CFFB58C0}" type="presParOf" srcId="{65557C29-8925-441D-BC71-C8586CEAEE9D}" destId="{F7709E98-E332-4D02-9E6C-7ED4E7953AEC}" srcOrd="26" destOrd="0" presId="urn:microsoft.com/office/officeart/2005/8/layout/list1"/>
    <dgm:cxn modelId="{5DBA8E54-903D-4659-A909-CB1162BB1120}" type="presParOf" srcId="{65557C29-8925-441D-BC71-C8586CEAEE9D}" destId="{B10BF75F-4E83-464D-BFB6-0DDD7A72B66E}" srcOrd="27" destOrd="0" presId="urn:microsoft.com/office/officeart/2005/8/layout/list1"/>
    <dgm:cxn modelId="{CFA3786E-4CA1-47B9-B1CF-19674D97B6A9}" type="presParOf" srcId="{65557C29-8925-441D-BC71-C8586CEAEE9D}" destId="{2CB300A8-D6A2-49B5-8114-1BC717619DA1}" srcOrd="28" destOrd="0" presId="urn:microsoft.com/office/officeart/2005/8/layout/list1"/>
    <dgm:cxn modelId="{A7736C84-D752-4B49-A1E4-83986B9F1D36}" type="presParOf" srcId="{2CB300A8-D6A2-49B5-8114-1BC717619DA1}" destId="{F08C7522-FD4C-4F16-BB07-644A4DFC5058}" srcOrd="0" destOrd="0" presId="urn:microsoft.com/office/officeart/2005/8/layout/list1"/>
    <dgm:cxn modelId="{379E95A9-5C16-4C4D-BBAA-A072DEBEA34F}" type="presParOf" srcId="{2CB300A8-D6A2-49B5-8114-1BC717619DA1}" destId="{EDA57D8A-1EAD-4A82-91FC-8230E9108A85}" srcOrd="1" destOrd="0" presId="urn:microsoft.com/office/officeart/2005/8/layout/list1"/>
    <dgm:cxn modelId="{F7B5D074-AA89-4757-8A53-18B226CCA859}" type="presParOf" srcId="{65557C29-8925-441D-BC71-C8586CEAEE9D}" destId="{E22EFD75-3EA6-403A-9BE2-D70706AE04BA}" srcOrd="29" destOrd="0" presId="urn:microsoft.com/office/officeart/2005/8/layout/list1"/>
    <dgm:cxn modelId="{666F4FF6-1615-4531-BDE4-24003CDA2CE1}" type="presParOf" srcId="{65557C29-8925-441D-BC71-C8586CEAEE9D}" destId="{5D67422F-5F70-48DE-92B1-4A29006A7876}" srcOrd="30" destOrd="0" presId="urn:microsoft.com/office/officeart/2005/8/layout/list1"/>
    <dgm:cxn modelId="{B906127B-4BF3-4CA7-A666-1108AF350A92}" type="presParOf" srcId="{65557C29-8925-441D-BC71-C8586CEAEE9D}" destId="{35E8A6DD-9FB6-4EC6-A22B-B81F3F6E51EF}" srcOrd="31" destOrd="0" presId="urn:microsoft.com/office/officeart/2005/8/layout/list1"/>
    <dgm:cxn modelId="{83B46E75-C16D-48C1-B135-6C8B94DF689B}" type="presParOf" srcId="{65557C29-8925-441D-BC71-C8586CEAEE9D}" destId="{5197B913-1B13-40D8-B9D1-7682C29213FE}" srcOrd="32" destOrd="0" presId="urn:microsoft.com/office/officeart/2005/8/layout/list1"/>
    <dgm:cxn modelId="{737BFF58-AAFA-4198-B50C-CDBF11CD9735}" type="presParOf" srcId="{5197B913-1B13-40D8-B9D1-7682C29213FE}" destId="{3B3CC077-34B6-4E3A-9A37-B3A35CC9226E}" srcOrd="0" destOrd="0" presId="urn:microsoft.com/office/officeart/2005/8/layout/list1"/>
    <dgm:cxn modelId="{F53C29E4-1FAE-44DA-8A8F-CDF5D31028ED}" type="presParOf" srcId="{5197B913-1B13-40D8-B9D1-7682C29213FE}" destId="{30468126-619C-4F59-89B7-8C36905FBC00}" srcOrd="1" destOrd="0" presId="urn:microsoft.com/office/officeart/2005/8/layout/list1"/>
    <dgm:cxn modelId="{FEB623DE-3584-47EC-A394-9907D0A4D77D}" type="presParOf" srcId="{65557C29-8925-441D-BC71-C8586CEAEE9D}" destId="{206E76F1-2704-4319-96D6-C3A94DEEB4C7}" srcOrd="33" destOrd="0" presId="urn:microsoft.com/office/officeart/2005/8/layout/list1"/>
    <dgm:cxn modelId="{A44431F9-3661-4AB4-95AC-08F21564A9EA}" type="presParOf" srcId="{65557C29-8925-441D-BC71-C8586CEAEE9D}" destId="{22B55773-D76F-4F8B-88C2-C94B4115B9F7}" srcOrd="34" destOrd="0" presId="urn:microsoft.com/office/officeart/2005/8/layout/list1"/>
    <dgm:cxn modelId="{CEF4D1E7-3875-4E6D-AE0D-BDD64F29754A}" type="presParOf" srcId="{65557C29-8925-441D-BC71-C8586CEAEE9D}" destId="{A9BCB0A5-A272-4F60-B4BA-B7E45FF5C4B9}" srcOrd="35" destOrd="0" presId="urn:microsoft.com/office/officeart/2005/8/layout/list1"/>
    <dgm:cxn modelId="{7FADDD84-9588-47F3-8E3C-07F8E4A987D7}" type="presParOf" srcId="{65557C29-8925-441D-BC71-C8586CEAEE9D}" destId="{50FC2E36-FBE9-4080-8961-43253AA20154}" srcOrd="36" destOrd="0" presId="urn:microsoft.com/office/officeart/2005/8/layout/list1"/>
    <dgm:cxn modelId="{686348AA-E1BE-422D-94CB-F2D4C8C975CB}" type="presParOf" srcId="{50FC2E36-FBE9-4080-8961-43253AA20154}" destId="{4F3F5EA9-5442-4584-9D2A-D18064B386A7}" srcOrd="0" destOrd="0" presId="urn:microsoft.com/office/officeart/2005/8/layout/list1"/>
    <dgm:cxn modelId="{C4A8B3D5-CB77-40D3-A7DB-426F38922606}" type="presParOf" srcId="{50FC2E36-FBE9-4080-8961-43253AA20154}" destId="{F315F7BA-7DB8-4D04-B7B1-C58CADE16C90}" srcOrd="1" destOrd="0" presId="urn:microsoft.com/office/officeart/2005/8/layout/list1"/>
    <dgm:cxn modelId="{E4975009-F6E8-4532-9C0E-8D7E0DDAE57F}" type="presParOf" srcId="{65557C29-8925-441D-BC71-C8586CEAEE9D}" destId="{2D6489C2-1334-4848-A0E6-178B7D142CC6}" srcOrd="37" destOrd="0" presId="urn:microsoft.com/office/officeart/2005/8/layout/list1"/>
    <dgm:cxn modelId="{7767939A-5989-44FF-BEB3-1D7B75A1642A}" type="presParOf" srcId="{65557C29-8925-441D-BC71-C8586CEAEE9D}" destId="{76FD7174-D552-4294-876F-DD029DCE5EBD}" srcOrd="38"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D3F5C5-B741-4E7F-A136-F83740967C4C}">
      <dsp:nvSpPr>
        <dsp:cNvPr id="0" name=""/>
        <dsp:cNvSpPr/>
      </dsp:nvSpPr>
      <dsp:spPr>
        <a:xfrm>
          <a:off x="0" y="239759"/>
          <a:ext cx="6728196" cy="595107"/>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2183" tIns="124968" rIns="522183" bIns="71120" numCol="1" spcCol="1270" anchor="t" anchorCtr="0">
          <a:noAutofit/>
        </a:bodyPr>
        <a:lstStyle/>
        <a:p>
          <a:pPr marL="57150" lvl="1" indent="-57150" algn="l" defTabSz="444500">
            <a:lnSpc>
              <a:spcPct val="90000"/>
            </a:lnSpc>
            <a:spcBef>
              <a:spcPct val="0"/>
            </a:spcBef>
            <a:spcAft>
              <a:spcPct val="15000"/>
            </a:spcAft>
            <a:buChar char="•"/>
          </a:pPr>
          <a:r>
            <a:rPr lang="en-US" sz="1000" b="0" i="0" kern="1200" baseline="0">
              <a:solidFill>
                <a:schemeClr val="bg1"/>
              </a:solidFill>
            </a:rPr>
            <a:t>This name refers to any tea that is grown over 1000m elevation, and processed as a lightly oxidized, unroasted Oolong Tea. </a:t>
          </a:r>
          <a:endParaRPr lang="en-US" sz="1000" kern="1200" baseline="0" dirty="0">
            <a:solidFill>
              <a:schemeClr val="bg1"/>
            </a:solidFill>
          </a:endParaRPr>
        </a:p>
        <a:p>
          <a:pPr marL="57150" lvl="1" indent="-57150" algn="l" defTabSz="444500">
            <a:lnSpc>
              <a:spcPct val="90000"/>
            </a:lnSpc>
            <a:spcBef>
              <a:spcPct val="0"/>
            </a:spcBef>
            <a:spcAft>
              <a:spcPct val="15000"/>
            </a:spcAft>
            <a:buChar char="•"/>
          </a:pPr>
          <a:r>
            <a:rPr lang="en-US" sz="1000" kern="1200" baseline="0" dirty="0">
              <a:solidFill>
                <a:schemeClr val="bg1"/>
              </a:solidFill>
            </a:rPr>
            <a:t>These include: Lishan, Alishan, Shanlixi, Dayuling</a:t>
          </a:r>
        </a:p>
      </dsp:txBody>
      <dsp:txXfrm>
        <a:off x="0" y="239759"/>
        <a:ext cx="6728196" cy="595107"/>
      </dsp:txXfrm>
    </dsp:sp>
    <dsp:sp modelId="{C24D47FD-0DFE-4759-AF0B-C0C452CEB67B}">
      <dsp:nvSpPr>
        <dsp:cNvPr id="0" name=""/>
        <dsp:cNvSpPr/>
      </dsp:nvSpPr>
      <dsp:spPr>
        <a:xfrm>
          <a:off x="336409" y="172492"/>
          <a:ext cx="4709737" cy="17694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017" tIns="0" rIns="178017" bIns="0" numCol="1" spcCol="1270" anchor="ctr" anchorCtr="0">
          <a:noAutofit/>
        </a:bodyPr>
        <a:lstStyle/>
        <a:p>
          <a:pPr marL="0" lvl="0" indent="0" algn="l" defTabSz="444500">
            <a:lnSpc>
              <a:spcPct val="90000"/>
            </a:lnSpc>
            <a:spcBef>
              <a:spcPct val="0"/>
            </a:spcBef>
            <a:spcAft>
              <a:spcPct val="35000"/>
            </a:spcAft>
            <a:buNone/>
          </a:pPr>
          <a:r>
            <a:rPr lang="en-US" sz="1000" b="1" kern="1200" baseline="0">
              <a:solidFill>
                <a:schemeClr val="bg1"/>
              </a:solidFill>
            </a:rPr>
            <a:t>Gao Shan aka High Mountain</a:t>
          </a:r>
          <a:endParaRPr lang="en-US" sz="1000" kern="1200" baseline="0" dirty="0">
            <a:solidFill>
              <a:schemeClr val="bg1"/>
            </a:solidFill>
          </a:endParaRPr>
        </a:p>
      </dsp:txBody>
      <dsp:txXfrm>
        <a:off x="345047" y="181130"/>
        <a:ext cx="4692461" cy="159671"/>
      </dsp:txXfrm>
    </dsp:sp>
    <dsp:sp modelId="{11E35D81-9577-4098-A3F7-60090CD5AF5E}">
      <dsp:nvSpPr>
        <dsp:cNvPr id="0" name=""/>
        <dsp:cNvSpPr/>
      </dsp:nvSpPr>
      <dsp:spPr>
        <a:xfrm>
          <a:off x="0" y="976915"/>
          <a:ext cx="6728196" cy="436012"/>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2183" tIns="124968" rIns="522183" bIns="71120" numCol="1" spcCol="1270" anchor="t" anchorCtr="0">
          <a:noAutofit/>
        </a:bodyPr>
        <a:lstStyle/>
        <a:p>
          <a:pPr marL="57150" lvl="1" indent="-57150" algn="l" defTabSz="444500">
            <a:lnSpc>
              <a:spcPct val="90000"/>
            </a:lnSpc>
            <a:spcBef>
              <a:spcPct val="0"/>
            </a:spcBef>
            <a:spcAft>
              <a:spcPct val="15000"/>
            </a:spcAft>
            <a:buChar char="•"/>
          </a:pPr>
          <a:r>
            <a:rPr lang="en-US" sz="1000" b="0" i="0" kern="1200" baseline="0">
              <a:solidFill>
                <a:schemeClr val="bg1"/>
              </a:solidFill>
            </a:rPr>
            <a:t>A hybrid of cultivars created in the 1980's by Taiwan's Tea Research and Extension Station (TRES), known as Tai Cha #12. </a:t>
          </a:r>
          <a:endParaRPr lang="en-US" sz="1000" kern="1200" baseline="0" dirty="0">
            <a:solidFill>
              <a:schemeClr val="bg1"/>
            </a:solidFill>
          </a:endParaRPr>
        </a:p>
      </dsp:txBody>
      <dsp:txXfrm>
        <a:off x="0" y="976915"/>
        <a:ext cx="6728196" cy="436012"/>
      </dsp:txXfrm>
    </dsp:sp>
    <dsp:sp modelId="{467DDB09-ABB1-4A08-B67B-14E7FA820F95}">
      <dsp:nvSpPr>
        <dsp:cNvPr id="0" name=""/>
        <dsp:cNvSpPr/>
      </dsp:nvSpPr>
      <dsp:spPr>
        <a:xfrm>
          <a:off x="336409" y="888442"/>
          <a:ext cx="4709737" cy="17694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017" tIns="0" rIns="178017" bIns="0" numCol="1" spcCol="1270" anchor="ctr" anchorCtr="0">
          <a:noAutofit/>
        </a:bodyPr>
        <a:lstStyle/>
        <a:p>
          <a:pPr marL="0" lvl="0" indent="0" algn="l" defTabSz="444500">
            <a:lnSpc>
              <a:spcPct val="90000"/>
            </a:lnSpc>
            <a:spcBef>
              <a:spcPct val="0"/>
            </a:spcBef>
            <a:spcAft>
              <a:spcPct val="35000"/>
            </a:spcAft>
            <a:buNone/>
          </a:pPr>
          <a:r>
            <a:rPr lang="en-US" sz="1000" b="1" kern="1200" baseline="0">
              <a:solidFill>
                <a:schemeClr val="bg1"/>
              </a:solidFill>
            </a:rPr>
            <a:t>Jin Xuan aka Milk Oolong</a:t>
          </a:r>
          <a:endParaRPr lang="en-US" sz="1000" kern="1200" baseline="0" dirty="0">
            <a:solidFill>
              <a:schemeClr val="bg1"/>
            </a:solidFill>
          </a:endParaRPr>
        </a:p>
      </dsp:txBody>
      <dsp:txXfrm>
        <a:off x="345047" y="897080"/>
        <a:ext cx="4692461" cy="159671"/>
      </dsp:txXfrm>
    </dsp:sp>
    <dsp:sp modelId="{BBE94153-E7BF-49AE-B922-E553111E0675}">
      <dsp:nvSpPr>
        <dsp:cNvPr id="0" name=""/>
        <dsp:cNvSpPr/>
      </dsp:nvSpPr>
      <dsp:spPr>
        <a:xfrm>
          <a:off x="0" y="1533769"/>
          <a:ext cx="6728196" cy="392477"/>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2183" tIns="124968" rIns="522183" bIns="71120" numCol="1" spcCol="1270" anchor="t" anchorCtr="0">
          <a:noAutofit/>
        </a:bodyPr>
        <a:lstStyle/>
        <a:p>
          <a:pPr marL="57150" lvl="1" indent="-57150" algn="l" defTabSz="444500">
            <a:lnSpc>
              <a:spcPct val="90000"/>
            </a:lnSpc>
            <a:spcBef>
              <a:spcPct val="0"/>
            </a:spcBef>
            <a:spcAft>
              <a:spcPct val="15000"/>
            </a:spcAft>
            <a:buChar char="•"/>
          </a:pPr>
          <a:r>
            <a:rPr lang="en-US" sz="1000" b="0" i="0" kern="1200" baseline="0">
              <a:solidFill>
                <a:schemeClr val="bg1"/>
              </a:solidFill>
            </a:rPr>
            <a:t>Dong Ding is a mountain in Lugu, and now represents a processing method, using the original Qing Xin Oolong cultivar migrated from mainland China..</a:t>
          </a:r>
          <a:endParaRPr lang="en-US" sz="1000" kern="1200" baseline="0" dirty="0">
            <a:solidFill>
              <a:schemeClr val="bg1"/>
            </a:solidFill>
          </a:endParaRPr>
        </a:p>
      </dsp:txBody>
      <dsp:txXfrm>
        <a:off x="0" y="1533769"/>
        <a:ext cx="6728196" cy="392477"/>
      </dsp:txXfrm>
    </dsp:sp>
    <dsp:sp modelId="{AE5A9AD1-FD86-4D4D-A730-63A8742DDDD1}">
      <dsp:nvSpPr>
        <dsp:cNvPr id="0" name=""/>
        <dsp:cNvSpPr/>
      </dsp:nvSpPr>
      <dsp:spPr>
        <a:xfrm>
          <a:off x="336409" y="1445296"/>
          <a:ext cx="4709737" cy="17694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017" tIns="0" rIns="178017" bIns="0" numCol="1" spcCol="1270" anchor="ctr" anchorCtr="0">
          <a:noAutofit/>
        </a:bodyPr>
        <a:lstStyle/>
        <a:p>
          <a:pPr marL="0" lvl="0" indent="0" algn="l" defTabSz="444500">
            <a:lnSpc>
              <a:spcPct val="90000"/>
            </a:lnSpc>
            <a:spcBef>
              <a:spcPct val="0"/>
            </a:spcBef>
            <a:spcAft>
              <a:spcPct val="35000"/>
            </a:spcAft>
            <a:buNone/>
          </a:pPr>
          <a:r>
            <a:rPr lang="en-US" sz="1000" b="1" kern="1200" baseline="0">
              <a:solidFill>
                <a:schemeClr val="bg1"/>
              </a:solidFill>
            </a:rPr>
            <a:t>Dong Ding </a:t>
          </a:r>
          <a:endParaRPr lang="en-US" sz="1000" kern="1200" baseline="0" dirty="0">
            <a:solidFill>
              <a:schemeClr val="bg1"/>
            </a:solidFill>
          </a:endParaRPr>
        </a:p>
      </dsp:txBody>
      <dsp:txXfrm>
        <a:off x="345047" y="1453934"/>
        <a:ext cx="4692461" cy="159671"/>
      </dsp:txXfrm>
    </dsp:sp>
    <dsp:sp modelId="{81432C0A-A9EE-4F33-BC22-59938230944C}">
      <dsp:nvSpPr>
        <dsp:cNvPr id="0" name=""/>
        <dsp:cNvSpPr/>
      </dsp:nvSpPr>
      <dsp:spPr>
        <a:xfrm>
          <a:off x="0" y="2047089"/>
          <a:ext cx="6728196" cy="422536"/>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2183" tIns="124968" rIns="522183" bIns="71120" numCol="1" spcCol="1270" anchor="t" anchorCtr="0">
          <a:noAutofit/>
        </a:bodyPr>
        <a:lstStyle/>
        <a:p>
          <a:pPr marL="57150" lvl="1" indent="-57150" algn="l" defTabSz="444500">
            <a:lnSpc>
              <a:spcPct val="90000"/>
            </a:lnSpc>
            <a:spcBef>
              <a:spcPct val="0"/>
            </a:spcBef>
            <a:spcAft>
              <a:spcPct val="15000"/>
            </a:spcAft>
            <a:buChar char="•"/>
          </a:pPr>
          <a:r>
            <a:rPr lang="en-US" sz="1000" b="0" i="0" kern="1200" baseline="0">
              <a:solidFill>
                <a:schemeClr val="bg1"/>
              </a:solidFill>
            </a:rPr>
            <a:t>Harvested after leaves have been bug-bitten by the Jassid leaf hopper resulting in a distinct honey note in both the aroma and the flavor profile.</a:t>
          </a:r>
          <a:endParaRPr lang="en-US" sz="1000" kern="1200" baseline="0" dirty="0">
            <a:solidFill>
              <a:schemeClr val="bg1"/>
            </a:solidFill>
          </a:endParaRPr>
        </a:p>
      </dsp:txBody>
      <dsp:txXfrm>
        <a:off x="0" y="2047089"/>
        <a:ext cx="6728196" cy="422536"/>
      </dsp:txXfrm>
    </dsp:sp>
    <dsp:sp modelId="{EEC16741-5D15-47B0-84BA-755B98CC4CEE}">
      <dsp:nvSpPr>
        <dsp:cNvPr id="0" name=""/>
        <dsp:cNvSpPr/>
      </dsp:nvSpPr>
      <dsp:spPr>
        <a:xfrm>
          <a:off x="336409" y="1958615"/>
          <a:ext cx="4709737" cy="17694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017" tIns="0" rIns="178017" bIns="0" numCol="1" spcCol="1270" anchor="ctr" anchorCtr="0">
          <a:noAutofit/>
        </a:bodyPr>
        <a:lstStyle/>
        <a:p>
          <a:pPr marL="0" lvl="0" indent="0" algn="l" defTabSz="444500">
            <a:lnSpc>
              <a:spcPct val="90000"/>
            </a:lnSpc>
            <a:spcBef>
              <a:spcPct val="0"/>
            </a:spcBef>
            <a:spcAft>
              <a:spcPct val="35000"/>
            </a:spcAft>
            <a:buNone/>
          </a:pPr>
          <a:r>
            <a:rPr lang="en-US" sz="1000" b="1" kern="1200" baseline="0">
              <a:solidFill>
                <a:schemeClr val="bg1"/>
              </a:solidFill>
            </a:rPr>
            <a:t>Dongfang Meiren aka Oriental Beauty</a:t>
          </a:r>
          <a:endParaRPr lang="en-US" sz="1000" kern="1200" baseline="0" dirty="0">
            <a:solidFill>
              <a:schemeClr val="bg1"/>
            </a:solidFill>
          </a:endParaRPr>
        </a:p>
      </dsp:txBody>
      <dsp:txXfrm>
        <a:off x="345047" y="1967253"/>
        <a:ext cx="4692461" cy="159671"/>
      </dsp:txXfrm>
    </dsp:sp>
    <dsp:sp modelId="{DB47667C-45F2-4273-9529-ADE18D2D9E83}">
      <dsp:nvSpPr>
        <dsp:cNvPr id="0" name=""/>
        <dsp:cNvSpPr/>
      </dsp:nvSpPr>
      <dsp:spPr>
        <a:xfrm>
          <a:off x="0" y="2590467"/>
          <a:ext cx="6728196" cy="112656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2183" tIns="124968" rIns="522183" bIns="71120" numCol="1" spcCol="1270" anchor="t" anchorCtr="0">
          <a:noAutofit/>
        </a:bodyPr>
        <a:lstStyle/>
        <a:p>
          <a:pPr marL="57150" lvl="1" indent="-57150" algn="l" defTabSz="444500">
            <a:lnSpc>
              <a:spcPct val="90000"/>
            </a:lnSpc>
            <a:spcBef>
              <a:spcPct val="0"/>
            </a:spcBef>
            <a:spcAft>
              <a:spcPct val="15000"/>
            </a:spcAft>
            <a:buChar char="•"/>
          </a:pPr>
          <a:r>
            <a:rPr lang="en-US" sz="1000" kern="1200" baseline="0">
              <a:solidFill>
                <a:schemeClr val="bg1"/>
              </a:solidFill>
            </a:rPr>
            <a:t>Tea cultivation in the Sun Moon Lake dates to the Qing Dynasty when Chinese settlers began cultivating the naturally occurring wild tea tree.</a:t>
          </a:r>
          <a:endParaRPr lang="en-US" sz="1000" kern="1200" baseline="0" dirty="0">
            <a:solidFill>
              <a:schemeClr val="bg1"/>
            </a:solidFill>
          </a:endParaRPr>
        </a:p>
        <a:p>
          <a:pPr marL="57150" lvl="1" indent="-57150" algn="l" defTabSz="444500">
            <a:lnSpc>
              <a:spcPct val="90000"/>
            </a:lnSpc>
            <a:spcBef>
              <a:spcPct val="0"/>
            </a:spcBef>
            <a:spcAft>
              <a:spcPct val="15000"/>
            </a:spcAft>
            <a:buChar char="•"/>
          </a:pPr>
          <a:r>
            <a:rPr lang="en-US" sz="1000" kern="1200" baseline="0">
              <a:solidFill>
                <a:schemeClr val="bg1"/>
              </a:solidFill>
            </a:rPr>
            <a:t>In the early 1900's, the Japanese colonists began large scale black tea production using an Assam strain, following the British model in India. </a:t>
          </a:r>
          <a:endParaRPr lang="en-US" sz="1000" kern="1200" baseline="0" dirty="0">
            <a:solidFill>
              <a:schemeClr val="bg1"/>
            </a:solidFill>
          </a:endParaRPr>
        </a:p>
        <a:p>
          <a:pPr marL="57150" lvl="1" indent="-57150" algn="l" defTabSz="444500">
            <a:lnSpc>
              <a:spcPct val="90000"/>
            </a:lnSpc>
            <a:spcBef>
              <a:spcPct val="0"/>
            </a:spcBef>
            <a:spcAft>
              <a:spcPct val="15000"/>
            </a:spcAft>
            <a:buChar char="•"/>
          </a:pPr>
          <a:r>
            <a:rPr lang="en-US" sz="1000" kern="1200" baseline="0" dirty="0">
              <a:solidFill>
                <a:schemeClr val="bg1"/>
              </a:solidFill>
            </a:rPr>
            <a:t>The pre-existing wild tea strain cross-bred with an Assam strain. </a:t>
          </a:r>
        </a:p>
        <a:p>
          <a:pPr marL="57150" lvl="1" indent="-57150" algn="l" defTabSz="444500">
            <a:lnSpc>
              <a:spcPct val="90000"/>
            </a:lnSpc>
            <a:spcBef>
              <a:spcPct val="0"/>
            </a:spcBef>
            <a:spcAft>
              <a:spcPct val="15000"/>
            </a:spcAft>
            <a:buChar char="•"/>
          </a:pPr>
          <a:r>
            <a:rPr lang="en-US" sz="1000" kern="1200" baseline="0" dirty="0">
              <a:solidFill>
                <a:schemeClr val="bg1"/>
              </a:solidFill>
            </a:rPr>
            <a:t>TRES spent 50 years refining this hybrid before registering it in 1999 as Tai Cha #18. </a:t>
          </a:r>
        </a:p>
        <a:p>
          <a:pPr marL="57150" lvl="1" indent="-57150" algn="l" defTabSz="444500">
            <a:lnSpc>
              <a:spcPct val="90000"/>
            </a:lnSpc>
            <a:spcBef>
              <a:spcPct val="0"/>
            </a:spcBef>
            <a:spcAft>
              <a:spcPct val="15000"/>
            </a:spcAft>
            <a:buChar char="•"/>
          </a:pPr>
          <a:r>
            <a:rPr lang="en-US" sz="1000" kern="1200" baseline="0" dirty="0">
              <a:solidFill>
                <a:schemeClr val="bg1"/>
              </a:solidFill>
            </a:rPr>
            <a:t>In 2003, it was given the name Red Jade at the 100-year anniversary of the TRES</a:t>
          </a:r>
        </a:p>
      </dsp:txBody>
      <dsp:txXfrm>
        <a:off x="0" y="2590467"/>
        <a:ext cx="6728196" cy="1126560"/>
      </dsp:txXfrm>
    </dsp:sp>
    <dsp:sp modelId="{CF97C477-191D-4237-9835-402EABBDBDED}">
      <dsp:nvSpPr>
        <dsp:cNvPr id="0" name=""/>
        <dsp:cNvSpPr/>
      </dsp:nvSpPr>
      <dsp:spPr>
        <a:xfrm>
          <a:off x="336409" y="2501994"/>
          <a:ext cx="4709737" cy="17694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017" tIns="0" rIns="178017" bIns="0" numCol="1" spcCol="1270" anchor="ctr" anchorCtr="0">
          <a:noAutofit/>
        </a:bodyPr>
        <a:lstStyle/>
        <a:p>
          <a:pPr marL="0" lvl="0" indent="0" algn="l" defTabSz="444500">
            <a:lnSpc>
              <a:spcPct val="90000"/>
            </a:lnSpc>
            <a:spcBef>
              <a:spcPct val="0"/>
            </a:spcBef>
            <a:spcAft>
              <a:spcPct val="35000"/>
            </a:spcAft>
            <a:buNone/>
          </a:pPr>
          <a:r>
            <a:rPr lang="en-US" sz="1000" b="1" kern="1200" baseline="0">
              <a:solidFill>
                <a:schemeClr val="bg1"/>
              </a:solidFill>
            </a:rPr>
            <a:t>Sun Moon Lake Black Tea aka Red Jade</a:t>
          </a:r>
          <a:endParaRPr lang="en-US" sz="1000" kern="1200" baseline="0" dirty="0">
            <a:solidFill>
              <a:schemeClr val="bg1"/>
            </a:solidFill>
          </a:endParaRPr>
        </a:p>
      </dsp:txBody>
      <dsp:txXfrm>
        <a:off x="345047" y="2510632"/>
        <a:ext cx="4692461" cy="159671"/>
      </dsp:txXfrm>
    </dsp:sp>
    <dsp:sp modelId="{1D2A4A8D-6C24-4D1D-B355-FB590641DCD5}">
      <dsp:nvSpPr>
        <dsp:cNvPr id="0" name=""/>
        <dsp:cNvSpPr/>
      </dsp:nvSpPr>
      <dsp:spPr>
        <a:xfrm>
          <a:off x="0" y="3837870"/>
          <a:ext cx="6728196" cy="280172"/>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2183" tIns="124968" rIns="522183" bIns="71120" numCol="1" spcCol="1270" anchor="t" anchorCtr="0">
          <a:noAutofit/>
        </a:bodyPr>
        <a:lstStyle/>
        <a:p>
          <a:pPr marL="57150" lvl="1" indent="-57150" algn="l" defTabSz="444500">
            <a:lnSpc>
              <a:spcPct val="90000"/>
            </a:lnSpc>
            <a:spcBef>
              <a:spcPct val="0"/>
            </a:spcBef>
            <a:spcAft>
              <a:spcPct val="15000"/>
            </a:spcAft>
            <a:buChar char="•"/>
          </a:pPr>
          <a:r>
            <a:rPr lang="en-US" sz="1000" kern="1200" baseline="0">
              <a:solidFill>
                <a:schemeClr val="bg1"/>
              </a:solidFill>
            </a:rPr>
            <a:t>The least oxidized of the Taiwanese oolongs, with a distinct flavor between green tea and oolong.</a:t>
          </a:r>
          <a:endParaRPr lang="en-US" sz="1000" kern="1200" baseline="0" dirty="0">
            <a:solidFill>
              <a:schemeClr val="bg1"/>
            </a:solidFill>
          </a:endParaRPr>
        </a:p>
      </dsp:txBody>
      <dsp:txXfrm>
        <a:off x="0" y="3837870"/>
        <a:ext cx="6728196" cy="280172"/>
      </dsp:txXfrm>
    </dsp:sp>
    <dsp:sp modelId="{DE6D3213-6834-4ADF-8A0C-202A14A9F295}">
      <dsp:nvSpPr>
        <dsp:cNvPr id="0" name=""/>
        <dsp:cNvSpPr/>
      </dsp:nvSpPr>
      <dsp:spPr>
        <a:xfrm>
          <a:off x="336409" y="3749396"/>
          <a:ext cx="4709737" cy="17694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017" tIns="0" rIns="178017" bIns="0" numCol="1" spcCol="1270" anchor="ctr" anchorCtr="0">
          <a:noAutofit/>
        </a:bodyPr>
        <a:lstStyle/>
        <a:p>
          <a:pPr marL="0" lvl="0" indent="0" algn="l" defTabSz="444500">
            <a:lnSpc>
              <a:spcPct val="90000"/>
            </a:lnSpc>
            <a:spcBef>
              <a:spcPct val="0"/>
            </a:spcBef>
            <a:spcAft>
              <a:spcPct val="35000"/>
            </a:spcAft>
            <a:buNone/>
          </a:pPr>
          <a:r>
            <a:rPr lang="en-US" sz="1000" b="1" kern="1200" baseline="0">
              <a:solidFill>
                <a:schemeClr val="bg1"/>
              </a:solidFill>
            </a:rPr>
            <a:t>Wenshan Baozhong</a:t>
          </a:r>
          <a:endParaRPr lang="en-US" sz="1000" kern="1200" baseline="0">
            <a:solidFill>
              <a:schemeClr val="bg1"/>
            </a:solidFill>
          </a:endParaRPr>
        </a:p>
      </dsp:txBody>
      <dsp:txXfrm>
        <a:off x="345047" y="3758034"/>
        <a:ext cx="4692461" cy="159671"/>
      </dsp:txXfrm>
    </dsp:sp>
    <dsp:sp modelId="{F7709E98-E332-4D02-9E6C-7ED4E7953AEC}">
      <dsp:nvSpPr>
        <dsp:cNvPr id="0" name=""/>
        <dsp:cNvSpPr/>
      </dsp:nvSpPr>
      <dsp:spPr>
        <a:xfrm>
          <a:off x="0" y="4238884"/>
          <a:ext cx="6728196" cy="296079"/>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2183" tIns="124968" rIns="522183" bIns="71120" numCol="1" spcCol="1270" anchor="t" anchorCtr="0">
          <a:noAutofit/>
        </a:bodyPr>
        <a:lstStyle/>
        <a:p>
          <a:pPr marL="57150" lvl="1" indent="-57150" algn="l" defTabSz="444500">
            <a:lnSpc>
              <a:spcPct val="90000"/>
            </a:lnSpc>
            <a:spcBef>
              <a:spcPct val="0"/>
            </a:spcBef>
            <a:spcAft>
              <a:spcPct val="15000"/>
            </a:spcAft>
            <a:buChar char="•"/>
          </a:pPr>
          <a:r>
            <a:rPr lang="en-US" sz="1000" kern="1200" baseline="0">
              <a:solidFill>
                <a:schemeClr val="bg1"/>
              </a:solidFill>
            </a:rPr>
            <a:t>Produced mainly in Muzha in the traditional roasted style of tieguanyin from Anxi, China.</a:t>
          </a:r>
          <a:endParaRPr lang="en-US" sz="1000" kern="1200" baseline="0" dirty="0">
            <a:solidFill>
              <a:schemeClr val="bg1"/>
            </a:solidFill>
          </a:endParaRPr>
        </a:p>
      </dsp:txBody>
      <dsp:txXfrm>
        <a:off x="0" y="4238884"/>
        <a:ext cx="6728196" cy="296079"/>
      </dsp:txXfrm>
    </dsp:sp>
    <dsp:sp modelId="{CA5EC12B-E533-4169-B1B7-0E38E66A180B}">
      <dsp:nvSpPr>
        <dsp:cNvPr id="0" name=""/>
        <dsp:cNvSpPr/>
      </dsp:nvSpPr>
      <dsp:spPr>
        <a:xfrm>
          <a:off x="336409" y="4150410"/>
          <a:ext cx="4709737" cy="17694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017" tIns="0" rIns="178017" bIns="0" numCol="1" spcCol="1270" anchor="ctr" anchorCtr="0">
          <a:noAutofit/>
        </a:bodyPr>
        <a:lstStyle/>
        <a:p>
          <a:pPr marL="0" lvl="0" indent="0" algn="l" defTabSz="444500">
            <a:lnSpc>
              <a:spcPct val="90000"/>
            </a:lnSpc>
            <a:spcBef>
              <a:spcPct val="0"/>
            </a:spcBef>
            <a:spcAft>
              <a:spcPct val="35000"/>
            </a:spcAft>
            <a:buNone/>
          </a:pPr>
          <a:r>
            <a:rPr lang="en-US" sz="1000" b="1" kern="1200" baseline="0">
              <a:solidFill>
                <a:schemeClr val="bg1"/>
              </a:solidFill>
            </a:rPr>
            <a:t>Tieguanyin</a:t>
          </a:r>
          <a:endParaRPr lang="en-US" sz="1000" kern="1200" baseline="0">
            <a:solidFill>
              <a:schemeClr val="bg1"/>
            </a:solidFill>
          </a:endParaRPr>
        </a:p>
      </dsp:txBody>
      <dsp:txXfrm>
        <a:off x="345047" y="4159048"/>
        <a:ext cx="4692461" cy="159671"/>
      </dsp:txXfrm>
    </dsp:sp>
    <dsp:sp modelId="{5D67422F-5F70-48DE-92B1-4A29006A7876}">
      <dsp:nvSpPr>
        <dsp:cNvPr id="0" name=""/>
        <dsp:cNvSpPr/>
      </dsp:nvSpPr>
      <dsp:spPr>
        <a:xfrm>
          <a:off x="0" y="4655805"/>
          <a:ext cx="6728196" cy="415306"/>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2183" tIns="124968" rIns="522183" bIns="71120" numCol="1" spcCol="1270" anchor="t" anchorCtr="0">
          <a:noAutofit/>
        </a:bodyPr>
        <a:lstStyle/>
        <a:p>
          <a:pPr marL="57150" lvl="1" indent="-57150" algn="l" defTabSz="444500">
            <a:lnSpc>
              <a:spcPct val="90000"/>
            </a:lnSpc>
            <a:spcBef>
              <a:spcPct val="0"/>
            </a:spcBef>
            <a:spcAft>
              <a:spcPct val="15000"/>
            </a:spcAft>
            <a:buChar char="•"/>
          </a:pPr>
          <a:r>
            <a:rPr lang="en-US" sz="1000" kern="1200" baseline="0" dirty="0">
              <a:solidFill>
                <a:schemeClr val="bg1"/>
              </a:solidFill>
            </a:rPr>
            <a:t>Cui Yu or Tai Cha #13 is the name of this hybrid developed by TRES at the same time as </a:t>
          </a:r>
          <a:r>
            <a:rPr lang="en-US" sz="1000" kern="1200" baseline="0" dirty="0" err="1">
              <a:solidFill>
                <a:schemeClr val="bg1"/>
              </a:solidFill>
            </a:rPr>
            <a:t>Jin</a:t>
          </a:r>
          <a:r>
            <a:rPr lang="en-US" sz="1000" kern="1200" baseline="0" dirty="0">
              <a:solidFill>
                <a:schemeClr val="bg1"/>
              </a:solidFill>
            </a:rPr>
            <a:t> Xuan/Tai Cha #12.  </a:t>
          </a:r>
        </a:p>
      </dsp:txBody>
      <dsp:txXfrm>
        <a:off x="0" y="4655805"/>
        <a:ext cx="6728196" cy="415306"/>
      </dsp:txXfrm>
    </dsp:sp>
    <dsp:sp modelId="{EDA57D8A-1EAD-4A82-91FC-8230E9108A85}">
      <dsp:nvSpPr>
        <dsp:cNvPr id="0" name=""/>
        <dsp:cNvSpPr/>
      </dsp:nvSpPr>
      <dsp:spPr>
        <a:xfrm>
          <a:off x="336409" y="4567331"/>
          <a:ext cx="4709737" cy="17694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017" tIns="0" rIns="178017" bIns="0" numCol="1" spcCol="1270" anchor="ctr" anchorCtr="0">
          <a:noAutofit/>
        </a:bodyPr>
        <a:lstStyle/>
        <a:p>
          <a:pPr marL="0" lvl="0" indent="0" algn="l" defTabSz="444500">
            <a:lnSpc>
              <a:spcPct val="90000"/>
            </a:lnSpc>
            <a:spcBef>
              <a:spcPct val="0"/>
            </a:spcBef>
            <a:spcAft>
              <a:spcPct val="35000"/>
            </a:spcAft>
            <a:buNone/>
          </a:pPr>
          <a:r>
            <a:rPr lang="en-US" sz="1000" b="1" kern="1200" baseline="0" dirty="0">
              <a:solidFill>
                <a:schemeClr val="bg1"/>
              </a:solidFill>
            </a:rPr>
            <a:t>Cui Yu aka Green Jade</a:t>
          </a:r>
          <a:endParaRPr lang="en-US" sz="1000" kern="1200" baseline="0" dirty="0">
            <a:solidFill>
              <a:schemeClr val="bg1"/>
            </a:solidFill>
          </a:endParaRPr>
        </a:p>
      </dsp:txBody>
      <dsp:txXfrm>
        <a:off x="345047" y="4575969"/>
        <a:ext cx="4692461" cy="159671"/>
      </dsp:txXfrm>
    </dsp:sp>
    <dsp:sp modelId="{22B55773-D76F-4F8B-88C2-C94B4115B9F7}">
      <dsp:nvSpPr>
        <dsp:cNvPr id="0" name=""/>
        <dsp:cNvSpPr/>
      </dsp:nvSpPr>
      <dsp:spPr>
        <a:xfrm>
          <a:off x="0" y="5191953"/>
          <a:ext cx="6728196" cy="641179"/>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2183" tIns="124968" rIns="522183" bIns="71120" numCol="1" spcCol="1270" anchor="t" anchorCtr="0">
          <a:noAutofit/>
        </a:bodyPr>
        <a:lstStyle/>
        <a:p>
          <a:pPr marL="57150" lvl="1" indent="-57150" algn="l" defTabSz="444500">
            <a:lnSpc>
              <a:spcPct val="90000"/>
            </a:lnSpc>
            <a:spcBef>
              <a:spcPct val="0"/>
            </a:spcBef>
            <a:spcAft>
              <a:spcPct val="15000"/>
            </a:spcAft>
            <a:buChar char="•"/>
          </a:pPr>
          <a:r>
            <a:rPr lang="en-US" sz="1000" kern="1200" baseline="0">
              <a:solidFill>
                <a:schemeClr val="bg1"/>
              </a:solidFill>
            </a:rPr>
            <a:t>In 1981, a Muzha tea farmer discovered a naturally occurring hybrid in his tea garden. </a:t>
          </a:r>
          <a:endParaRPr lang="en-US" sz="1000" kern="1200" baseline="0" dirty="0">
            <a:solidFill>
              <a:schemeClr val="bg1"/>
            </a:solidFill>
          </a:endParaRPr>
        </a:p>
        <a:p>
          <a:pPr marL="57150" lvl="1" indent="-57150" algn="l" defTabSz="444500">
            <a:lnSpc>
              <a:spcPct val="90000"/>
            </a:lnSpc>
            <a:spcBef>
              <a:spcPct val="0"/>
            </a:spcBef>
            <a:spcAft>
              <a:spcPct val="15000"/>
            </a:spcAft>
            <a:buChar char="•"/>
          </a:pPr>
          <a:r>
            <a:rPr lang="en-US" sz="1000" kern="1200" baseline="0">
              <a:solidFill>
                <a:schemeClr val="bg1"/>
              </a:solidFill>
            </a:rPr>
            <a:t>The name Four Seasons Spring is due to its year-round leaf growth, allowing for at least 4 harvests annually. </a:t>
          </a:r>
          <a:endParaRPr lang="en-US" sz="1000" kern="1200" baseline="0" dirty="0">
            <a:solidFill>
              <a:schemeClr val="bg1"/>
            </a:solidFill>
          </a:endParaRPr>
        </a:p>
      </dsp:txBody>
      <dsp:txXfrm>
        <a:off x="0" y="5191953"/>
        <a:ext cx="6728196" cy="641179"/>
      </dsp:txXfrm>
    </dsp:sp>
    <dsp:sp modelId="{30468126-619C-4F59-89B7-8C36905FBC00}">
      <dsp:nvSpPr>
        <dsp:cNvPr id="0" name=""/>
        <dsp:cNvSpPr/>
      </dsp:nvSpPr>
      <dsp:spPr>
        <a:xfrm>
          <a:off x="336409" y="5103480"/>
          <a:ext cx="4709737" cy="17694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017" tIns="0" rIns="178017" bIns="0" numCol="1" spcCol="1270" anchor="ctr" anchorCtr="0">
          <a:noAutofit/>
        </a:bodyPr>
        <a:lstStyle/>
        <a:p>
          <a:pPr marL="0" lvl="0" indent="0" algn="l" defTabSz="444500">
            <a:lnSpc>
              <a:spcPct val="90000"/>
            </a:lnSpc>
            <a:spcBef>
              <a:spcPct val="0"/>
            </a:spcBef>
            <a:spcAft>
              <a:spcPct val="35000"/>
            </a:spcAft>
            <a:buNone/>
          </a:pPr>
          <a:r>
            <a:rPr lang="en-US" sz="1000" b="1" kern="1200" baseline="0">
              <a:solidFill>
                <a:schemeClr val="bg1"/>
              </a:solidFill>
            </a:rPr>
            <a:t>Four Seasons Spring Oolong</a:t>
          </a:r>
          <a:endParaRPr lang="en-US" sz="1000" kern="1200" baseline="0" dirty="0">
            <a:solidFill>
              <a:schemeClr val="bg1"/>
            </a:solidFill>
          </a:endParaRPr>
        </a:p>
      </dsp:txBody>
      <dsp:txXfrm>
        <a:off x="345047" y="5112118"/>
        <a:ext cx="4692461" cy="159671"/>
      </dsp:txXfrm>
    </dsp:sp>
    <dsp:sp modelId="{76FD7174-D552-4294-876F-DD029DCE5EBD}">
      <dsp:nvSpPr>
        <dsp:cNvPr id="0" name=""/>
        <dsp:cNvSpPr/>
      </dsp:nvSpPr>
      <dsp:spPr>
        <a:xfrm>
          <a:off x="0" y="5953974"/>
          <a:ext cx="6728196" cy="462597"/>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2183" tIns="124968" rIns="522183" bIns="71120" numCol="1" spcCol="1270" anchor="t" anchorCtr="0">
          <a:noAutofit/>
        </a:bodyPr>
        <a:lstStyle/>
        <a:p>
          <a:pPr marL="57150" lvl="1" indent="-57150" algn="l" defTabSz="444500">
            <a:lnSpc>
              <a:spcPct val="90000"/>
            </a:lnSpc>
            <a:spcBef>
              <a:spcPct val="0"/>
            </a:spcBef>
            <a:spcAft>
              <a:spcPct val="15000"/>
            </a:spcAft>
            <a:buChar char="•"/>
          </a:pPr>
          <a:r>
            <a:rPr lang="en-US" sz="1000" kern="1200" baseline="0" dirty="0" err="1">
              <a:solidFill>
                <a:schemeClr val="bg1"/>
              </a:solidFill>
            </a:rPr>
            <a:t>Sanxia</a:t>
          </a:r>
          <a:r>
            <a:rPr lang="en-US" sz="1000" kern="1200" baseline="0" dirty="0">
              <a:solidFill>
                <a:schemeClr val="bg1"/>
              </a:solidFill>
            </a:rPr>
            <a:t> is a tea growing region just outside of Taipei, where Bi Luo Chun Green Tea is produced by an heirloom strain  Qing Xin Gan </a:t>
          </a:r>
          <a:r>
            <a:rPr lang="en-US" sz="1000" kern="1200" baseline="0" dirty="0" err="1">
              <a:solidFill>
                <a:schemeClr val="bg1"/>
              </a:solidFill>
            </a:rPr>
            <a:t>Zai</a:t>
          </a:r>
          <a:endParaRPr lang="en-US" sz="1000" kern="1200" baseline="0" dirty="0">
            <a:solidFill>
              <a:schemeClr val="bg1"/>
            </a:solidFill>
          </a:endParaRPr>
        </a:p>
      </dsp:txBody>
      <dsp:txXfrm>
        <a:off x="0" y="5953974"/>
        <a:ext cx="6728196" cy="462597"/>
      </dsp:txXfrm>
    </dsp:sp>
    <dsp:sp modelId="{F315F7BA-7DB8-4D04-B7B1-C58CADE16C90}">
      <dsp:nvSpPr>
        <dsp:cNvPr id="0" name=""/>
        <dsp:cNvSpPr/>
      </dsp:nvSpPr>
      <dsp:spPr>
        <a:xfrm>
          <a:off x="336409" y="5865501"/>
          <a:ext cx="4709737" cy="17694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017" tIns="0" rIns="178017" bIns="0" numCol="1" spcCol="1270" anchor="ctr" anchorCtr="0">
          <a:noAutofit/>
        </a:bodyPr>
        <a:lstStyle/>
        <a:p>
          <a:pPr marL="0" lvl="0" indent="0" algn="l" defTabSz="444500">
            <a:lnSpc>
              <a:spcPct val="90000"/>
            </a:lnSpc>
            <a:spcBef>
              <a:spcPct val="0"/>
            </a:spcBef>
            <a:spcAft>
              <a:spcPct val="35000"/>
            </a:spcAft>
            <a:buNone/>
          </a:pPr>
          <a:r>
            <a:rPr lang="en-US" sz="1000" b="1" kern="1200" baseline="0">
              <a:solidFill>
                <a:schemeClr val="bg1"/>
              </a:solidFill>
            </a:rPr>
            <a:t>Sanxia Bi Luo Chun</a:t>
          </a:r>
          <a:endParaRPr lang="en-US" sz="1000" kern="1200" baseline="0">
            <a:solidFill>
              <a:schemeClr val="bg1"/>
            </a:solidFill>
          </a:endParaRPr>
        </a:p>
      </dsp:txBody>
      <dsp:txXfrm>
        <a:off x="345047" y="5874139"/>
        <a:ext cx="4692461" cy="15967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8B987B-6643-43AA-9B56-509B80CCD0F3}" type="datetimeFigureOut">
              <a:rPr lang="en-US" smtClean="0"/>
              <a:t>1/10/2022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0D42F3-CDD5-4B19-B3DB-7C5223465AF0}" type="slidenum">
              <a:rPr lang="en-US" smtClean="0"/>
              <a:t>‹#›</a:t>
            </a:fld>
            <a:endParaRPr lang="en-US" dirty="0"/>
          </a:p>
        </p:txBody>
      </p:sp>
    </p:spTree>
    <p:extLst>
      <p:ext uri="{BB962C8B-B14F-4D97-AF65-F5344CB8AC3E}">
        <p14:creationId xmlns:p14="http://schemas.microsoft.com/office/powerpoint/2010/main" val="481058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C2F5248-46FB-4B21-86CC-193094DCEFA0}" type="datetime1">
              <a:rPr lang="en-US" smtClean="0"/>
              <a:t>1/10/2022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D1CC9A-5A1F-4B55-A065-BB4E65346D4D}" type="datetime1">
              <a:rPr lang="en-US" smtClean="0"/>
              <a:t>1/10/2022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F9D0E3-2BD6-4254-82D0-8E1441667E33}" type="datetime1">
              <a:rPr lang="en-US" smtClean="0"/>
              <a:t>1/10/2022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BCEC5-CE1B-4617-82D6-65BD0F5B07A5}" type="datetime1">
              <a:rPr lang="en-US" smtClean="0"/>
              <a:t>1/10/2022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0011BD-7957-4CF3-8BCA-9A385F7F00A0}" type="datetime1">
              <a:rPr lang="en-US" smtClean="0"/>
              <a:t>1/10/2022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4D1E35-9E29-4BA2-8650-B8DF2FB8418A}" type="datetime1">
              <a:rPr lang="en-US" smtClean="0"/>
              <a:t>1/10/2022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0E36BE-4641-4FC6-BB34-6A020DAA3E16}" type="datetime1">
              <a:rPr lang="en-US" smtClean="0"/>
              <a:t>1/10/2022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3F94D2-0D2E-4C87-8168-ED920BF6FA52}" type="datetime1">
              <a:rPr lang="en-US" smtClean="0"/>
              <a:t>1/10/2022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1893852E-F5CF-4AEE-8E73-07BBAD90892A}" type="datetime1">
              <a:rPr lang="en-US" smtClean="0"/>
              <a:t>1/10/2022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DCBE78-9AC4-4210-8A68-53918CCA97CC}" type="datetime1">
              <a:rPr lang="en-US" smtClean="0"/>
              <a:t>1/10/2022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9BF09E-DD05-437F-9F41-BFC11A888A78}" type="datetime1">
              <a:rPr lang="en-US" smtClean="0"/>
              <a:t>1/10/2022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C3E312BF-6E7B-46F2-B83A-98982FB970FA}" type="datetime1">
              <a:rPr lang="en-US" smtClean="0"/>
              <a:t>1/10/2022</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ometeawith.me/tag/tea-processing/" TargetMode="External"/><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hyperlink" Target="https://en.wikipedia.org/wiki/Portal:Drink/Selected_article" TargetMode="Externa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17.JP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18.jp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creativecommons.org/licenses/by-sa/3.0/" TargetMode="External"/><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hyperlink" Target="https://en.wikipedia.org/wiki/Dong_Ding" TargetMode="External"/><Relationship Id="rId5" Type="http://schemas.openxmlformats.org/officeDocument/2006/relationships/image" Target="../media/image20.jp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21.jp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hyperlink" Target="https://en.wikipedia.org/wiki/High-mountain_tea" TargetMode="External"/><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2.png"/><Relationship Id="rId4" Type="http://schemas.openxmlformats.org/officeDocument/2006/relationships/image" Target="../media/image3.pn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1996F86B-8A8D-482B-AB2B-1A8EE4EF2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a:extLst>
              <a:ext uri="{FF2B5EF4-FFF2-40B4-BE49-F238E27FC236}">
                <a16:creationId xmlns:a16="http://schemas.microsoft.com/office/drawing/2014/main" id="{BF7B2BC4-6DAA-43BB-BBF8-74F5943185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67" name="Picture 66">
            <a:extLst>
              <a:ext uri="{FF2B5EF4-FFF2-40B4-BE49-F238E27FC236}">
                <a16:creationId xmlns:a16="http://schemas.microsoft.com/office/drawing/2014/main" id="{1E9DBD7B-6F32-47F1-9654-A2CB59691DC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69" name="Rectangle 68">
            <a:extLst>
              <a:ext uri="{FF2B5EF4-FFF2-40B4-BE49-F238E27FC236}">
                <a16:creationId xmlns:a16="http://schemas.microsoft.com/office/drawing/2014/main" id="{2A06CCF8-E75B-4B55-99FB-2D76CBD12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43F55E8D-2CEA-40CC-84B8-110F9CCFE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03899BD-A4C7-4D2F-B882-E373ADDBF3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442832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D3C9CC-F0AD-4F56-9B0F-18ED29C3B4C9}"/>
              </a:ext>
            </a:extLst>
          </p:cNvPr>
          <p:cNvSpPr>
            <a:spLocks noGrp="1"/>
          </p:cNvSpPr>
          <p:nvPr>
            <p:ph type="ctrTitle"/>
          </p:nvPr>
        </p:nvSpPr>
        <p:spPr>
          <a:xfrm>
            <a:off x="1854813" y="1458379"/>
            <a:ext cx="2813914" cy="1293192"/>
          </a:xfrm>
        </p:spPr>
        <p:txBody>
          <a:bodyPr>
            <a:normAutofit fontScale="90000"/>
          </a:bodyPr>
          <a:lstStyle/>
          <a:p>
            <a:pPr algn="ctr"/>
            <a:r>
              <a:rPr lang="en-US" sz="4800" dirty="0"/>
              <a:t>Taiwanese Oolongs</a:t>
            </a:r>
          </a:p>
        </p:txBody>
      </p:sp>
      <p:sp>
        <p:nvSpPr>
          <p:cNvPr id="5" name="Subtitle 4">
            <a:extLst>
              <a:ext uri="{FF2B5EF4-FFF2-40B4-BE49-F238E27FC236}">
                <a16:creationId xmlns:a16="http://schemas.microsoft.com/office/drawing/2014/main" id="{51A7452B-56E5-4EA3-B13D-8FD9DCBF4630}"/>
              </a:ext>
            </a:extLst>
          </p:cNvPr>
          <p:cNvSpPr>
            <a:spLocks noGrp="1"/>
          </p:cNvSpPr>
          <p:nvPr>
            <p:ph type="subTitle" idx="1"/>
          </p:nvPr>
        </p:nvSpPr>
        <p:spPr>
          <a:xfrm>
            <a:off x="1969803" y="5260156"/>
            <a:ext cx="2503753" cy="731999"/>
          </a:xfrm>
        </p:spPr>
        <p:txBody>
          <a:bodyPr>
            <a:normAutofit/>
          </a:bodyPr>
          <a:lstStyle/>
          <a:p>
            <a:pPr algn="ctr">
              <a:spcBef>
                <a:spcPts val="0"/>
              </a:spcBef>
            </a:pPr>
            <a:r>
              <a:rPr lang="en-US" sz="1600" dirty="0"/>
              <a:t>Presented by: </a:t>
            </a:r>
          </a:p>
          <a:p>
            <a:pPr algn="ctr">
              <a:spcBef>
                <a:spcPts val="0"/>
              </a:spcBef>
            </a:pPr>
            <a:r>
              <a:rPr lang="en-US" sz="1600" dirty="0"/>
              <a:t>New York Tea Society</a:t>
            </a:r>
          </a:p>
        </p:txBody>
      </p:sp>
      <p:pic>
        <p:nvPicPr>
          <p:cNvPr id="3" name="Picture 2">
            <a:extLst>
              <a:ext uri="{FF2B5EF4-FFF2-40B4-BE49-F238E27FC236}">
                <a16:creationId xmlns:a16="http://schemas.microsoft.com/office/drawing/2014/main" id="{9A8E2A0E-B046-471B-9104-76989EE613B9}"/>
              </a:ext>
            </a:extLst>
          </p:cNvPr>
          <p:cNvPicPr>
            <a:picLocks noChangeAspect="1"/>
          </p:cNvPicPr>
          <p:nvPr/>
        </p:nvPicPr>
        <p:blipFill rotWithShape="1">
          <a:blip r:embed="rId5"/>
          <a:srcRect t="6336" r="1" b="1"/>
          <a:stretch/>
        </p:blipFill>
        <p:spPr>
          <a:xfrm>
            <a:off x="5435859" y="227"/>
            <a:ext cx="5949061" cy="6858000"/>
          </a:xfrm>
          <a:prstGeom prst="rect">
            <a:avLst/>
          </a:prstGeom>
          <a:ln w="12700">
            <a:solidFill>
              <a:schemeClr val="tx1"/>
            </a:solidFill>
          </a:ln>
        </p:spPr>
      </p:pic>
      <p:sp>
        <p:nvSpPr>
          <p:cNvPr id="75" name="Rectangle 74">
            <a:extLst>
              <a:ext uri="{FF2B5EF4-FFF2-40B4-BE49-F238E27FC236}">
                <a16:creationId xmlns:a16="http://schemas.microsoft.com/office/drawing/2014/main" id="{4C7118A3-ECB4-4619-AA16-3E9684D09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2586"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0EFB06F-6661-45D0-9EC9-7050F2B6F1D0}"/>
              </a:ext>
            </a:extLst>
          </p:cNvPr>
          <p:cNvPicPr>
            <a:picLocks noChangeAspect="1"/>
          </p:cNvPicPr>
          <p:nvPr/>
        </p:nvPicPr>
        <p:blipFill>
          <a:blip r:embed="rId6">
            <a:lum bright="70000" contrast="-70000"/>
          </a:blip>
          <a:stretch>
            <a:fillRect/>
          </a:stretch>
        </p:blipFill>
        <p:spPr>
          <a:xfrm>
            <a:off x="2829662" y="5994873"/>
            <a:ext cx="864217" cy="860409"/>
          </a:xfrm>
          <a:prstGeom prst="rect">
            <a:avLst/>
          </a:prstGeom>
        </p:spPr>
      </p:pic>
    </p:spTree>
    <p:extLst>
      <p:ext uri="{BB962C8B-B14F-4D97-AF65-F5344CB8AC3E}">
        <p14:creationId xmlns:p14="http://schemas.microsoft.com/office/powerpoint/2010/main" val="4125624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8174ED-C6EE-4DA1-BF61-F8A901A50103}"/>
              </a:ext>
            </a:extLst>
          </p:cNvPr>
          <p:cNvSpPr txBox="1"/>
          <p:nvPr/>
        </p:nvSpPr>
        <p:spPr>
          <a:xfrm>
            <a:off x="4487210" y="151178"/>
            <a:ext cx="6861067" cy="6555641"/>
          </a:xfrm>
          <a:prstGeom prst="rect">
            <a:avLst/>
          </a:prstGeom>
          <a:noFill/>
        </p:spPr>
        <p:txBody>
          <a:bodyPr wrap="square">
            <a:spAutoFit/>
          </a:bodyPr>
          <a:lstStyle/>
          <a:p>
            <a:pPr marL="171450" indent="-171450">
              <a:buFont typeface="Arial" panose="020B0604020202020204" pitchFamily="34" charset="0"/>
              <a:buChar char="•"/>
            </a:pPr>
            <a:r>
              <a:rPr lang="en-US" sz="1050" dirty="0"/>
              <a:t>Picking. </a:t>
            </a:r>
          </a:p>
          <a:p>
            <a:pPr marL="628650" lvl="1" indent="-171450">
              <a:buFont typeface="Arial" panose="020B0604020202020204" pitchFamily="34" charset="0"/>
              <a:buChar char="•"/>
            </a:pPr>
            <a:r>
              <a:rPr lang="en-US" sz="1050" dirty="0"/>
              <a:t>Taiwan oolong can be harvested up to 6 times a year depending on the elevation and weather conditions. </a:t>
            </a:r>
          </a:p>
          <a:p>
            <a:pPr marL="628650" lvl="1" indent="-171450">
              <a:buFont typeface="Arial" panose="020B0604020202020204" pitchFamily="34" charset="0"/>
              <a:buChar char="•"/>
            </a:pPr>
            <a:r>
              <a:rPr lang="en-US" sz="1050" dirty="0"/>
              <a:t>High mountain tea may only be harvested 3 times a year because the weather is much cooler and the tea grows more slowly. </a:t>
            </a:r>
          </a:p>
          <a:p>
            <a:pPr marL="628650" lvl="1" indent="-171450">
              <a:buFont typeface="Arial" panose="020B0604020202020204" pitchFamily="34" charset="0"/>
              <a:buChar char="•"/>
            </a:pPr>
            <a:r>
              <a:rPr lang="en-US" sz="1050" dirty="0"/>
              <a:t>The best quality oolong tea is hand-picked. </a:t>
            </a:r>
          </a:p>
          <a:p>
            <a:pPr marL="628650" lvl="1" indent="-171450">
              <a:buFont typeface="Arial" panose="020B0604020202020204" pitchFamily="34" charset="0"/>
              <a:buChar char="•"/>
            </a:pPr>
            <a:r>
              <a:rPr lang="en-US" sz="1050" dirty="0"/>
              <a:t>The tea leaves are picked as they are budding. </a:t>
            </a:r>
          </a:p>
          <a:p>
            <a:pPr marL="628650" lvl="1" indent="-171450">
              <a:buFont typeface="Arial" panose="020B0604020202020204" pitchFamily="34" charset="0"/>
              <a:buChar char="•"/>
            </a:pPr>
            <a:r>
              <a:rPr lang="en-US" sz="1050" dirty="0"/>
              <a:t>Two leaves along with the bud are plucked from the tea bush and placed in a large basket that the picker carries on her back. </a:t>
            </a:r>
          </a:p>
          <a:p>
            <a:pPr marL="628650" lvl="1" indent="-171450">
              <a:buFont typeface="Arial" panose="020B0604020202020204" pitchFamily="34" charset="0"/>
              <a:buChar char="•"/>
            </a:pPr>
            <a:r>
              <a:rPr lang="en-US" sz="1050" dirty="0"/>
              <a:t>The fresh leaves are transported back to the facility for processing tea. </a:t>
            </a:r>
          </a:p>
          <a:p>
            <a:pPr marL="171450" indent="-171450">
              <a:buFont typeface="Arial" panose="020B0604020202020204" pitchFamily="34" charset="0"/>
              <a:buChar char="•"/>
            </a:pPr>
            <a:r>
              <a:rPr lang="en-US" sz="1050" dirty="0"/>
              <a:t>Drying</a:t>
            </a:r>
          </a:p>
          <a:p>
            <a:pPr marL="628650" lvl="1" indent="-171450">
              <a:buFont typeface="Arial" panose="020B0604020202020204" pitchFamily="34" charset="0"/>
              <a:buChar char="•"/>
            </a:pPr>
            <a:r>
              <a:rPr lang="en-US" sz="1050" dirty="0"/>
              <a:t>The leaves are spread on a flat surface and exposed to the sun for about an hour. </a:t>
            </a:r>
          </a:p>
          <a:p>
            <a:pPr marL="628650" lvl="1" indent="-171450">
              <a:buFont typeface="Arial" panose="020B0604020202020204" pitchFamily="34" charset="0"/>
              <a:buChar char="•"/>
            </a:pPr>
            <a:r>
              <a:rPr lang="en-US" sz="1050" dirty="0"/>
              <a:t>Afterwards they are gathered and placed on drying racks in an air-conditioned drying house.</a:t>
            </a:r>
          </a:p>
          <a:p>
            <a:pPr marL="171450" indent="-171450">
              <a:buFont typeface="Arial" panose="020B0604020202020204" pitchFamily="34" charset="0"/>
              <a:buChar char="•"/>
            </a:pPr>
            <a:r>
              <a:rPr lang="en-US" sz="1050" dirty="0"/>
              <a:t>Shaking</a:t>
            </a:r>
          </a:p>
          <a:p>
            <a:pPr marL="628650" lvl="1" indent="-171450">
              <a:buFont typeface="Arial" panose="020B0604020202020204" pitchFamily="34" charset="0"/>
              <a:buChar char="•"/>
            </a:pPr>
            <a:r>
              <a:rPr lang="en-US" sz="1050" dirty="0"/>
              <a:t>The leaves are shaken every hour so that the edges of the tea leaves bruise and oxidize. </a:t>
            </a:r>
          </a:p>
          <a:p>
            <a:pPr marL="628650" lvl="1" indent="-171450">
              <a:buFont typeface="Arial" panose="020B0604020202020204" pitchFamily="34" charset="0"/>
              <a:buChar char="•"/>
            </a:pPr>
            <a:r>
              <a:rPr lang="en-US" sz="1050" dirty="0"/>
              <a:t>The tea leaves will lose approximately 20% of their moisture content during step in producing oolong tea. </a:t>
            </a:r>
          </a:p>
          <a:p>
            <a:pPr marL="628650" lvl="1" indent="-171450">
              <a:buFont typeface="Arial" panose="020B0604020202020204" pitchFamily="34" charset="0"/>
              <a:buChar char="•"/>
            </a:pPr>
            <a:r>
              <a:rPr lang="en-US" sz="1050" dirty="0"/>
              <a:t>They also begin to turn brown due to the oxidation process.</a:t>
            </a:r>
          </a:p>
          <a:p>
            <a:pPr marL="171450" indent="-171450">
              <a:buFont typeface="Arial" panose="020B0604020202020204" pitchFamily="34" charset="0"/>
              <a:buChar char="•"/>
            </a:pPr>
            <a:r>
              <a:rPr lang="en-US" sz="1050" dirty="0"/>
              <a:t>Kill Green</a:t>
            </a:r>
          </a:p>
          <a:p>
            <a:pPr marL="628650" lvl="1" indent="-171450">
              <a:buFont typeface="Arial" panose="020B0604020202020204" pitchFamily="34" charset="0"/>
              <a:buChar char="•"/>
            </a:pPr>
            <a:r>
              <a:rPr lang="en-US" sz="1050" dirty="0"/>
              <a:t>To halt the oxidation the tea must be pan-roasted. </a:t>
            </a:r>
          </a:p>
          <a:p>
            <a:pPr marL="628650" lvl="1" indent="-171450">
              <a:buFont typeface="Arial" panose="020B0604020202020204" pitchFamily="34" charset="0"/>
              <a:buChar char="•"/>
            </a:pPr>
            <a:r>
              <a:rPr lang="en-US" sz="1050" dirty="0"/>
              <a:t>The decision of when to roast the leaves depends on the judgment of the tea master. </a:t>
            </a:r>
          </a:p>
          <a:p>
            <a:pPr marL="628650" lvl="1" indent="-171450">
              <a:buFont typeface="Arial" panose="020B0604020202020204" pitchFamily="34" charset="0"/>
              <a:buChar char="•"/>
            </a:pPr>
            <a:r>
              <a:rPr lang="en-US" sz="1050" dirty="0"/>
              <a:t>Oolong tea is usually oxidized between 20% and 80%. </a:t>
            </a:r>
          </a:p>
          <a:p>
            <a:pPr marL="628650" lvl="1" indent="-171450">
              <a:buFont typeface="Arial" panose="020B0604020202020204" pitchFamily="34" charset="0"/>
              <a:buChar char="•"/>
            </a:pPr>
            <a:r>
              <a:rPr lang="en-US" sz="1050" dirty="0"/>
              <a:t>The tea master makes his decision of the level of oxidation depending on the type of leaves and the desired finished product.</a:t>
            </a:r>
          </a:p>
          <a:p>
            <a:pPr marL="171450" indent="-171450">
              <a:buFont typeface="Arial" panose="020B0604020202020204" pitchFamily="34" charset="0"/>
              <a:buChar char="•"/>
            </a:pPr>
            <a:r>
              <a:rPr lang="en-US" sz="1050" dirty="0"/>
              <a:t>Rolling</a:t>
            </a:r>
          </a:p>
          <a:p>
            <a:pPr marL="628650" lvl="1" indent="-171450">
              <a:buFont typeface="Arial" panose="020B0604020202020204" pitchFamily="34" charset="0"/>
              <a:buChar char="•"/>
            </a:pPr>
            <a:r>
              <a:rPr lang="en-US" sz="1050" dirty="0"/>
              <a:t>The leaves are tightly packed in a canvas cloth and placed in a rolling machine. </a:t>
            </a:r>
          </a:p>
          <a:p>
            <a:pPr marL="628650" lvl="1" indent="-171450">
              <a:buFont typeface="Arial" panose="020B0604020202020204" pitchFamily="34" charset="0"/>
              <a:buChar char="•"/>
            </a:pPr>
            <a:r>
              <a:rPr lang="en-US" sz="1050" dirty="0"/>
              <a:t>They are rolled for about 15 to 20 minutes, then again roasted. </a:t>
            </a:r>
          </a:p>
          <a:p>
            <a:pPr marL="628650" lvl="1" indent="-171450">
              <a:buFont typeface="Arial" panose="020B0604020202020204" pitchFamily="34" charset="0"/>
              <a:buChar char="•"/>
            </a:pPr>
            <a:r>
              <a:rPr lang="en-US" sz="1050" dirty="0"/>
              <a:t>This rolling and roasting process is repeated up to 20 times.</a:t>
            </a:r>
          </a:p>
          <a:p>
            <a:pPr marL="171450" indent="-171450">
              <a:buFont typeface="Arial" panose="020B0604020202020204" pitchFamily="34" charset="0"/>
              <a:buChar char="•"/>
            </a:pPr>
            <a:endParaRPr lang="en-US" sz="1050" dirty="0"/>
          </a:p>
          <a:p>
            <a:pPr marL="171450" indent="-171450">
              <a:buFont typeface="Arial" panose="020B0604020202020204" pitchFamily="34" charset="0"/>
              <a:buChar char="•"/>
            </a:pPr>
            <a:r>
              <a:rPr lang="en-US" sz="1050" dirty="0"/>
              <a:t>The variables in tea production include </a:t>
            </a:r>
          </a:p>
          <a:p>
            <a:pPr marL="628650" lvl="1" indent="-171450">
              <a:buFont typeface="Arial" panose="020B0604020202020204" pitchFamily="34" charset="0"/>
              <a:buChar char="•"/>
            </a:pPr>
            <a:r>
              <a:rPr lang="en-US" sz="1050" dirty="0"/>
              <a:t>Initial drying time</a:t>
            </a:r>
          </a:p>
          <a:p>
            <a:pPr marL="628650" lvl="1" indent="-171450">
              <a:buFont typeface="Arial" panose="020B0604020202020204" pitchFamily="34" charset="0"/>
              <a:buChar char="•"/>
            </a:pPr>
            <a:r>
              <a:rPr lang="en-US" sz="1050" dirty="0"/>
              <a:t>Time spent in the drying house</a:t>
            </a:r>
          </a:p>
          <a:p>
            <a:pPr marL="628650" lvl="1" indent="-171450">
              <a:buFont typeface="Arial" panose="020B0604020202020204" pitchFamily="34" charset="0"/>
              <a:buChar char="•"/>
            </a:pPr>
            <a:r>
              <a:rPr lang="en-US" sz="1050" dirty="0"/>
              <a:t>Frequency of tossing</a:t>
            </a:r>
          </a:p>
          <a:p>
            <a:pPr marL="628650" lvl="1" indent="-171450">
              <a:buFont typeface="Arial" panose="020B0604020202020204" pitchFamily="34" charset="0"/>
              <a:buChar char="•"/>
            </a:pPr>
            <a:r>
              <a:rPr lang="en-US" sz="1050" dirty="0"/>
              <a:t>Initial roasting time</a:t>
            </a:r>
          </a:p>
          <a:p>
            <a:pPr marL="628650" lvl="1" indent="-171450">
              <a:buFont typeface="Arial" panose="020B0604020202020204" pitchFamily="34" charset="0"/>
              <a:buChar char="•"/>
            </a:pPr>
            <a:r>
              <a:rPr lang="en-US" sz="1050" dirty="0"/>
              <a:t>Number of times the leaves are rolled and re-roasted</a:t>
            </a:r>
          </a:p>
          <a:p>
            <a:pPr marL="171450" indent="-171450">
              <a:buFont typeface="Arial" panose="020B0604020202020204" pitchFamily="34" charset="0"/>
              <a:buChar char="•"/>
            </a:pPr>
            <a:endParaRPr lang="en-US" sz="1050" dirty="0"/>
          </a:p>
          <a:p>
            <a:pPr marL="171450" indent="-171450">
              <a:buFont typeface="Arial" panose="020B0604020202020204" pitchFamily="34" charset="0"/>
              <a:buChar char="•"/>
            </a:pPr>
            <a:r>
              <a:rPr lang="en-US" sz="1050" dirty="0"/>
              <a:t>Changing any of these variables results in a noticeable difference in the final product.</a:t>
            </a:r>
          </a:p>
          <a:p>
            <a:pPr marL="171450" indent="-171450">
              <a:buFont typeface="Arial" panose="020B0604020202020204" pitchFamily="34" charset="0"/>
              <a:buChar char="•"/>
            </a:pPr>
            <a:r>
              <a:rPr lang="en-US" sz="1050" dirty="0"/>
              <a:t>Tea production is labor intensive and the major reason why first grade oolong is so expensive</a:t>
            </a:r>
          </a:p>
          <a:p>
            <a:pPr marL="628650" lvl="1" indent="-171450">
              <a:buFont typeface="Arial" panose="020B0604020202020204" pitchFamily="34" charset="0"/>
              <a:buChar char="•"/>
            </a:pPr>
            <a:r>
              <a:rPr lang="en-US" sz="1050" dirty="0"/>
              <a:t>Regardless of the price, there is strong domestic market for top-quality oolong tea</a:t>
            </a:r>
          </a:p>
          <a:p>
            <a:pPr marL="628650" lvl="1" indent="-171450">
              <a:buFont typeface="Arial" panose="020B0604020202020204" pitchFamily="34" charset="0"/>
              <a:buChar char="•"/>
            </a:pPr>
            <a:r>
              <a:rPr lang="en-US" sz="1050" dirty="0"/>
              <a:t>Most of the oolong tea produced in Taiwan is for local consumption.</a:t>
            </a:r>
            <a:endParaRPr lang="en-US" dirty="0"/>
          </a:p>
        </p:txBody>
      </p:sp>
      <p:sp>
        <p:nvSpPr>
          <p:cNvPr id="4" name="TextBox 3">
            <a:extLst>
              <a:ext uri="{FF2B5EF4-FFF2-40B4-BE49-F238E27FC236}">
                <a16:creationId xmlns:a16="http://schemas.microsoft.com/office/drawing/2014/main" id="{489D6F57-B827-47D4-9F9A-F1553F412DB2}"/>
              </a:ext>
            </a:extLst>
          </p:cNvPr>
          <p:cNvSpPr txBox="1"/>
          <p:nvPr/>
        </p:nvSpPr>
        <p:spPr>
          <a:xfrm flipH="1">
            <a:off x="292962" y="612844"/>
            <a:ext cx="363985" cy="5632311"/>
          </a:xfrm>
          <a:prstGeom prst="rect">
            <a:avLst/>
          </a:prstGeom>
          <a:noFill/>
        </p:spPr>
        <p:txBody>
          <a:bodyPr wrap="square" rtlCol="0">
            <a:spAutoFit/>
          </a:bodyPr>
          <a:lstStyle/>
          <a:p>
            <a:r>
              <a:rPr lang="en-US" sz="3600" dirty="0"/>
              <a:t>Processing</a:t>
            </a:r>
          </a:p>
        </p:txBody>
      </p:sp>
      <p:pic>
        <p:nvPicPr>
          <p:cNvPr id="9" name="Picture 8" descr="A picture containing metal, gate&#10;&#10;Description automatically generated">
            <a:extLst>
              <a:ext uri="{FF2B5EF4-FFF2-40B4-BE49-F238E27FC236}">
                <a16:creationId xmlns:a16="http://schemas.microsoft.com/office/drawing/2014/main" id="{3E8BB00D-B392-43D8-9327-92799658020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344793" y="3635528"/>
            <a:ext cx="2891892" cy="2794058"/>
          </a:xfrm>
          <a:prstGeom prst="rect">
            <a:avLst/>
          </a:prstGeom>
        </p:spPr>
      </p:pic>
      <p:pic>
        <p:nvPicPr>
          <p:cNvPr id="15" name="Picture 14" descr="A picture containing indoor, person, little&#10;&#10;Description automatically generated">
            <a:extLst>
              <a:ext uri="{FF2B5EF4-FFF2-40B4-BE49-F238E27FC236}">
                <a16:creationId xmlns:a16="http://schemas.microsoft.com/office/drawing/2014/main" id="{456D63FC-DCB5-4FF6-AD94-0B4418FD97F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344793" y="428415"/>
            <a:ext cx="2891892" cy="2794058"/>
          </a:xfrm>
          <a:prstGeom prst="rect">
            <a:avLst/>
          </a:prstGeom>
        </p:spPr>
      </p:pic>
    </p:spTree>
    <p:extLst>
      <p:ext uri="{BB962C8B-B14F-4D97-AF65-F5344CB8AC3E}">
        <p14:creationId xmlns:p14="http://schemas.microsoft.com/office/powerpoint/2010/main" val="724846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17" name="Picture 116">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19" name="Picture 118">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21" name="Rectangle 120">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3" name="Rectangle 122">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5" name="Rectangle 124">
            <a:extLst>
              <a:ext uri="{FF2B5EF4-FFF2-40B4-BE49-F238E27FC236}">
                <a16:creationId xmlns:a16="http://schemas.microsoft.com/office/drawing/2014/main" id="{24923D72-7E69-464B-94C5-B2530008D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7" name="Rectangle 126">
            <a:extLst>
              <a:ext uri="{FF2B5EF4-FFF2-40B4-BE49-F238E27FC236}">
                <a16:creationId xmlns:a16="http://schemas.microsoft.com/office/drawing/2014/main" id="{A00CCC86-7A88-4DFF-A0D0-6604606A2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9" name="TextBox 128">
            <a:extLst>
              <a:ext uri="{FF2B5EF4-FFF2-40B4-BE49-F238E27FC236}">
                <a16:creationId xmlns:a16="http://schemas.microsoft.com/office/drawing/2014/main" id="{E1F8ABFD-155B-4386-AE33-6E13057CFC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131" name="Rectangle 130">
            <a:extLst>
              <a:ext uri="{FF2B5EF4-FFF2-40B4-BE49-F238E27FC236}">
                <a16:creationId xmlns:a16="http://schemas.microsoft.com/office/drawing/2014/main" id="{54961F17-D0E4-4576-8697-C062B28F32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 name="Picture 132">
            <a:extLst>
              <a:ext uri="{FF2B5EF4-FFF2-40B4-BE49-F238E27FC236}">
                <a16:creationId xmlns:a16="http://schemas.microsoft.com/office/drawing/2014/main" id="{02DF1AEC-0327-4A10-AED3-E227ACAEBC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35" name="Picture 134">
            <a:extLst>
              <a:ext uri="{FF2B5EF4-FFF2-40B4-BE49-F238E27FC236}">
                <a16:creationId xmlns:a16="http://schemas.microsoft.com/office/drawing/2014/main" id="{C839742D-6F41-4E7D-9C32-1D9825B40F2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37" name="Rectangle 136">
            <a:extLst>
              <a:ext uri="{FF2B5EF4-FFF2-40B4-BE49-F238E27FC236}">
                <a16:creationId xmlns:a16="http://schemas.microsoft.com/office/drawing/2014/main" id="{5F3ADA23-8B3C-4029-923E-81303CBEA1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39EAE543-FFF6-43C7-AD71-A9856C6E7C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4BB2E7-438F-4ED9-80D0-DA5F2142F6F6}"/>
              </a:ext>
            </a:extLst>
          </p:cNvPr>
          <p:cNvSpPr>
            <a:spLocks noGrp="1"/>
          </p:cNvSpPr>
          <p:nvPr>
            <p:ph type="title"/>
          </p:nvPr>
        </p:nvSpPr>
        <p:spPr>
          <a:xfrm>
            <a:off x="6667394" y="641225"/>
            <a:ext cx="2886139" cy="491808"/>
          </a:xfrm>
        </p:spPr>
        <p:txBody>
          <a:bodyPr vert="horz" lIns="91440" tIns="45720" rIns="91440" bIns="45720" rtlCol="0" anchor="t">
            <a:normAutofit fontScale="90000"/>
          </a:bodyPr>
          <a:lstStyle/>
          <a:p>
            <a:pPr algn="l"/>
            <a:r>
              <a:rPr lang="en-US" sz="2800" dirty="0"/>
              <a:t>Bao Zhong Oolong </a:t>
            </a:r>
          </a:p>
        </p:txBody>
      </p:sp>
      <p:sp>
        <p:nvSpPr>
          <p:cNvPr id="141" name="Rectangle 140">
            <a:extLst>
              <a:ext uri="{FF2B5EF4-FFF2-40B4-BE49-F238E27FC236}">
                <a16:creationId xmlns:a16="http://schemas.microsoft.com/office/drawing/2014/main" id="{8D7E355E-8304-4C50-B384-7DAC68D87C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6E0C5B4-DD0F-4458-9011-6B38E5BD52E4}"/>
              </a:ext>
            </a:extLst>
          </p:cNvPr>
          <p:cNvSpPr txBox="1"/>
          <p:nvPr/>
        </p:nvSpPr>
        <p:spPr>
          <a:xfrm>
            <a:off x="5802578" y="1270048"/>
            <a:ext cx="4789643" cy="5279030"/>
          </a:xfrm>
          <a:prstGeom prst="rect">
            <a:avLst/>
          </a:prstGeom>
        </p:spPr>
        <p:txBody>
          <a:bodyPr vert="horz" lIns="91440" tIns="45720" rIns="91440" bIns="45720" rtlCol="0" anchor="ctr">
            <a:noAutofit/>
          </a:bodyPr>
          <a:lstStyle/>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a:t>Literally ‘wrapped kind’</a:t>
            </a:r>
          </a:p>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a:t>Referred to as </a:t>
            </a:r>
            <a:r>
              <a:rPr lang="en-US" sz="1200" dirty="0" err="1"/>
              <a:t>Wenshan</a:t>
            </a:r>
            <a:r>
              <a:rPr lang="en-US" sz="1200" dirty="0"/>
              <a:t> </a:t>
            </a:r>
            <a:r>
              <a:rPr lang="en-US" sz="1200" dirty="0" err="1"/>
              <a:t>Baozhong</a:t>
            </a:r>
            <a:r>
              <a:rPr lang="en-US" sz="1200" dirty="0"/>
              <a:t>, since the geographic designation in northern Taiwan was referred to as the </a:t>
            </a:r>
            <a:r>
              <a:rPr lang="en-US" sz="1200" dirty="0" err="1"/>
              <a:t>Wenshan</a:t>
            </a:r>
            <a:r>
              <a:rPr lang="en-US" sz="1200" dirty="0"/>
              <a:t> district during the Japanese occupation. </a:t>
            </a:r>
          </a:p>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a:t>Wen Shan is the range of mountains that surround Taipei in northern Taiwan</a:t>
            </a:r>
          </a:p>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err="1"/>
              <a:t>Pouchong</a:t>
            </a:r>
            <a:r>
              <a:rPr lang="en-US" sz="1200" dirty="0"/>
              <a:t> is another name for </a:t>
            </a:r>
            <a:r>
              <a:rPr lang="en-US" sz="1200" dirty="0" err="1"/>
              <a:t>Baozhong</a:t>
            </a:r>
            <a:r>
              <a:rPr lang="en-US" sz="1200" dirty="0"/>
              <a:t> tea. </a:t>
            </a:r>
          </a:p>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a:t>It is from an older method of transliteration known as Wade-Giles, which is no longer used.</a:t>
            </a:r>
          </a:p>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a:t>A light oxidized oolong tea, typically between 8%~18%</a:t>
            </a:r>
          </a:p>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a:t>Known for its vegetal and floral characteristics.</a:t>
            </a:r>
          </a:p>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err="1"/>
              <a:t>Baozhong</a:t>
            </a:r>
            <a:r>
              <a:rPr lang="en-US" sz="1200" dirty="0"/>
              <a:t> is considered a “green oolong tea” as it is mildly grassy and oceanic in aroma, like a green tea. </a:t>
            </a:r>
          </a:p>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a:t>Traditional </a:t>
            </a:r>
            <a:r>
              <a:rPr lang="en-US" sz="1200" dirty="0" err="1"/>
              <a:t>Baozhong</a:t>
            </a:r>
            <a:r>
              <a:rPr lang="en-US" sz="1200" dirty="0"/>
              <a:t> making techniques do not involve roasting but roasted varieties are available today.</a:t>
            </a:r>
          </a:p>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a:t>produced in the northern part of Taiwan, predominantly in the </a:t>
            </a:r>
            <a:r>
              <a:rPr lang="en-US" sz="1200" dirty="0" err="1"/>
              <a:t>Pinglin</a:t>
            </a:r>
            <a:r>
              <a:rPr lang="en-US" sz="1200" dirty="0"/>
              <a:t> District of New Taipei. </a:t>
            </a:r>
          </a:p>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a:t>Cultivars used;</a:t>
            </a:r>
          </a:p>
          <a:p>
            <a:pPr marL="742950" marR="0" lvl="1" indent="-285750" defTabSz="914400">
              <a:lnSpc>
                <a:spcPct val="110000"/>
              </a:lnSpc>
              <a:spcBef>
                <a:spcPts val="0"/>
              </a:spcBef>
              <a:buClr>
                <a:schemeClr val="accent6"/>
              </a:buClr>
              <a:buSzPct val="90000"/>
              <a:buFont typeface="Wingdings" panose="05000000000000000000" pitchFamily="2" charset="2"/>
              <a:buChar char="§"/>
            </a:pPr>
            <a:r>
              <a:rPr lang="en-US" sz="1200" dirty="0"/>
              <a:t>Camelia Sinensis </a:t>
            </a:r>
            <a:r>
              <a:rPr lang="en-US" sz="1200" dirty="0" err="1"/>
              <a:t>Sinensis</a:t>
            </a:r>
            <a:endParaRPr lang="en-US" sz="1200" dirty="0"/>
          </a:p>
          <a:p>
            <a:pPr marL="1143000" marR="0" lvl="2" indent="-228600" defTabSz="914400">
              <a:lnSpc>
                <a:spcPct val="110000"/>
              </a:lnSpc>
              <a:spcBef>
                <a:spcPts val="0"/>
              </a:spcBef>
              <a:buClr>
                <a:schemeClr val="accent6"/>
              </a:buClr>
              <a:buSzPct val="90000"/>
              <a:buFont typeface="Wingdings" panose="05000000000000000000" pitchFamily="2" charset="2"/>
              <a:buChar char="§"/>
            </a:pPr>
            <a:r>
              <a:rPr lang="en-US" sz="1200" dirty="0" err="1"/>
              <a:t>Qingxin</a:t>
            </a:r>
            <a:r>
              <a:rPr lang="en-US" sz="1200" dirty="0"/>
              <a:t> </a:t>
            </a:r>
          </a:p>
          <a:p>
            <a:pPr marL="1143000" marR="0" lvl="2" indent="-228600" defTabSz="914400">
              <a:lnSpc>
                <a:spcPct val="110000"/>
              </a:lnSpc>
              <a:spcBef>
                <a:spcPts val="0"/>
              </a:spcBef>
              <a:buClr>
                <a:schemeClr val="accent6"/>
              </a:buClr>
              <a:buSzPct val="90000"/>
              <a:buFont typeface="Wingdings" panose="05000000000000000000" pitchFamily="2" charset="2"/>
              <a:buChar char="§"/>
            </a:pPr>
            <a:r>
              <a:rPr lang="en-US" sz="1200" dirty="0" err="1"/>
              <a:t>Jinxuan</a:t>
            </a:r>
            <a:r>
              <a:rPr lang="en-US" sz="1200" dirty="0"/>
              <a:t> aka Milk Oolong </a:t>
            </a:r>
          </a:p>
          <a:p>
            <a:pPr marL="1600200" marR="0" lvl="3" indent="-228600" defTabSz="914400">
              <a:lnSpc>
                <a:spcPct val="110000"/>
              </a:lnSpc>
              <a:spcBef>
                <a:spcPts val="0"/>
              </a:spcBef>
              <a:buClr>
                <a:schemeClr val="accent6"/>
              </a:buClr>
              <a:buSzPct val="90000"/>
              <a:buFont typeface="Wingdings" panose="05000000000000000000" pitchFamily="2" charset="2"/>
              <a:buChar char="§"/>
            </a:pPr>
            <a:r>
              <a:rPr lang="en-US" sz="1200" dirty="0"/>
              <a:t>TRES No.12</a:t>
            </a:r>
          </a:p>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a:t>Picking Standard </a:t>
            </a:r>
          </a:p>
          <a:p>
            <a:pPr marL="742950" marR="0" lvl="1" indent="-285750" defTabSz="914400">
              <a:lnSpc>
                <a:spcPct val="110000"/>
              </a:lnSpc>
              <a:spcBef>
                <a:spcPts val="0"/>
              </a:spcBef>
              <a:buClr>
                <a:schemeClr val="accent6"/>
              </a:buClr>
              <a:buSzPct val="90000"/>
              <a:buFont typeface="Wingdings" panose="05000000000000000000" pitchFamily="2" charset="2"/>
              <a:buChar char="§"/>
            </a:pPr>
            <a:r>
              <a:rPr lang="en-US" sz="1200" dirty="0"/>
              <a:t>Three leaves plus a bud</a:t>
            </a:r>
          </a:p>
        </p:txBody>
      </p:sp>
      <p:sp>
        <p:nvSpPr>
          <p:cNvPr id="143" name="Rectangle 142">
            <a:extLst>
              <a:ext uri="{FF2B5EF4-FFF2-40B4-BE49-F238E27FC236}">
                <a16:creationId xmlns:a16="http://schemas.microsoft.com/office/drawing/2014/main" id="{0178E784-3C81-4963-ACD9-58EF41CE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D0578A3-0020-4211-B698-35B3A19B9782}"/>
              </a:ext>
            </a:extLst>
          </p:cNvPr>
          <p:cNvPicPr>
            <a:picLocks noChangeAspect="1"/>
          </p:cNvPicPr>
          <p:nvPr/>
        </p:nvPicPr>
        <p:blipFill>
          <a:blip r:embed="rId5"/>
          <a:stretch>
            <a:fillRect/>
          </a:stretch>
        </p:blipFill>
        <p:spPr>
          <a:xfrm>
            <a:off x="1926216" y="1847281"/>
            <a:ext cx="3316511" cy="3158002"/>
          </a:xfrm>
          <a:prstGeom prst="rect">
            <a:avLst/>
          </a:prstGeom>
        </p:spPr>
      </p:pic>
    </p:spTree>
    <p:extLst>
      <p:ext uri="{BB962C8B-B14F-4D97-AF65-F5344CB8AC3E}">
        <p14:creationId xmlns:p14="http://schemas.microsoft.com/office/powerpoint/2010/main" val="617321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88" name="Picture 85">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89" name="Picture 87">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90" name="Rectangle 89">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 name="Rectangle 91">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 name="Rectangle 93">
            <a:extLst>
              <a:ext uri="{FF2B5EF4-FFF2-40B4-BE49-F238E27FC236}">
                <a16:creationId xmlns:a16="http://schemas.microsoft.com/office/drawing/2014/main" id="{24923D72-7E69-464B-94C5-B2530008D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3" name="Rectangle 95">
            <a:extLst>
              <a:ext uri="{FF2B5EF4-FFF2-40B4-BE49-F238E27FC236}">
                <a16:creationId xmlns:a16="http://schemas.microsoft.com/office/drawing/2014/main" id="{A00CCC86-7A88-4DFF-A0D0-6604606A2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 name="TextBox 97">
            <a:extLst>
              <a:ext uri="{FF2B5EF4-FFF2-40B4-BE49-F238E27FC236}">
                <a16:creationId xmlns:a16="http://schemas.microsoft.com/office/drawing/2014/main" id="{E1F8ABFD-155B-4386-AE33-6E13057CFC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195" name="Rectangle 99">
            <a:extLst>
              <a:ext uri="{FF2B5EF4-FFF2-40B4-BE49-F238E27FC236}">
                <a16:creationId xmlns:a16="http://schemas.microsoft.com/office/drawing/2014/main" id="{93D02AEE-30DC-4942-A9CA-7A14F8B8E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6" name="Picture 101">
            <a:extLst>
              <a:ext uri="{FF2B5EF4-FFF2-40B4-BE49-F238E27FC236}">
                <a16:creationId xmlns:a16="http://schemas.microsoft.com/office/drawing/2014/main" id="{FD5823F2-909F-442D-BD72-0681CCC140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97" name="Picture 103">
            <a:extLst>
              <a:ext uri="{FF2B5EF4-FFF2-40B4-BE49-F238E27FC236}">
                <a16:creationId xmlns:a16="http://schemas.microsoft.com/office/drawing/2014/main" id="{4231EAF6-FA22-4615-A4D3-D171F7E17A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98" name="Rectangle 105">
            <a:extLst>
              <a:ext uri="{FF2B5EF4-FFF2-40B4-BE49-F238E27FC236}">
                <a16:creationId xmlns:a16="http://schemas.microsoft.com/office/drawing/2014/main" id="{F2699857-2714-4E6A-8E11-6BEB9DF7F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07">
            <a:extLst>
              <a:ext uri="{FF2B5EF4-FFF2-40B4-BE49-F238E27FC236}">
                <a16:creationId xmlns:a16="http://schemas.microsoft.com/office/drawing/2014/main" id="{346078E7-FDC0-448B-97DE-4EDA7702E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09">
            <a:extLst>
              <a:ext uri="{FF2B5EF4-FFF2-40B4-BE49-F238E27FC236}">
                <a16:creationId xmlns:a16="http://schemas.microsoft.com/office/drawing/2014/main" id="{7266E038-37B1-43CF-AFE0-B21E9F572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4BB2E7-438F-4ED9-80D0-DA5F2142F6F6}"/>
              </a:ext>
            </a:extLst>
          </p:cNvPr>
          <p:cNvSpPr>
            <a:spLocks noGrp="1"/>
          </p:cNvSpPr>
          <p:nvPr>
            <p:ph type="title"/>
          </p:nvPr>
        </p:nvSpPr>
        <p:spPr>
          <a:xfrm>
            <a:off x="1466123" y="307865"/>
            <a:ext cx="3955957" cy="702692"/>
          </a:xfrm>
        </p:spPr>
        <p:txBody>
          <a:bodyPr vert="horz" lIns="91440" tIns="45720" rIns="91440" bIns="45720" rtlCol="0" anchor="t">
            <a:normAutofit/>
          </a:bodyPr>
          <a:lstStyle/>
          <a:p>
            <a:pPr algn="l"/>
            <a:r>
              <a:rPr lang="en-US" dirty="0"/>
              <a:t>Bao Zhong Origins </a:t>
            </a:r>
          </a:p>
        </p:txBody>
      </p:sp>
      <p:sp>
        <p:nvSpPr>
          <p:cNvPr id="19" name="TextBox 18">
            <a:extLst>
              <a:ext uri="{FF2B5EF4-FFF2-40B4-BE49-F238E27FC236}">
                <a16:creationId xmlns:a16="http://schemas.microsoft.com/office/drawing/2014/main" id="{76E0C5B4-DD0F-4458-9011-6B38E5BD52E4}"/>
              </a:ext>
            </a:extLst>
          </p:cNvPr>
          <p:cNvSpPr txBox="1"/>
          <p:nvPr/>
        </p:nvSpPr>
        <p:spPr>
          <a:xfrm>
            <a:off x="1168841" y="1103371"/>
            <a:ext cx="4426889" cy="5665552"/>
          </a:xfrm>
          <a:prstGeom prst="rect">
            <a:avLst/>
          </a:prstGeom>
        </p:spPr>
        <p:txBody>
          <a:bodyPr vert="horz" lIns="91440" tIns="45720" rIns="91440" bIns="45720" rtlCol="0" anchor="ctr">
            <a:normAutofit/>
          </a:bodyPr>
          <a:lstStyle/>
          <a:p>
            <a:pPr marL="342900" marR="0" lvl="0" indent="-342900" defTabSz="914400">
              <a:lnSpc>
                <a:spcPct val="110000"/>
              </a:lnSpc>
              <a:spcBef>
                <a:spcPts val="0"/>
              </a:spcBef>
              <a:spcAft>
                <a:spcPts val="600"/>
              </a:spcAft>
              <a:buClr>
                <a:schemeClr val="accent6"/>
              </a:buClr>
              <a:buSzPct val="90000"/>
              <a:buFont typeface="Wingdings" panose="05000000000000000000" pitchFamily="2" charset="2"/>
              <a:buChar char="§"/>
            </a:pPr>
            <a:r>
              <a:rPr lang="en-US" sz="1200" dirty="0"/>
              <a:t>In 1881, Fu Yuan Wu brought into Taiwan a new method of tea production from </a:t>
            </a:r>
            <a:r>
              <a:rPr lang="en-US" sz="1200" dirty="0" err="1"/>
              <a:t>Anxi</a:t>
            </a:r>
            <a:r>
              <a:rPr lang="en-US" sz="1200" dirty="0"/>
              <a:t> Fujian, to increase demand. </a:t>
            </a:r>
          </a:p>
          <a:p>
            <a:pPr marL="342900" marR="0" lvl="0" indent="-342900" defTabSz="914400">
              <a:lnSpc>
                <a:spcPct val="110000"/>
              </a:lnSpc>
              <a:spcBef>
                <a:spcPts val="0"/>
              </a:spcBef>
              <a:spcAft>
                <a:spcPts val="600"/>
              </a:spcAft>
              <a:buClr>
                <a:schemeClr val="accent6"/>
              </a:buClr>
              <a:buSzPct val="90000"/>
              <a:buFont typeface="Wingdings" panose="05000000000000000000" pitchFamily="2" charset="2"/>
              <a:buChar char="§"/>
            </a:pPr>
            <a:r>
              <a:rPr lang="en-US" sz="1200" dirty="0"/>
              <a:t>The new and improved method of tea-making included cultivating </a:t>
            </a:r>
            <a:r>
              <a:rPr lang="en-US" sz="1200" dirty="0" err="1"/>
              <a:t>Qingxin</a:t>
            </a:r>
            <a:r>
              <a:rPr lang="en-US" sz="1200" dirty="0"/>
              <a:t> tea cultivar, producing the tea into a green oolong, then gently infusing the floral scents by rubbing freshly bloomed flowers with the dried oolong tea leaves in repetition.</a:t>
            </a:r>
          </a:p>
          <a:p>
            <a:pPr marL="342900" marR="0" lvl="0" indent="-342900" defTabSz="914400">
              <a:lnSpc>
                <a:spcPct val="110000"/>
              </a:lnSpc>
              <a:spcBef>
                <a:spcPts val="0"/>
              </a:spcBef>
              <a:spcAft>
                <a:spcPts val="600"/>
              </a:spcAft>
              <a:buClr>
                <a:schemeClr val="accent6"/>
              </a:buClr>
              <a:buSzPct val="90000"/>
              <a:buFont typeface="Wingdings" panose="05000000000000000000" pitchFamily="2" charset="2"/>
              <a:buChar char="§"/>
            </a:pPr>
            <a:r>
              <a:rPr lang="en-US" sz="1200" dirty="0"/>
              <a:t>In 1912, small localities in Taiwan figured out a way to produce floral oolong tea without scenting the tea with flowers through contact, which was extremely costly and labor-intensive.</a:t>
            </a:r>
          </a:p>
          <a:p>
            <a:pPr marL="342900" marR="0" lvl="0" indent="-342900" defTabSz="914400">
              <a:lnSpc>
                <a:spcPct val="110000"/>
              </a:lnSpc>
              <a:spcBef>
                <a:spcPts val="0"/>
              </a:spcBef>
              <a:spcAft>
                <a:spcPts val="600"/>
              </a:spcAft>
              <a:buClr>
                <a:schemeClr val="accent6"/>
              </a:buClr>
              <a:buSzPct val="90000"/>
              <a:buFont typeface="Wingdings" panose="05000000000000000000" pitchFamily="2" charset="2"/>
              <a:buChar char="§"/>
            </a:pPr>
            <a:r>
              <a:rPr lang="en-US" sz="1200" dirty="0"/>
              <a:t>This newly created loose leaf oolong was then wrapped with a square rice paper, typically stamped with the tea company seals. </a:t>
            </a:r>
          </a:p>
          <a:p>
            <a:pPr marL="342900" indent="-342900" defTabSz="914400">
              <a:lnSpc>
                <a:spcPct val="110000"/>
              </a:lnSpc>
              <a:spcAft>
                <a:spcPts val="600"/>
              </a:spcAft>
              <a:buClr>
                <a:schemeClr val="accent6"/>
              </a:buClr>
              <a:buSzPct val="90000"/>
              <a:buFont typeface="Wingdings" panose="05000000000000000000" pitchFamily="2" charset="2"/>
              <a:buChar char="§"/>
            </a:pPr>
            <a:r>
              <a:rPr lang="en-US" sz="1200" dirty="0"/>
              <a:t>That’s where </a:t>
            </a:r>
            <a:r>
              <a:rPr lang="en-US" sz="1200" dirty="0" err="1"/>
              <a:t>Baozhong</a:t>
            </a:r>
            <a:r>
              <a:rPr lang="en-US" sz="1200" dirty="0"/>
              <a:t> got its name which phonetically translated from its Chinese name “wrapped kind” which refers to the paper packaging used in the past. </a:t>
            </a:r>
          </a:p>
          <a:p>
            <a:pPr marL="342900" indent="-342900" defTabSz="914400">
              <a:lnSpc>
                <a:spcPct val="110000"/>
              </a:lnSpc>
              <a:spcAft>
                <a:spcPts val="600"/>
              </a:spcAft>
              <a:buClr>
                <a:schemeClr val="accent6"/>
              </a:buClr>
              <a:buSzPct val="90000"/>
              <a:buFont typeface="Wingdings" panose="05000000000000000000" pitchFamily="2" charset="2"/>
              <a:buChar char="§"/>
            </a:pPr>
            <a:r>
              <a:rPr lang="en-US" sz="1200" dirty="0"/>
              <a:t>The leaves were packed in squares of paper rather than into a tin or a box. </a:t>
            </a:r>
          </a:p>
          <a:p>
            <a:pPr marL="342900" indent="-342900" defTabSz="914400">
              <a:lnSpc>
                <a:spcPct val="110000"/>
              </a:lnSpc>
              <a:spcAft>
                <a:spcPts val="600"/>
              </a:spcAft>
              <a:buClr>
                <a:schemeClr val="accent6"/>
              </a:buClr>
              <a:buSzPct val="90000"/>
              <a:buFont typeface="Wingdings" panose="05000000000000000000" pitchFamily="2" charset="2"/>
              <a:buChar char="§"/>
            </a:pPr>
            <a:r>
              <a:rPr lang="en-US" sz="1200" dirty="0"/>
              <a:t>Each packet contained about 150g of tea. </a:t>
            </a:r>
          </a:p>
          <a:p>
            <a:pPr marL="342900" indent="-342900" defTabSz="914400">
              <a:lnSpc>
                <a:spcPct val="110000"/>
              </a:lnSpc>
              <a:spcAft>
                <a:spcPts val="600"/>
              </a:spcAft>
              <a:buClr>
                <a:schemeClr val="accent6"/>
              </a:buClr>
              <a:buSzPct val="90000"/>
              <a:buFont typeface="Wingdings" panose="05000000000000000000" pitchFamily="2" charset="2"/>
              <a:buChar char="§"/>
            </a:pPr>
            <a:r>
              <a:rPr lang="en-US" sz="1200" dirty="0"/>
              <a:t>Since this packaging was not air-tight, the tea would continue to slowly oxidize over time.</a:t>
            </a:r>
          </a:p>
          <a:p>
            <a:pPr marL="342900" marR="0" lvl="0" indent="-342900" defTabSz="914400">
              <a:lnSpc>
                <a:spcPct val="110000"/>
              </a:lnSpc>
              <a:spcBef>
                <a:spcPts val="0"/>
              </a:spcBef>
              <a:spcAft>
                <a:spcPts val="600"/>
              </a:spcAft>
              <a:buClr>
                <a:schemeClr val="accent6"/>
              </a:buClr>
              <a:buSzPct val="90000"/>
              <a:buFont typeface="Wingdings" panose="05000000000000000000" pitchFamily="2" charset="2"/>
              <a:buChar char="§"/>
            </a:pPr>
            <a:r>
              <a:rPr lang="en-US" sz="1200" dirty="0"/>
              <a:t>This style of production was the foundation of the modern </a:t>
            </a:r>
            <a:r>
              <a:rPr lang="en-US" sz="1200" dirty="0" err="1"/>
              <a:t>Baozhong</a:t>
            </a:r>
            <a:r>
              <a:rPr lang="en-US" sz="1200" dirty="0"/>
              <a:t> oolong tea from </a:t>
            </a:r>
            <a:r>
              <a:rPr lang="en-US" sz="1200" dirty="0" err="1"/>
              <a:t>Pinglin</a:t>
            </a:r>
            <a:r>
              <a:rPr lang="en-US" sz="1200" dirty="0"/>
              <a:t>, Taiwan.</a:t>
            </a:r>
          </a:p>
          <a:p>
            <a:pPr marL="742950" marR="0" lvl="1" indent="-285750" defTabSz="914400">
              <a:lnSpc>
                <a:spcPct val="110000"/>
              </a:lnSpc>
              <a:spcBef>
                <a:spcPts val="0"/>
              </a:spcBef>
              <a:spcAft>
                <a:spcPts val="600"/>
              </a:spcAft>
              <a:buClr>
                <a:schemeClr val="accent6"/>
              </a:buClr>
              <a:buSzPct val="90000"/>
              <a:buFont typeface="Wingdings" panose="05000000000000000000" pitchFamily="2" charset="2"/>
              <a:buChar char="§"/>
            </a:pPr>
            <a:endParaRPr lang="en-US" sz="700" dirty="0"/>
          </a:p>
        </p:txBody>
      </p:sp>
      <p:pic>
        <p:nvPicPr>
          <p:cNvPr id="5" name="Picture 4" descr="A picture containing sky, outdoor, mountain, grass&#10;&#10;Description automatically generated">
            <a:extLst>
              <a:ext uri="{FF2B5EF4-FFF2-40B4-BE49-F238E27FC236}">
                <a16:creationId xmlns:a16="http://schemas.microsoft.com/office/drawing/2014/main" id="{6467F3FA-0F04-4C30-9844-21AA85B3B2E7}"/>
              </a:ext>
            </a:extLst>
          </p:cNvPr>
          <p:cNvPicPr>
            <a:picLocks noChangeAspect="1"/>
          </p:cNvPicPr>
          <p:nvPr/>
        </p:nvPicPr>
        <p:blipFill rotWithShape="1">
          <a:blip r:embed="rId5"/>
          <a:srcRect l="28335" r="13830"/>
          <a:stretch/>
        </p:blipFill>
        <p:spPr>
          <a:xfrm>
            <a:off x="6096543" y="227"/>
            <a:ext cx="5288377" cy="6858000"/>
          </a:xfrm>
          <a:prstGeom prst="rect">
            <a:avLst/>
          </a:prstGeom>
          <a:ln w="12700">
            <a:solidFill>
              <a:schemeClr val="tx1"/>
            </a:solidFill>
          </a:ln>
        </p:spPr>
      </p:pic>
      <p:sp>
        <p:nvSpPr>
          <p:cNvPr id="201" name="Rectangle 111">
            <a:extLst>
              <a:ext uri="{FF2B5EF4-FFF2-40B4-BE49-F238E27FC236}">
                <a16:creationId xmlns:a16="http://schemas.microsoft.com/office/drawing/2014/main" id="{31E37FC9-ED36-42CE-9877-9EAB50FA8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2586"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9046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01AF5FBB-9FDC-4D75-9DD6-DAF01ED197A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57" name="Picture 56">
            <a:extLst>
              <a:ext uri="{FF2B5EF4-FFF2-40B4-BE49-F238E27FC236}">
                <a16:creationId xmlns:a16="http://schemas.microsoft.com/office/drawing/2014/main" id="{933BBBE6-F4CF-483E-BA74-B51421B4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59" name="Rectangle 58">
            <a:extLst>
              <a:ext uri="{FF2B5EF4-FFF2-40B4-BE49-F238E27FC236}">
                <a16:creationId xmlns:a16="http://schemas.microsoft.com/office/drawing/2014/main" id="{4C790028-99AE-4AE4-8269-9913E2D50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Rectangle 60">
            <a:extLst>
              <a:ext uri="{FF2B5EF4-FFF2-40B4-BE49-F238E27FC236}">
                <a16:creationId xmlns:a16="http://schemas.microsoft.com/office/drawing/2014/main" id="{06936A2A-FE08-4EE0-A409-3EF3FA244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Rectangle 62">
            <a:extLst>
              <a:ext uri="{FF2B5EF4-FFF2-40B4-BE49-F238E27FC236}">
                <a16:creationId xmlns:a16="http://schemas.microsoft.com/office/drawing/2014/main" id="{E1F0989E-BFBB-43E4-927B-2C51C7AE26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 name="Rectangle 64">
            <a:extLst>
              <a:ext uri="{FF2B5EF4-FFF2-40B4-BE49-F238E27FC236}">
                <a16:creationId xmlns:a16="http://schemas.microsoft.com/office/drawing/2014/main" id="{8ACA2469-91AA-459B-A5DD-8FFC0F70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 name="TextBox 66">
            <a:extLst>
              <a:ext uri="{FF2B5EF4-FFF2-40B4-BE49-F238E27FC236}">
                <a16:creationId xmlns:a16="http://schemas.microsoft.com/office/drawing/2014/main" id="{97860FD2-CA19-4064-AA6F-68050C3D2011}"/>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69" name="Rectangle 68">
            <a:extLst>
              <a:ext uri="{FF2B5EF4-FFF2-40B4-BE49-F238E27FC236}">
                <a16:creationId xmlns:a16="http://schemas.microsoft.com/office/drawing/2014/main" id="{D62BF0A0-B64C-4A93-8918-F114127838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a:extLst>
              <a:ext uri="{FF2B5EF4-FFF2-40B4-BE49-F238E27FC236}">
                <a16:creationId xmlns:a16="http://schemas.microsoft.com/office/drawing/2014/main" id="{69CD5395-7CFC-4A48-AC00-A04326CA383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73" name="Picture 72">
            <a:extLst>
              <a:ext uri="{FF2B5EF4-FFF2-40B4-BE49-F238E27FC236}">
                <a16:creationId xmlns:a16="http://schemas.microsoft.com/office/drawing/2014/main" id="{5ACF2868-CAF0-49A7-8E77-2F6E733CBC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75" name="Rectangle 74">
            <a:extLst>
              <a:ext uri="{FF2B5EF4-FFF2-40B4-BE49-F238E27FC236}">
                <a16:creationId xmlns:a16="http://schemas.microsoft.com/office/drawing/2014/main" id="{BF5D4D4B-3D5D-49AC-973B-2EF962D9DA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150B604-8141-4B3D-804A-DF7C594B84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904D52DE-B748-4EA3-8D45-D2851D7DB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4BB2E7-438F-4ED9-80D0-DA5F2142F6F6}"/>
              </a:ext>
            </a:extLst>
          </p:cNvPr>
          <p:cNvSpPr>
            <a:spLocks noGrp="1"/>
          </p:cNvSpPr>
          <p:nvPr>
            <p:ph type="title"/>
          </p:nvPr>
        </p:nvSpPr>
        <p:spPr>
          <a:xfrm>
            <a:off x="1638680" y="524832"/>
            <a:ext cx="1429504" cy="1577652"/>
          </a:xfrm>
        </p:spPr>
        <p:txBody>
          <a:bodyPr vert="horz" lIns="91440" tIns="45720" rIns="91440" bIns="45720" rtlCol="0" anchor="t">
            <a:noAutofit/>
          </a:bodyPr>
          <a:lstStyle/>
          <a:p>
            <a:pPr algn="l"/>
            <a:r>
              <a:rPr lang="en-US" sz="3600" dirty="0"/>
              <a:t>Bug-Bitten </a:t>
            </a:r>
            <a:br>
              <a:rPr lang="en-US" sz="3600" dirty="0"/>
            </a:br>
            <a:r>
              <a:rPr lang="en-US" sz="3600" dirty="0"/>
              <a:t>Teas</a:t>
            </a:r>
          </a:p>
        </p:txBody>
      </p:sp>
      <p:sp>
        <p:nvSpPr>
          <p:cNvPr id="81" name="Rectangle 80">
            <a:extLst>
              <a:ext uri="{FF2B5EF4-FFF2-40B4-BE49-F238E27FC236}">
                <a16:creationId xmlns:a16="http://schemas.microsoft.com/office/drawing/2014/main" id="{FB10DB22-FA48-4A87-9373-894F800CF6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6E0C5B4-DD0F-4458-9011-6B38E5BD52E4}"/>
              </a:ext>
            </a:extLst>
          </p:cNvPr>
          <p:cNvSpPr txBox="1"/>
          <p:nvPr/>
        </p:nvSpPr>
        <p:spPr>
          <a:xfrm>
            <a:off x="3286898" y="255847"/>
            <a:ext cx="7850214" cy="6599435"/>
          </a:xfrm>
          <a:prstGeom prst="rect">
            <a:avLst/>
          </a:prstGeom>
          <a:noFill/>
        </p:spPr>
        <p:txBody>
          <a:bodyPr wrap="square">
            <a:spAutoFit/>
          </a:bodyPr>
          <a:lstStyle/>
          <a:p>
            <a:pPr marL="342900" marR="0" lvl="0" indent="-342900">
              <a:lnSpc>
                <a:spcPct val="107000"/>
              </a:lnSpc>
              <a:spcBef>
                <a:spcPts val="0"/>
              </a:spcBef>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Bug bitten teas are a specialty of Taiwan</a:t>
            </a:r>
          </a:p>
          <a:p>
            <a:pPr marL="342900" marR="0" lvl="0" indent="-342900">
              <a:lnSpc>
                <a:spcPct val="107000"/>
              </a:lnSpc>
              <a:spcBef>
                <a:spcPts val="0"/>
              </a:spcBef>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They are created by allowing small green leafhoppers, known as a tea </a:t>
            </a:r>
            <a:r>
              <a:rPr lang="en-US" sz="1200" dirty="0" err="1">
                <a:effectLst/>
                <a:latin typeface="Arial" panose="020B0604020202020204" pitchFamily="34" charset="0"/>
                <a:ea typeface="Times New Roman" panose="02020603050405020304" pitchFamily="18" charset="0"/>
                <a:cs typeface="Times New Roman" panose="02020603050405020304" pitchFamily="18" charset="0"/>
              </a:rPr>
              <a:t>jassid</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technically a jacobiasca formosana</a:t>
            </a:r>
            <a:r>
              <a:rPr lang="en-US" sz="1200" dirty="0">
                <a:latin typeface="Arial" panose="020B0604020202020204" pitchFamily="34" charset="0"/>
                <a:ea typeface="Times New Roman" panose="02020603050405020304" pitchFamily="18" charset="0"/>
                <a:cs typeface="Times New Roman" panose="02020603050405020304" pitchFamily="18" charset="0"/>
              </a:rPr>
              <a:t>,</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to attack the tea plants prior to harvest. </a:t>
            </a:r>
          </a:p>
          <a:p>
            <a:pPr marL="342900" marR="0" lvl="0" indent="-342900">
              <a:lnSpc>
                <a:spcPct val="107000"/>
              </a:lnSpc>
              <a:spcBef>
                <a:spcPts val="0"/>
              </a:spcBef>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When bitten by the </a:t>
            </a:r>
            <a:r>
              <a:rPr lang="en-US" sz="1200" dirty="0" err="1">
                <a:effectLst/>
                <a:latin typeface="Arial" panose="020B0604020202020204" pitchFamily="34" charset="0"/>
                <a:ea typeface="Times New Roman" panose="02020603050405020304" pitchFamily="18" charset="0"/>
                <a:cs typeface="Times New Roman" panose="02020603050405020304" pitchFamily="18" charset="0"/>
              </a:rPr>
              <a:t>jassid</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the tea plants release specific volatile aromatic compounds which repel the bugs, but to the human palate are surprisingly reminiscent of honey. </a:t>
            </a:r>
          </a:p>
          <a:p>
            <a:pPr marL="342900" marR="0" lvl="0" indent="-342900">
              <a:lnSpc>
                <a:spcPct val="107000"/>
              </a:lnSpc>
              <a:spcBef>
                <a:spcPts val="0"/>
              </a:spcBef>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Examples of bug bitten teas</a:t>
            </a:r>
          </a:p>
          <a:p>
            <a:pPr marL="800100" lvl="1" indent="-342900">
              <a:lnSpc>
                <a:spcPct val="107000"/>
              </a:lnSpc>
              <a:buFont typeface="Symbol" panose="05050102010706020507" pitchFamily="18" charset="2"/>
              <a:buChar char=""/>
            </a:pPr>
            <a:r>
              <a:rPr lang="en-US" sz="1200" dirty="0">
                <a:latin typeface="Arial" panose="020B0604020202020204" pitchFamily="34" charset="0"/>
                <a:ea typeface="Times New Roman" panose="02020603050405020304" pitchFamily="18" charset="0"/>
                <a:cs typeface="Times New Roman" panose="02020603050405020304" pitchFamily="18" charset="0"/>
              </a:rPr>
              <a:t>Dong Fang Mei Ren aka Oriental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Beauty</a:t>
            </a:r>
          </a:p>
          <a:p>
            <a:pPr marL="800100" lvl="1" indent="-342900">
              <a:lnSpc>
                <a:spcPct val="107000"/>
              </a:lnSpc>
              <a:buFont typeface="Symbol" panose="05050102010706020507" pitchFamily="18" charset="2"/>
              <a:buChar char=""/>
            </a:pPr>
            <a:r>
              <a:rPr lang="en-US" sz="1200" dirty="0" err="1">
                <a:latin typeface="Arial" panose="020B0604020202020204" pitchFamily="34" charset="0"/>
                <a:ea typeface="Times New Roman" panose="02020603050405020304" pitchFamily="18" charset="0"/>
                <a:cs typeface="Times New Roman" panose="02020603050405020304" pitchFamily="18" charset="0"/>
              </a:rPr>
              <a:t>Gui</a:t>
            </a:r>
            <a:r>
              <a:rPr lang="en-US" sz="1200" dirty="0">
                <a:latin typeface="Arial" panose="020B0604020202020204" pitchFamily="34" charset="0"/>
                <a:ea typeface="Times New Roman" panose="02020603050405020304" pitchFamily="18" charset="0"/>
                <a:cs typeface="Times New Roman" panose="02020603050405020304" pitchFamily="18" charset="0"/>
              </a:rPr>
              <a:t> Fei aka Royal Concubine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Oolong</a:t>
            </a:r>
          </a:p>
          <a:p>
            <a:pPr marL="800100" lvl="1" indent="-342900">
              <a:lnSpc>
                <a:spcPct val="107000"/>
              </a:lnSpc>
              <a:buFont typeface="Symbol" panose="05050102010706020507" pitchFamily="18" charset="2"/>
              <a:buChar char=""/>
            </a:pPr>
            <a:r>
              <a:rPr lang="en-US" sz="1200" dirty="0">
                <a:latin typeface="Arial" panose="020B0604020202020204" pitchFamily="34" charset="0"/>
                <a:ea typeface="Times New Roman" panose="02020603050405020304" pitchFamily="18" charset="0"/>
                <a:cs typeface="Times New Roman" panose="02020603050405020304" pitchFamily="18" charset="0"/>
              </a:rPr>
              <a:t>Mi Xiang aka Honey-Aroma</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The effect of the leafhopper depends on </a:t>
            </a:r>
          </a:p>
          <a:p>
            <a:pPr marL="800100" lvl="1" indent="-342900">
              <a:lnSpc>
                <a:spcPct val="107000"/>
              </a:lnSpc>
              <a:buFont typeface="Symbol" panose="05050102010706020507" pitchFamily="18" charset="2"/>
              <a:buChar char=""/>
            </a:pPr>
            <a:r>
              <a:rPr lang="en-US" sz="1200" dirty="0">
                <a:latin typeface="Arial" panose="020B0604020202020204" pitchFamily="34" charset="0"/>
                <a:ea typeface="Times New Roman" panose="02020603050405020304" pitchFamily="18" charset="0"/>
                <a:cs typeface="Times New Roman" panose="02020603050405020304" pitchFamily="18" charset="0"/>
              </a:rPr>
              <a:t>The cultivar</a:t>
            </a:r>
          </a:p>
          <a:p>
            <a:pPr marL="1257300" lvl="2" indent="-342900">
              <a:lnSpc>
                <a:spcPct val="107000"/>
              </a:lnSpc>
              <a:buFont typeface="Symbol" panose="05050102010706020507" pitchFamily="18" charset="2"/>
              <a:buChar char=""/>
            </a:pPr>
            <a:r>
              <a:rPr lang="en-US" sz="1200" dirty="0">
                <a:latin typeface="Arial" panose="020B0604020202020204" pitchFamily="34" charset="0"/>
                <a:ea typeface="Times New Roman" panose="02020603050405020304" pitchFamily="18" charset="0"/>
                <a:cs typeface="Times New Roman" panose="02020603050405020304" pitchFamily="18" charset="0"/>
              </a:rPr>
              <a:t>Different cultivars of tea plant respond differently to leafhoppers.  </a:t>
            </a:r>
          </a:p>
          <a:p>
            <a:pPr marL="1714500" lvl="3" indent="-342900">
              <a:lnSpc>
                <a:spcPct val="107000"/>
              </a:lnSpc>
              <a:buFont typeface="Symbol" panose="05050102010706020507" pitchFamily="18" charset="2"/>
              <a:buChar char=""/>
            </a:pPr>
            <a:r>
              <a:rPr lang="en-US" sz="1200" dirty="0" err="1">
                <a:latin typeface="Arial" panose="020B0604020202020204" pitchFamily="34" charset="0"/>
                <a:ea typeface="Times New Roman" panose="02020603050405020304" pitchFamily="18" charset="0"/>
                <a:cs typeface="Times New Roman" panose="02020603050405020304" pitchFamily="18" charset="0"/>
              </a:rPr>
              <a:t>Longjing</a:t>
            </a:r>
            <a:r>
              <a:rPr lang="en-US" sz="1200" dirty="0">
                <a:latin typeface="Arial" panose="020B0604020202020204" pitchFamily="34" charset="0"/>
                <a:ea typeface="Times New Roman" panose="02020603050405020304" pitchFamily="18" charset="0"/>
                <a:cs typeface="Times New Roman" panose="02020603050405020304" pitchFamily="18" charset="0"/>
              </a:rPr>
              <a:t> will defend itself against insects by producing more caffeine, which would lead to a more bitter tea </a:t>
            </a:r>
          </a:p>
          <a:p>
            <a:pPr marL="1714500" lvl="3" indent="-342900">
              <a:lnSpc>
                <a:spcPct val="107000"/>
              </a:lnSpc>
              <a:buFont typeface="Symbol" panose="05050102010706020507" pitchFamily="18" charset="2"/>
              <a:buChar char=""/>
            </a:pPr>
            <a:r>
              <a:rPr lang="en-US" sz="1200" dirty="0">
                <a:latin typeface="Arial" panose="020B0604020202020204" pitchFamily="34" charset="0"/>
                <a:ea typeface="Times New Roman" panose="02020603050405020304" pitchFamily="18" charset="0"/>
                <a:cs typeface="Times New Roman" panose="02020603050405020304" pitchFamily="18" charset="0"/>
              </a:rPr>
              <a:t>Qing Xin defends itself against insects by producing </a:t>
            </a:r>
            <a:r>
              <a:rPr lang="en-US" sz="1200" dirty="0" err="1">
                <a:latin typeface="Arial" panose="020B0604020202020204" pitchFamily="34" charset="0"/>
                <a:ea typeface="Times New Roman" panose="02020603050405020304" pitchFamily="18" charset="0"/>
                <a:cs typeface="Times New Roman" panose="02020603050405020304" pitchFamily="18" charset="0"/>
              </a:rPr>
              <a:t>hotrienol</a:t>
            </a:r>
            <a:r>
              <a:rPr lang="en-US" sz="1200" dirty="0">
                <a:latin typeface="Arial" panose="020B0604020202020204" pitchFamily="34" charset="0"/>
                <a:ea typeface="Times New Roman" panose="02020603050405020304" pitchFamily="18" charset="0"/>
                <a:cs typeface="Times New Roman" panose="02020603050405020304" pitchFamily="18" charset="0"/>
              </a:rPr>
              <a:t>, a chemical which attracts predators of the tea </a:t>
            </a:r>
            <a:r>
              <a:rPr lang="en-US" sz="1200" dirty="0" err="1">
                <a:latin typeface="Arial" panose="020B0604020202020204" pitchFamily="34" charset="0"/>
                <a:ea typeface="Times New Roman" panose="02020603050405020304" pitchFamily="18" charset="0"/>
                <a:cs typeface="Times New Roman" panose="02020603050405020304" pitchFamily="18" charset="0"/>
              </a:rPr>
              <a:t>jasid</a:t>
            </a:r>
            <a:r>
              <a:rPr lang="en-US" sz="1200" dirty="0">
                <a:latin typeface="Arial" panose="020B0604020202020204" pitchFamily="34" charset="0"/>
                <a:ea typeface="Times New Roman" panose="02020603050405020304" pitchFamily="18" charset="0"/>
                <a:cs typeface="Times New Roman" panose="02020603050405020304" pitchFamily="18" charset="0"/>
              </a:rPr>
              <a:t>, and is also responsible for the honey aroma we enjoy so much in bug bitten teas</a:t>
            </a:r>
          </a:p>
          <a:p>
            <a:pPr marL="800100" lvl="1" indent="-342900">
              <a:lnSpc>
                <a:spcPct val="107000"/>
              </a:lnSpc>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The age of the leaves</a:t>
            </a:r>
          </a:p>
          <a:p>
            <a:pPr marL="1257300" lvl="2" indent="-342900">
              <a:lnSpc>
                <a:spcPct val="107000"/>
              </a:lnSpc>
              <a:buFont typeface="Symbol" panose="05050102010706020507" pitchFamily="18" charset="2"/>
              <a:buChar char=""/>
            </a:pPr>
            <a:r>
              <a:rPr lang="en-US" sz="1200" dirty="0">
                <a:latin typeface="Arial" panose="020B0604020202020204" pitchFamily="34" charset="0"/>
                <a:ea typeface="Times New Roman" panose="02020603050405020304" pitchFamily="18" charset="0"/>
                <a:cs typeface="Times New Roman" panose="02020603050405020304" pitchFamily="18" charset="0"/>
              </a:rPr>
              <a:t>Leaves of different ages react differently to insect damage.  </a:t>
            </a:r>
          </a:p>
          <a:p>
            <a:pPr marL="1257300" lvl="2" indent="-342900">
              <a:lnSpc>
                <a:spcPct val="107000"/>
              </a:lnSpc>
              <a:buFont typeface="Symbol" panose="05050102010706020507" pitchFamily="18" charset="2"/>
              <a:buChar char=""/>
            </a:pPr>
            <a:r>
              <a:rPr lang="en-US" sz="1200" dirty="0">
                <a:latin typeface="Arial" panose="020B0604020202020204" pitchFamily="34" charset="0"/>
                <a:ea typeface="Times New Roman" panose="02020603050405020304" pitchFamily="18" charset="0"/>
                <a:cs typeface="Times New Roman" panose="02020603050405020304" pitchFamily="18" charset="0"/>
              </a:rPr>
              <a:t>Most green teas are produced with only one or two leaves and a bud while most oolongs are produced with older leaves.  </a:t>
            </a:r>
          </a:p>
          <a:p>
            <a:pPr marL="1257300" lvl="2" indent="-342900">
              <a:lnSpc>
                <a:spcPct val="107000"/>
              </a:lnSpc>
              <a:buFont typeface="Symbol" panose="05050102010706020507" pitchFamily="18" charset="2"/>
              <a:buChar char=""/>
            </a:pPr>
            <a:r>
              <a:rPr lang="en-US" sz="1200" dirty="0">
                <a:latin typeface="Arial" panose="020B0604020202020204" pitchFamily="34" charset="0"/>
                <a:ea typeface="Times New Roman" panose="02020603050405020304" pitchFamily="18" charset="0"/>
                <a:cs typeface="Times New Roman" panose="02020603050405020304" pitchFamily="18" charset="0"/>
              </a:rPr>
              <a:t>The leafhopper produces undesirable chemical changes in young leaves and desirable changes in older leaves.  </a:t>
            </a:r>
          </a:p>
          <a:p>
            <a:pPr marL="1257300" lvl="2" indent="-342900">
              <a:lnSpc>
                <a:spcPct val="107000"/>
              </a:lnSpc>
              <a:buFont typeface="Symbol" panose="05050102010706020507" pitchFamily="18" charset="2"/>
              <a:buChar char=""/>
            </a:pPr>
            <a:r>
              <a:rPr lang="en-US" sz="1200" dirty="0">
                <a:latin typeface="Arial" panose="020B0604020202020204" pitchFamily="34" charset="0"/>
                <a:ea typeface="Times New Roman" panose="02020603050405020304" pitchFamily="18" charset="0"/>
                <a:cs typeface="Times New Roman" panose="02020603050405020304" pitchFamily="18" charset="0"/>
              </a:rPr>
              <a:t>In green tea production, you’re only getting the bad changes, In oolong production, the good changes outweigh the bad ones.  </a:t>
            </a:r>
          </a:p>
          <a:p>
            <a:pPr marL="800100" lvl="1" indent="-342900">
              <a:lnSpc>
                <a:spcPct val="107000"/>
              </a:lnSpc>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The processing method. </a:t>
            </a:r>
          </a:p>
          <a:p>
            <a:pPr marL="1257300" lvl="2" indent="-342900">
              <a:lnSpc>
                <a:spcPct val="107000"/>
              </a:lnSpc>
              <a:buFont typeface="Symbol" panose="05050102010706020507" pitchFamily="18" charset="2"/>
              <a:buChar char=""/>
            </a:pPr>
            <a:r>
              <a:rPr lang="en-US" sz="1200" dirty="0">
                <a:latin typeface="Arial" panose="020B0604020202020204" pitchFamily="34" charset="0"/>
                <a:ea typeface="Times New Roman" panose="02020603050405020304" pitchFamily="18" charset="0"/>
                <a:cs typeface="Times New Roman" panose="02020603050405020304" pitchFamily="18" charset="0"/>
              </a:rPr>
              <a:t>The leafhopper causes the same chemical changes in all tea plants, but those chemicals get modified by different processing methods to create differences in the processed tea. </a:t>
            </a:r>
          </a:p>
          <a:p>
            <a:pPr marL="1714500" lvl="3" indent="-342900">
              <a:lnSpc>
                <a:spcPct val="107000"/>
              </a:lnSpc>
              <a:buFont typeface="Symbol" panose="05050102010706020507" pitchFamily="18" charset="2"/>
              <a:buChar char=""/>
            </a:pPr>
            <a:r>
              <a:rPr lang="en-US" sz="1200" dirty="0">
                <a:latin typeface="Arial" panose="020B0604020202020204" pitchFamily="34" charset="0"/>
                <a:ea typeface="Times New Roman" panose="02020603050405020304" pitchFamily="18" charset="0"/>
                <a:cs typeface="Times New Roman" panose="02020603050405020304" pitchFamily="18" charset="0"/>
              </a:rPr>
              <a:t>A leafhopper causes tea plants to produce compounds that when left  unoxidized—as they would be in a green tea—produce undesirable flavors.</a:t>
            </a:r>
          </a:p>
          <a:p>
            <a:pPr marL="1714500" lvl="3" indent="-342900">
              <a:lnSpc>
                <a:spcPct val="107000"/>
              </a:lnSpc>
              <a:buFont typeface="Symbol" panose="05050102010706020507" pitchFamily="18" charset="2"/>
              <a:buChar char=""/>
            </a:pPr>
            <a:r>
              <a:rPr lang="en-US" sz="1200" dirty="0">
                <a:latin typeface="Arial" panose="020B0604020202020204" pitchFamily="34" charset="0"/>
                <a:ea typeface="Times New Roman" panose="02020603050405020304" pitchFamily="18" charset="0"/>
                <a:cs typeface="Times New Roman" panose="02020603050405020304" pitchFamily="18" charset="0"/>
              </a:rPr>
              <a:t>When the leaves are oxidized as in oolong processing, they become compounds with desirable characteristics in the finished tea</a:t>
            </a:r>
          </a:p>
        </p:txBody>
      </p:sp>
      <p:pic>
        <p:nvPicPr>
          <p:cNvPr id="4" name="Picture 3" descr="A bug on a leaf&#10;&#10;Description automatically generated">
            <a:extLst>
              <a:ext uri="{FF2B5EF4-FFF2-40B4-BE49-F238E27FC236}">
                <a16:creationId xmlns:a16="http://schemas.microsoft.com/office/drawing/2014/main" id="{E4C066F0-DF2A-4DF9-9EB1-2EF61FB68882}"/>
              </a:ext>
            </a:extLst>
          </p:cNvPr>
          <p:cNvPicPr>
            <a:picLocks noChangeAspect="1"/>
          </p:cNvPicPr>
          <p:nvPr/>
        </p:nvPicPr>
        <p:blipFill>
          <a:blip r:embed="rId5"/>
          <a:stretch>
            <a:fillRect/>
          </a:stretch>
        </p:blipFill>
        <p:spPr>
          <a:xfrm>
            <a:off x="1340527" y="2485759"/>
            <a:ext cx="2183732" cy="37669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05329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31" name="Picture 9">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33" name="Picture 11">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5" name="Rectangle 13">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15">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17">
            <a:extLst>
              <a:ext uri="{FF2B5EF4-FFF2-40B4-BE49-F238E27FC236}">
                <a16:creationId xmlns:a16="http://schemas.microsoft.com/office/drawing/2014/main" id="{24923D72-7E69-464B-94C5-B2530008D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19">
            <a:extLst>
              <a:ext uri="{FF2B5EF4-FFF2-40B4-BE49-F238E27FC236}">
                <a16:creationId xmlns:a16="http://schemas.microsoft.com/office/drawing/2014/main" id="{A00CCC86-7A88-4DFF-A0D0-6604606A2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TextBox 21">
            <a:extLst>
              <a:ext uri="{FF2B5EF4-FFF2-40B4-BE49-F238E27FC236}">
                <a16:creationId xmlns:a16="http://schemas.microsoft.com/office/drawing/2014/main" id="{E1F8ABFD-155B-4386-AE33-6E13057CFC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41" name="Rectangle 23">
            <a:extLst>
              <a:ext uri="{FF2B5EF4-FFF2-40B4-BE49-F238E27FC236}">
                <a16:creationId xmlns:a16="http://schemas.microsoft.com/office/drawing/2014/main" id="{B3408E4B-2DDD-4FB3-9181-7D8A09775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25">
            <a:extLst>
              <a:ext uri="{FF2B5EF4-FFF2-40B4-BE49-F238E27FC236}">
                <a16:creationId xmlns:a16="http://schemas.microsoft.com/office/drawing/2014/main" id="{3FCA32F3-0B4B-449A-8A9D-309A1B6782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43" name="Picture 27">
            <a:extLst>
              <a:ext uri="{FF2B5EF4-FFF2-40B4-BE49-F238E27FC236}">
                <a16:creationId xmlns:a16="http://schemas.microsoft.com/office/drawing/2014/main" id="{D1C78E1D-D549-4B5E-B65A-7353ED14D83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0" name="Rectangle 29">
            <a:extLst>
              <a:ext uri="{FF2B5EF4-FFF2-40B4-BE49-F238E27FC236}">
                <a16:creationId xmlns:a16="http://schemas.microsoft.com/office/drawing/2014/main" id="{BC93C630-65D6-40FA-A096-8251FB983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2C51E34-9874-483C-A2C5-C9D271AD1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109E7E7-5EA4-4526-A350-196FF2782F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7DAC0E9-72F9-4B1A-B84A-7D933BD8AE91}"/>
              </a:ext>
            </a:extLst>
          </p:cNvPr>
          <p:cNvSpPr txBox="1"/>
          <p:nvPr/>
        </p:nvSpPr>
        <p:spPr>
          <a:xfrm>
            <a:off x="1178422" y="1421292"/>
            <a:ext cx="5771834" cy="5206218"/>
          </a:xfrm>
          <a:prstGeom prst="rect">
            <a:avLst/>
          </a:prstGeom>
        </p:spPr>
        <p:txBody>
          <a:bodyPr vert="horz" lIns="91440" tIns="45720" rIns="91440" bIns="45720" rtlCol="0" anchor="ctr">
            <a:noAutofit/>
          </a:bodyPr>
          <a:lstStyle/>
          <a:p>
            <a:pPr defTabSz="914400">
              <a:lnSpc>
                <a:spcPct val="110000"/>
              </a:lnSpc>
              <a:spcAft>
                <a:spcPts val="600"/>
              </a:spcAft>
              <a:buClr>
                <a:schemeClr val="accent6"/>
              </a:buClr>
              <a:buSzPct val="90000"/>
              <a:buFont typeface="Wingdings" panose="05000000000000000000" pitchFamily="2" charset="2"/>
              <a:buChar char="§"/>
            </a:pPr>
            <a:r>
              <a:rPr lang="en-US" sz="1200" dirty="0"/>
              <a:t>A highly oxidized (+/-70%) oolong harvested from young summer leaves, just after they have been bitten by the tea </a:t>
            </a:r>
            <a:r>
              <a:rPr lang="en-US" sz="1200" dirty="0" err="1"/>
              <a:t>jassids</a:t>
            </a:r>
            <a:r>
              <a:rPr lang="en-US" sz="1200" dirty="0"/>
              <a:t>. </a:t>
            </a:r>
          </a:p>
          <a:p>
            <a:pPr defTabSz="914400">
              <a:lnSpc>
                <a:spcPct val="110000"/>
              </a:lnSpc>
              <a:spcAft>
                <a:spcPts val="600"/>
              </a:spcAft>
              <a:buClr>
                <a:schemeClr val="accent6"/>
              </a:buClr>
              <a:buSzPct val="90000"/>
              <a:buFont typeface="Wingdings" panose="05000000000000000000" pitchFamily="2" charset="2"/>
              <a:buChar char="§"/>
            </a:pPr>
            <a:r>
              <a:rPr lang="en-US" sz="1200" dirty="0"/>
              <a:t>Originated in the Hsinchu province of Taiwan</a:t>
            </a:r>
          </a:p>
          <a:p>
            <a:pPr defTabSz="914400">
              <a:lnSpc>
                <a:spcPct val="110000"/>
              </a:lnSpc>
              <a:spcAft>
                <a:spcPts val="600"/>
              </a:spcAft>
              <a:buClr>
                <a:schemeClr val="accent6"/>
              </a:buClr>
              <a:buSzPct val="90000"/>
              <a:buFont typeface="Wingdings" panose="05000000000000000000" pitchFamily="2" charset="2"/>
              <a:buChar char="§"/>
            </a:pPr>
            <a:r>
              <a:rPr lang="en-US" sz="1200" dirty="0"/>
              <a:t>Created in 1932 by an unnamed tea farmer from </a:t>
            </a:r>
            <a:r>
              <a:rPr lang="en-US" sz="1200" dirty="0" err="1"/>
              <a:t>Beipu</a:t>
            </a:r>
            <a:endParaRPr lang="en-US" sz="1200" dirty="0"/>
          </a:p>
          <a:p>
            <a:pPr defTabSz="914400">
              <a:lnSpc>
                <a:spcPct val="110000"/>
              </a:lnSpc>
              <a:spcAft>
                <a:spcPts val="600"/>
              </a:spcAft>
              <a:buClr>
                <a:schemeClr val="accent6"/>
              </a:buClr>
              <a:buSzPct val="90000"/>
              <a:buFont typeface="Wingdings" panose="05000000000000000000" pitchFamily="2" charset="2"/>
              <a:buChar char="§"/>
            </a:pPr>
            <a:r>
              <a:rPr lang="en-US" sz="1200" dirty="0"/>
              <a:t>Tea farmers were upset because their crops were being eaten by small insects</a:t>
            </a:r>
          </a:p>
          <a:p>
            <a:pPr defTabSz="914400">
              <a:lnSpc>
                <a:spcPct val="110000"/>
              </a:lnSpc>
              <a:spcAft>
                <a:spcPts val="600"/>
              </a:spcAft>
              <a:buClr>
                <a:schemeClr val="accent6"/>
              </a:buClr>
              <a:buSzPct val="90000"/>
              <a:buFont typeface="Wingdings" panose="05000000000000000000" pitchFamily="2" charset="2"/>
              <a:buChar char="§"/>
            </a:pPr>
            <a:r>
              <a:rPr lang="en-US" sz="1200" dirty="0"/>
              <a:t>They didn't harvest the bitten leaves, because this low-quality tea was usually turned down by the foreign tea traders. </a:t>
            </a:r>
          </a:p>
          <a:p>
            <a:pPr defTabSz="914400">
              <a:lnSpc>
                <a:spcPct val="110000"/>
              </a:lnSpc>
              <a:spcAft>
                <a:spcPts val="600"/>
              </a:spcAft>
              <a:buClr>
                <a:schemeClr val="accent6"/>
              </a:buClr>
              <a:buSzPct val="90000"/>
              <a:buFont typeface="Wingdings" panose="05000000000000000000" pitchFamily="2" charset="2"/>
              <a:buChar char="§"/>
            </a:pPr>
            <a:r>
              <a:rPr lang="en-US" sz="1200" dirty="0"/>
              <a:t>The unnamed tea farmer harvested these bitten leaves</a:t>
            </a:r>
          </a:p>
          <a:p>
            <a:pPr defTabSz="914400">
              <a:lnSpc>
                <a:spcPct val="110000"/>
              </a:lnSpc>
              <a:spcAft>
                <a:spcPts val="600"/>
              </a:spcAft>
              <a:buClr>
                <a:schemeClr val="accent6"/>
              </a:buClr>
              <a:buSzPct val="90000"/>
              <a:buFont typeface="Wingdings" panose="05000000000000000000" pitchFamily="2" charset="2"/>
              <a:buChar char="§"/>
            </a:pPr>
            <a:r>
              <a:rPr lang="en-US" sz="1200" dirty="0"/>
              <a:t>The farmer bragged to his friends about the high price he was able to sell this tea for after a local competition, and it was subsequently named "Peng Feng Cha" or bragger's tea by the locals.</a:t>
            </a:r>
          </a:p>
          <a:p>
            <a:pPr defTabSz="914400">
              <a:lnSpc>
                <a:spcPct val="110000"/>
              </a:lnSpc>
              <a:spcAft>
                <a:spcPts val="600"/>
              </a:spcAft>
              <a:buClr>
                <a:schemeClr val="accent6"/>
              </a:buClr>
              <a:buSzPct val="90000"/>
              <a:buFont typeface="Wingdings" panose="05000000000000000000" pitchFamily="2" charset="2"/>
              <a:buChar char="§"/>
            </a:pPr>
            <a:r>
              <a:rPr lang="en-US" sz="1200" dirty="0"/>
              <a:t>The tea made its way to the queen of England who named it "Oriental Beauty" </a:t>
            </a:r>
          </a:p>
          <a:p>
            <a:pPr defTabSz="914400">
              <a:lnSpc>
                <a:spcPct val="110000"/>
              </a:lnSpc>
              <a:spcAft>
                <a:spcPts val="600"/>
              </a:spcAft>
              <a:buClr>
                <a:schemeClr val="accent6"/>
              </a:buClr>
              <a:buSzPct val="90000"/>
              <a:buFont typeface="Wingdings" panose="05000000000000000000" pitchFamily="2" charset="2"/>
              <a:buChar char="§"/>
            </a:pPr>
            <a:r>
              <a:rPr lang="en-US" sz="1200" dirty="0"/>
              <a:t>The tea was exhibited at the 1935 Taipei International Exposition held by the Japanese colonial government to showcase Taiwan’s successes under Japanese rule.</a:t>
            </a:r>
          </a:p>
          <a:p>
            <a:pPr defTabSz="914400">
              <a:lnSpc>
                <a:spcPct val="110000"/>
              </a:lnSpc>
              <a:spcAft>
                <a:spcPts val="600"/>
              </a:spcAft>
              <a:buClr>
                <a:schemeClr val="accent6"/>
              </a:buClr>
              <a:buSzPct val="90000"/>
              <a:buFont typeface="Wingdings" panose="05000000000000000000" pitchFamily="2" charset="2"/>
              <a:buChar char="§"/>
            </a:pPr>
            <a:r>
              <a:rPr lang="en-US" sz="1200" dirty="0"/>
              <a:t>Other names</a:t>
            </a:r>
          </a:p>
          <a:p>
            <a:pPr lvl="1" defTabSz="914400">
              <a:lnSpc>
                <a:spcPct val="110000"/>
              </a:lnSpc>
              <a:spcAft>
                <a:spcPts val="600"/>
              </a:spcAft>
              <a:buClr>
                <a:schemeClr val="accent6"/>
              </a:buClr>
              <a:buSzPct val="90000"/>
              <a:buFont typeface="Wingdings" panose="05000000000000000000" pitchFamily="2" charset="2"/>
              <a:buChar char="§"/>
            </a:pPr>
            <a:r>
              <a:rPr lang="en-US" sz="1200" dirty="0"/>
              <a:t>Bai Hao Oolong - ‘White Hair Oolong’  </a:t>
            </a:r>
          </a:p>
          <a:p>
            <a:pPr lvl="2" defTabSz="914400">
              <a:lnSpc>
                <a:spcPct val="110000"/>
              </a:lnSpc>
              <a:spcAft>
                <a:spcPts val="600"/>
              </a:spcAft>
              <a:buClr>
                <a:schemeClr val="accent6"/>
              </a:buClr>
              <a:buSzPct val="90000"/>
              <a:buFont typeface="Wingdings" panose="05000000000000000000" pitchFamily="2" charset="2"/>
              <a:buChar char="§"/>
            </a:pPr>
            <a:r>
              <a:rPr lang="en-US" sz="1200" dirty="0"/>
              <a:t>Referring to the hairy fur on the dry leaves</a:t>
            </a:r>
          </a:p>
          <a:p>
            <a:pPr lvl="1" defTabSz="914400">
              <a:lnSpc>
                <a:spcPct val="110000"/>
              </a:lnSpc>
              <a:spcAft>
                <a:spcPts val="600"/>
              </a:spcAft>
              <a:buClr>
                <a:schemeClr val="accent6"/>
              </a:buClr>
              <a:buSzPct val="90000"/>
              <a:buFont typeface="Wingdings" panose="05000000000000000000" pitchFamily="2" charset="2"/>
              <a:buChar char="§"/>
            </a:pPr>
            <a:r>
              <a:rPr lang="en-US" sz="1200" dirty="0"/>
              <a:t>Wu Se Cha - ‘5 Colors Tea’ </a:t>
            </a:r>
          </a:p>
          <a:p>
            <a:pPr lvl="2" defTabSz="914400">
              <a:lnSpc>
                <a:spcPct val="110000"/>
              </a:lnSpc>
              <a:spcAft>
                <a:spcPts val="600"/>
              </a:spcAft>
              <a:buClr>
                <a:schemeClr val="accent6"/>
              </a:buClr>
              <a:buSzPct val="90000"/>
              <a:buFont typeface="Wingdings" panose="05000000000000000000" pitchFamily="2" charset="2"/>
              <a:buChar char="§"/>
            </a:pPr>
            <a:r>
              <a:rPr lang="en-US" sz="1200" dirty="0"/>
              <a:t>Referring to the different colors in the dry leaves.</a:t>
            </a:r>
          </a:p>
        </p:txBody>
      </p:sp>
      <p:pic>
        <p:nvPicPr>
          <p:cNvPr id="5" name="Picture 4" descr="A picture containing tea, beverage, food, chocolate&#10;&#10;Description automatically generated">
            <a:extLst>
              <a:ext uri="{FF2B5EF4-FFF2-40B4-BE49-F238E27FC236}">
                <a16:creationId xmlns:a16="http://schemas.microsoft.com/office/drawing/2014/main" id="{1A8059BC-520F-4249-93CE-EE4BE74F2E4A}"/>
              </a:ext>
            </a:extLst>
          </p:cNvPr>
          <p:cNvPicPr>
            <a:picLocks noChangeAspect="1"/>
          </p:cNvPicPr>
          <p:nvPr/>
        </p:nvPicPr>
        <p:blipFill rotWithShape="1">
          <a:blip r:embed="rId5"/>
          <a:srcRect l="17130" r="8651" b="2"/>
          <a:stretch/>
        </p:blipFill>
        <p:spPr>
          <a:xfrm>
            <a:off x="7120917" y="2105202"/>
            <a:ext cx="3938380" cy="3838398"/>
          </a:xfrm>
          <a:prstGeom prst="ellipse">
            <a:avLst/>
          </a:prstGeom>
          <a:ln>
            <a:noFill/>
          </a:ln>
          <a:effectLst>
            <a:softEdge rad="112500"/>
          </a:effectLst>
        </p:spPr>
      </p:pic>
      <p:sp>
        <p:nvSpPr>
          <p:cNvPr id="36" name="Rectangle 35">
            <a:extLst>
              <a:ext uri="{FF2B5EF4-FFF2-40B4-BE49-F238E27FC236}">
                <a16:creationId xmlns:a16="http://schemas.microsoft.com/office/drawing/2014/main" id="{22373A23-D87D-48AD-A357-96100C722D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0E29ED4-8C60-4238-8CDC-DAA0E7BF4103}"/>
              </a:ext>
            </a:extLst>
          </p:cNvPr>
          <p:cNvSpPr txBox="1"/>
          <p:nvPr/>
        </p:nvSpPr>
        <p:spPr>
          <a:xfrm>
            <a:off x="4412421" y="245245"/>
            <a:ext cx="3365024" cy="646331"/>
          </a:xfrm>
          <a:prstGeom prst="rect">
            <a:avLst/>
          </a:prstGeom>
          <a:noFill/>
        </p:spPr>
        <p:txBody>
          <a:bodyPr wrap="none" rtlCol="0">
            <a:spAutoFit/>
          </a:bodyPr>
          <a:lstStyle/>
          <a:p>
            <a:r>
              <a:rPr lang="en-US" sz="3600" dirty="0"/>
              <a:t>Oriental Beauty</a:t>
            </a:r>
          </a:p>
        </p:txBody>
      </p:sp>
    </p:spTree>
    <p:extLst>
      <p:ext uri="{BB962C8B-B14F-4D97-AF65-F5344CB8AC3E}">
        <p14:creationId xmlns:p14="http://schemas.microsoft.com/office/powerpoint/2010/main" val="761429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14" name="Picture 85">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15" name="Picture 87">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16" name="Rectangle 89">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7" name="Rectangle 91">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8" name="Rectangle 93">
            <a:extLst>
              <a:ext uri="{FF2B5EF4-FFF2-40B4-BE49-F238E27FC236}">
                <a16:creationId xmlns:a16="http://schemas.microsoft.com/office/drawing/2014/main" id="{24923D72-7E69-464B-94C5-B2530008D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9" name="Rectangle 95">
            <a:extLst>
              <a:ext uri="{FF2B5EF4-FFF2-40B4-BE49-F238E27FC236}">
                <a16:creationId xmlns:a16="http://schemas.microsoft.com/office/drawing/2014/main" id="{A00CCC86-7A88-4DFF-A0D0-6604606A2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0" name="TextBox 97">
            <a:extLst>
              <a:ext uri="{FF2B5EF4-FFF2-40B4-BE49-F238E27FC236}">
                <a16:creationId xmlns:a16="http://schemas.microsoft.com/office/drawing/2014/main" id="{E1F8ABFD-155B-4386-AE33-6E13057CFC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121" name="Rectangle 99">
            <a:extLst>
              <a:ext uri="{FF2B5EF4-FFF2-40B4-BE49-F238E27FC236}">
                <a16:creationId xmlns:a16="http://schemas.microsoft.com/office/drawing/2014/main" id="{A97B08B2-0DA5-4B7F-A47D-5C15ECFB0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beverage&#10;&#10;Description automatically generated">
            <a:extLst>
              <a:ext uri="{FF2B5EF4-FFF2-40B4-BE49-F238E27FC236}">
                <a16:creationId xmlns:a16="http://schemas.microsoft.com/office/drawing/2014/main" id="{E3DB7F3F-3BFC-441A-985D-6AE0432ADDB4}"/>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14054" r="9091"/>
          <a:stretch/>
        </p:blipFill>
        <p:spPr>
          <a:xfrm>
            <a:off x="-2132" y="69574"/>
            <a:ext cx="12191675" cy="6858000"/>
          </a:xfrm>
          <a:prstGeom prst="rect">
            <a:avLst/>
          </a:prstGeom>
        </p:spPr>
      </p:pic>
      <p:pic>
        <p:nvPicPr>
          <p:cNvPr id="122" name="Picture 101">
            <a:extLst>
              <a:ext uri="{FF2B5EF4-FFF2-40B4-BE49-F238E27FC236}">
                <a16:creationId xmlns:a16="http://schemas.microsoft.com/office/drawing/2014/main" id="{19C770FC-6D2D-4B73-8219-CFEB0B146F7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23" name="Picture 103">
            <a:extLst>
              <a:ext uri="{FF2B5EF4-FFF2-40B4-BE49-F238E27FC236}">
                <a16:creationId xmlns:a16="http://schemas.microsoft.com/office/drawing/2014/main" id="{2DD31FDA-BCB5-4B8D-8FB8-8CCF019C9F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24" name="Rectangle 105">
            <a:extLst>
              <a:ext uri="{FF2B5EF4-FFF2-40B4-BE49-F238E27FC236}">
                <a16:creationId xmlns:a16="http://schemas.microsoft.com/office/drawing/2014/main" id="{590A298A-601D-412F-9A93-09DCA9DBE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07">
            <a:extLst>
              <a:ext uri="{FF2B5EF4-FFF2-40B4-BE49-F238E27FC236}">
                <a16:creationId xmlns:a16="http://schemas.microsoft.com/office/drawing/2014/main" id="{7474A3CD-596C-4FAC-8913-C98848CD23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09">
            <a:extLst>
              <a:ext uri="{FF2B5EF4-FFF2-40B4-BE49-F238E27FC236}">
                <a16:creationId xmlns:a16="http://schemas.microsoft.com/office/drawing/2014/main" id="{06A99299-7151-43AF-94CF-2ADA8412B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5" y="0"/>
            <a:ext cx="4431479"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4BB2E7-438F-4ED9-80D0-DA5F2142F6F6}"/>
              </a:ext>
            </a:extLst>
          </p:cNvPr>
          <p:cNvSpPr>
            <a:spLocks noGrp="1"/>
          </p:cNvSpPr>
          <p:nvPr>
            <p:ph type="title"/>
          </p:nvPr>
        </p:nvSpPr>
        <p:spPr>
          <a:xfrm>
            <a:off x="1600098" y="264649"/>
            <a:ext cx="3034584" cy="491807"/>
          </a:xfrm>
        </p:spPr>
        <p:txBody>
          <a:bodyPr vert="horz" lIns="91440" tIns="45720" rIns="91440" bIns="45720" rtlCol="0" anchor="t">
            <a:normAutofit/>
          </a:bodyPr>
          <a:lstStyle/>
          <a:p>
            <a:pPr algn="l"/>
            <a:r>
              <a:rPr lang="en-US" sz="2600" dirty="0"/>
              <a:t>Dong Ding Origin</a:t>
            </a:r>
          </a:p>
        </p:txBody>
      </p:sp>
      <p:sp>
        <p:nvSpPr>
          <p:cNvPr id="19" name="TextBox 18">
            <a:extLst>
              <a:ext uri="{FF2B5EF4-FFF2-40B4-BE49-F238E27FC236}">
                <a16:creationId xmlns:a16="http://schemas.microsoft.com/office/drawing/2014/main" id="{76E0C5B4-DD0F-4458-9011-6B38E5BD52E4}"/>
              </a:ext>
            </a:extLst>
          </p:cNvPr>
          <p:cNvSpPr txBox="1"/>
          <p:nvPr/>
        </p:nvSpPr>
        <p:spPr>
          <a:xfrm>
            <a:off x="1009893" y="826030"/>
            <a:ext cx="4429121" cy="6098826"/>
          </a:xfrm>
          <a:prstGeom prst="rect">
            <a:avLst/>
          </a:prstGeom>
        </p:spPr>
        <p:txBody>
          <a:bodyPr vert="horz" lIns="91440" tIns="45720" rIns="91440" bIns="45720" rtlCol="0" anchor="ctr">
            <a:normAutofit/>
          </a:bodyPr>
          <a:lstStyle/>
          <a:p>
            <a:pPr marL="342900" marR="0" lvl="0" indent="-342900" defTabSz="914400">
              <a:lnSpc>
                <a:spcPct val="110000"/>
              </a:lnSpc>
              <a:spcBef>
                <a:spcPts val="0"/>
              </a:spcBef>
              <a:spcAft>
                <a:spcPts val="600"/>
              </a:spcAft>
              <a:buClr>
                <a:schemeClr val="accent6"/>
              </a:buClr>
              <a:buSzPct val="90000"/>
              <a:buFont typeface="Wingdings" panose="05000000000000000000" pitchFamily="2" charset="2"/>
              <a:buChar char="§"/>
            </a:pPr>
            <a:r>
              <a:rPr lang="en-US" sz="1200" dirty="0"/>
              <a:t>The name Dong Ding means “frozen peak,” </a:t>
            </a:r>
          </a:p>
          <a:p>
            <a:pPr marL="342900" marR="0" lvl="0" indent="-342900" defTabSz="914400">
              <a:lnSpc>
                <a:spcPct val="110000"/>
              </a:lnSpc>
              <a:spcBef>
                <a:spcPts val="0"/>
              </a:spcBef>
              <a:spcAft>
                <a:spcPts val="600"/>
              </a:spcAft>
              <a:buClr>
                <a:schemeClr val="accent6"/>
              </a:buClr>
              <a:buSzPct val="90000"/>
              <a:buFont typeface="Wingdings" panose="05000000000000000000" pitchFamily="2" charset="2"/>
              <a:buChar char="§"/>
            </a:pPr>
            <a:r>
              <a:rPr lang="en-US" sz="1200" dirty="0"/>
              <a:t>There is no ice on Dong Ding Mountain</a:t>
            </a:r>
          </a:p>
          <a:p>
            <a:pPr marL="342900" marR="0" lvl="0" indent="-342900" defTabSz="914400">
              <a:lnSpc>
                <a:spcPct val="110000"/>
              </a:lnSpc>
              <a:spcBef>
                <a:spcPts val="0"/>
              </a:spcBef>
              <a:spcAft>
                <a:spcPts val="600"/>
              </a:spcAft>
              <a:buClr>
                <a:schemeClr val="accent6"/>
              </a:buClr>
              <a:buSzPct val="90000"/>
              <a:buFont typeface="Wingdings" panose="05000000000000000000" pitchFamily="2" charset="2"/>
              <a:buChar char="§"/>
            </a:pPr>
            <a:r>
              <a:rPr lang="en-US" sz="1200" dirty="0"/>
              <a:t>The tea grown is grown at altitudes of 600 to 1800 meters </a:t>
            </a:r>
          </a:p>
          <a:p>
            <a:pPr marL="800100" lvl="1" indent="-342900" defTabSz="914400">
              <a:lnSpc>
                <a:spcPct val="110000"/>
              </a:lnSpc>
              <a:spcAft>
                <a:spcPts val="600"/>
              </a:spcAft>
              <a:buClr>
                <a:schemeClr val="accent6"/>
              </a:buClr>
              <a:buSzPct val="90000"/>
              <a:buFont typeface="Wingdings" panose="05000000000000000000" pitchFamily="2" charset="2"/>
              <a:buChar char="§"/>
            </a:pPr>
            <a:r>
              <a:rPr lang="en-US" sz="1200" dirty="0"/>
              <a:t>Tea grown above 1000 meters is considered “high mountain tea”.</a:t>
            </a:r>
          </a:p>
          <a:p>
            <a:pPr marL="342900" marR="0" lvl="0" indent="-342900" defTabSz="914400">
              <a:lnSpc>
                <a:spcPct val="110000"/>
              </a:lnSpc>
              <a:spcBef>
                <a:spcPts val="0"/>
              </a:spcBef>
              <a:spcAft>
                <a:spcPts val="600"/>
              </a:spcAft>
              <a:buClr>
                <a:schemeClr val="accent6"/>
              </a:buClr>
              <a:buSzPct val="90000"/>
              <a:buFont typeface="Wingdings" panose="05000000000000000000" pitchFamily="2" charset="2"/>
              <a:buChar char="§"/>
            </a:pPr>
            <a:r>
              <a:rPr lang="en-US" sz="1200" dirty="0"/>
              <a:t>The name dong ding originated due to how steep the mountain is</a:t>
            </a:r>
          </a:p>
          <a:p>
            <a:pPr marL="342900" marR="0" lvl="0" indent="-342900" defTabSz="914400">
              <a:lnSpc>
                <a:spcPct val="110000"/>
              </a:lnSpc>
              <a:spcBef>
                <a:spcPts val="0"/>
              </a:spcBef>
              <a:spcAft>
                <a:spcPts val="600"/>
              </a:spcAft>
              <a:buClr>
                <a:schemeClr val="accent6"/>
              </a:buClr>
              <a:buSzPct val="90000"/>
              <a:buFont typeface="Wingdings" panose="05000000000000000000" pitchFamily="2" charset="2"/>
              <a:buChar char="§"/>
            </a:pPr>
            <a:r>
              <a:rPr lang="en-US" sz="1200" dirty="0"/>
              <a:t>People had to walk on their tiptoes to climb it. </a:t>
            </a:r>
          </a:p>
          <a:p>
            <a:pPr marL="342900" marR="0" lvl="0" indent="-342900" defTabSz="914400">
              <a:lnSpc>
                <a:spcPct val="110000"/>
              </a:lnSpc>
              <a:spcBef>
                <a:spcPts val="0"/>
              </a:spcBef>
              <a:spcAft>
                <a:spcPts val="600"/>
              </a:spcAft>
              <a:buClr>
                <a:schemeClr val="accent6"/>
              </a:buClr>
              <a:buSzPct val="90000"/>
              <a:buFont typeface="Wingdings" panose="05000000000000000000" pitchFamily="2" charset="2"/>
              <a:buChar char="§"/>
            </a:pPr>
            <a:r>
              <a:rPr lang="en-US" sz="1200" dirty="0"/>
              <a:t>In the Taiwanese </a:t>
            </a:r>
            <a:r>
              <a:rPr lang="en-US" sz="1200" dirty="0" err="1"/>
              <a:t>Hokkien</a:t>
            </a:r>
            <a:r>
              <a:rPr lang="en-US" sz="1200" dirty="0"/>
              <a:t>/</a:t>
            </a:r>
            <a:r>
              <a:rPr lang="en-US" sz="1200" dirty="0" err="1"/>
              <a:t>Minnan</a:t>
            </a:r>
            <a:r>
              <a:rPr lang="en-US" sz="1200" dirty="0"/>
              <a:t> (</a:t>
            </a:r>
            <a:r>
              <a:rPr lang="zh-CN" altLang="en-US" sz="1200" dirty="0"/>
              <a:t>台語／閩南話</a:t>
            </a:r>
            <a:r>
              <a:rPr lang="en-US" altLang="zh-CN" sz="1200" dirty="0"/>
              <a:t>) </a:t>
            </a:r>
            <a:r>
              <a:rPr lang="en-US" sz="1200" dirty="0"/>
              <a:t>language this is referred to as “grasping the peak”, which happens to sound like “frozen peak” in Mandarin </a:t>
            </a:r>
          </a:p>
          <a:p>
            <a:pPr marL="342900" marR="0" lvl="0" indent="-342900" defTabSz="914400">
              <a:lnSpc>
                <a:spcPct val="110000"/>
              </a:lnSpc>
              <a:spcBef>
                <a:spcPts val="0"/>
              </a:spcBef>
              <a:spcAft>
                <a:spcPts val="600"/>
              </a:spcAft>
              <a:buClr>
                <a:schemeClr val="accent6"/>
              </a:buClr>
              <a:buSzPct val="90000"/>
              <a:buFont typeface="Wingdings" panose="05000000000000000000" pitchFamily="2" charset="2"/>
              <a:buChar char="§"/>
            </a:pPr>
            <a:r>
              <a:rPr lang="en-US" sz="1200" dirty="0"/>
              <a:t>Around 1885 the scholar Ling Fong Chi went to China to study. </a:t>
            </a:r>
          </a:p>
          <a:p>
            <a:pPr marL="342900" marR="0" lvl="0" indent="-342900" defTabSz="914400">
              <a:lnSpc>
                <a:spcPct val="110000"/>
              </a:lnSpc>
              <a:spcBef>
                <a:spcPts val="0"/>
              </a:spcBef>
              <a:spcAft>
                <a:spcPts val="600"/>
              </a:spcAft>
              <a:buClr>
                <a:schemeClr val="accent6"/>
              </a:buClr>
              <a:buSzPct val="90000"/>
              <a:buFont typeface="Wingdings" panose="05000000000000000000" pitchFamily="2" charset="2"/>
              <a:buChar char="§"/>
            </a:pPr>
            <a:r>
              <a:rPr lang="en-US" sz="1200" dirty="0"/>
              <a:t>When he returned to his home in Lu Gu on Dong Ding Mountain, he brought with him 36 tea plants from Wu Li Shan as gifts for relatives who had supported his stay in China.</a:t>
            </a:r>
          </a:p>
          <a:p>
            <a:pPr marL="342900" marR="0" lvl="0" indent="-342900" defTabSz="914400">
              <a:lnSpc>
                <a:spcPct val="110000"/>
              </a:lnSpc>
              <a:spcBef>
                <a:spcPts val="0"/>
              </a:spcBef>
              <a:spcAft>
                <a:spcPts val="600"/>
              </a:spcAft>
              <a:buClr>
                <a:schemeClr val="accent6"/>
              </a:buClr>
              <a:buSzPct val="90000"/>
              <a:buFont typeface="Wingdings" panose="05000000000000000000" pitchFamily="2" charset="2"/>
              <a:buChar char="§"/>
            </a:pPr>
            <a:r>
              <a:rPr lang="en-US" sz="1200" dirty="0"/>
              <a:t>He gave away 32 of the plants and kept 4 for himself. </a:t>
            </a:r>
          </a:p>
          <a:p>
            <a:pPr marL="342900" marR="0" lvl="0" indent="-342900" defTabSz="914400">
              <a:lnSpc>
                <a:spcPct val="110000"/>
              </a:lnSpc>
              <a:spcBef>
                <a:spcPts val="0"/>
              </a:spcBef>
              <a:spcAft>
                <a:spcPts val="600"/>
              </a:spcAft>
              <a:buClr>
                <a:schemeClr val="accent6"/>
              </a:buClr>
              <a:buSzPct val="90000"/>
              <a:buFont typeface="Wingdings" panose="05000000000000000000" pitchFamily="2" charset="2"/>
              <a:buChar char="§"/>
            </a:pPr>
            <a:r>
              <a:rPr lang="en-US" sz="1200" dirty="0"/>
              <a:t>All 36 plants were grown in the Lu Gu area which has an elevation of 743 meters.</a:t>
            </a:r>
          </a:p>
          <a:p>
            <a:pPr marL="342900" marR="0" lvl="0" indent="-342900" defTabSz="914400">
              <a:lnSpc>
                <a:spcPct val="110000"/>
              </a:lnSpc>
              <a:spcBef>
                <a:spcPts val="0"/>
              </a:spcBef>
              <a:spcAft>
                <a:spcPts val="600"/>
              </a:spcAft>
              <a:buClr>
                <a:schemeClr val="accent6"/>
              </a:buClr>
              <a:buSzPct val="90000"/>
              <a:buFont typeface="Wingdings" panose="05000000000000000000" pitchFamily="2" charset="2"/>
              <a:buChar char="§"/>
            </a:pPr>
            <a:r>
              <a:rPr lang="en-US" sz="1200" dirty="0"/>
              <a:t>. </a:t>
            </a:r>
          </a:p>
          <a:p>
            <a:pPr marL="342900" marR="0" lvl="0" indent="-342900" defTabSz="914400">
              <a:lnSpc>
                <a:spcPct val="110000"/>
              </a:lnSpc>
              <a:spcBef>
                <a:spcPts val="0"/>
              </a:spcBef>
              <a:spcAft>
                <a:spcPts val="600"/>
              </a:spcAft>
              <a:buClr>
                <a:schemeClr val="accent6"/>
              </a:buClr>
              <a:buSzPct val="90000"/>
              <a:buFont typeface="Wingdings" panose="05000000000000000000" pitchFamily="2" charset="2"/>
              <a:buChar char="§"/>
            </a:pPr>
            <a:endParaRPr lang="en-US" sz="1200" dirty="0"/>
          </a:p>
        </p:txBody>
      </p:sp>
      <p:sp>
        <p:nvSpPr>
          <p:cNvPr id="127" name="Rectangle 111">
            <a:extLst>
              <a:ext uri="{FF2B5EF4-FFF2-40B4-BE49-F238E27FC236}">
                <a16:creationId xmlns:a16="http://schemas.microsoft.com/office/drawing/2014/main" id="{09BB4655-F250-4A6F-9526-13AFF6118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3755"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2089F99-F2AD-4595-9EB6-9C17F3DCEF25}"/>
              </a:ext>
            </a:extLst>
          </p:cNvPr>
          <p:cNvSpPr txBox="1"/>
          <p:nvPr/>
        </p:nvSpPr>
        <p:spPr>
          <a:xfrm>
            <a:off x="9626570" y="6658172"/>
            <a:ext cx="2565125"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en.wikipedia.org/wiki/Dong_Din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524046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60" name="Picture 131">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61" name="Picture 133">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62" name="Rectangle 135">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 name="Rectangle 137">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 name="Rectangle 139">
            <a:extLst>
              <a:ext uri="{FF2B5EF4-FFF2-40B4-BE49-F238E27FC236}">
                <a16:creationId xmlns:a16="http://schemas.microsoft.com/office/drawing/2014/main" id="{24923D72-7E69-464B-94C5-B2530008D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 name="Rectangle 141">
            <a:extLst>
              <a:ext uri="{FF2B5EF4-FFF2-40B4-BE49-F238E27FC236}">
                <a16:creationId xmlns:a16="http://schemas.microsoft.com/office/drawing/2014/main" id="{A00CCC86-7A88-4DFF-A0D0-6604606A2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 name="TextBox 143">
            <a:extLst>
              <a:ext uri="{FF2B5EF4-FFF2-40B4-BE49-F238E27FC236}">
                <a16:creationId xmlns:a16="http://schemas.microsoft.com/office/drawing/2014/main" id="{E1F8ABFD-155B-4386-AE33-6E13057CFC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167" name="Rectangle 145">
            <a:extLst>
              <a:ext uri="{FF2B5EF4-FFF2-40B4-BE49-F238E27FC236}">
                <a16:creationId xmlns:a16="http://schemas.microsoft.com/office/drawing/2014/main" id="{A97B08B2-0DA5-4B7F-A47D-5C15ECFB0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plant, chocolate, piece, beverage&#10;&#10;Description automatically generated">
            <a:extLst>
              <a:ext uri="{FF2B5EF4-FFF2-40B4-BE49-F238E27FC236}">
                <a16:creationId xmlns:a16="http://schemas.microsoft.com/office/drawing/2014/main" id="{79224598-5083-45F8-ABE0-E97935907EAB}"/>
              </a:ext>
            </a:extLst>
          </p:cNvPr>
          <p:cNvPicPr>
            <a:picLocks noChangeAspect="1"/>
          </p:cNvPicPr>
          <p:nvPr/>
        </p:nvPicPr>
        <p:blipFill rotWithShape="1">
          <a:blip r:embed="rId5"/>
          <a:srcRect t="21263" r="9091" b="27599"/>
          <a:stretch/>
        </p:blipFill>
        <p:spPr>
          <a:xfrm>
            <a:off x="20" y="227"/>
            <a:ext cx="12191675" cy="6858000"/>
          </a:xfrm>
          <a:prstGeom prst="rect">
            <a:avLst/>
          </a:prstGeom>
        </p:spPr>
      </p:pic>
      <p:pic>
        <p:nvPicPr>
          <p:cNvPr id="168" name="Picture 147">
            <a:extLst>
              <a:ext uri="{FF2B5EF4-FFF2-40B4-BE49-F238E27FC236}">
                <a16:creationId xmlns:a16="http://schemas.microsoft.com/office/drawing/2014/main" id="{19C770FC-6D2D-4B73-8219-CFEB0B146F7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69" name="Picture 149">
            <a:extLst>
              <a:ext uri="{FF2B5EF4-FFF2-40B4-BE49-F238E27FC236}">
                <a16:creationId xmlns:a16="http://schemas.microsoft.com/office/drawing/2014/main" id="{2DD31FDA-BCB5-4B8D-8FB8-8CCF019C9F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70" name="Rectangle 151">
            <a:extLst>
              <a:ext uri="{FF2B5EF4-FFF2-40B4-BE49-F238E27FC236}">
                <a16:creationId xmlns:a16="http://schemas.microsoft.com/office/drawing/2014/main" id="{590A298A-601D-412F-9A93-09DCA9DBE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53">
            <a:extLst>
              <a:ext uri="{FF2B5EF4-FFF2-40B4-BE49-F238E27FC236}">
                <a16:creationId xmlns:a16="http://schemas.microsoft.com/office/drawing/2014/main" id="{7474A3CD-596C-4FAC-8913-C98848CD23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55">
            <a:extLst>
              <a:ext uri="{FF2B5EF4-FFF2-40B4-BE49-F238E27FC236}">
                <a16:creationId xmlns:a16="http://schemas.microsoft.com/office/drawing/2014/main" id="{06A99299-7151-43AF-94CF-2ADA8412B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5" y="0"/>
            <a:ext cx="4431479"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4BB2E7-438F-4ED9-80D0-DA5F2142F6F6}"/>
              </a:ext>
            </a:extLst>
          </p:cNvPr>
          <p:cNvSpPr>
            <a:spLocks noGrp="1"/>
          </p:cNvSpPr>
          <p:nvPr>
            <p:ph type="title"/>
          </p:nvPr>
        </p:nvSpPr>
        <p:spPr>
          <a:xfrm>
            <a:off x="1974738" y="808056"/>
            <a:ext cx="2659944" cy="1225532"/>
          </a:xfrm>
        </p:spPr>
        <p:txBody>
          <a:bodyPr vert="horz" lIns="91440" tIns="45720" rIns="91440" bIns="45720" rtlCol="0" anchor="t">
            <a:normAutofit/>
          </a:bodyPr>
          <a:lstStyle/>
          <a:p>
            <a:pPr algn="l"/>
            <a:r>
              <a:rPr lang="en-US" sz="2600"/>
              <a:t>Tieguanyin</a:t>
            </a:r>
            <a:endParaRPr lang="en-US" sz="2600" dirty="0"/>
          </a:p>
        </p:txBody>
      </p:sp>
      <p:sp>
        <p:nvSpPr>
          <p:cNvPr id="19" name="TextBox 18">
            <a:extLst>
              <a:ext uri="{FF2B5EF4-FFF2-40B4-BE49-F238E27FC236}">
                <a16:creationId xmlns:a16="http://schemas.microsoft.com/office/drawing/2014/main" id="{76E0C5B4-DD0F-4458-9011-6B38E5BD52E4}"/>
              </a:ext>
            </a:extLst>
          </p:cNvPr>
          <p:cNvSpPr txBox="1"/>
          <p:nvPr/>
        </p:nvSpPr>
        <p:spPr>
          <a:xfrm>
            <a:off x="1165208" y="1490327"/>
            <a:ext cx="4023926" cy="3878243"/>
          </a:xfrm>
          <a:prstGeom prst="rect">
            <a:avLst/>
          </a:prstGeom>
        </p:spPr>
        <p:txBody>
          <a:bodyPr vert="horz" lIns="91440" tIns="45720" rIns="91440" bIns="45720" rtlCol="0" anchor="ctr">
            <a:normAutofit/>
          </a:bodyPr>
          <a:lstStyle/>
          <a:p>
            <a:pPr marL="342900" marR="0" lvl="0" indent="-342900" defTabSz="914400">
              <a:lnSpc>
                <a:spcPct val="120000"/>
              </a:lnSpc>
              <a:spcBef>
                <a:spcPts val="0"/>
              </a:spcBef>
              <a:spcAft>
                <a:spcPts val="600"/>
              </a:spcAft>
              <a:buClr>
                <a:schemeClr val="accent6"/>
              </a:buClr>
              <a:buSzPct val="90000"/>
              <a:buFont typeface="Wingdings" panose="05000000000000000000" pitchFamily="2" charset="2"/>
              <a:buChar char="§"/>
            </a:pPr>
            <a:r>
              <a:rPr lang="en-US" sz="1600" dirty="0"/>
              <a:t>Named after the Goddess of Mercy</a:t>
            </a:r>
          </a:p>
          <a:p>
            <a:pPr marL="342900" marR="0" lvl="0" indent="-342900" defTabSz="914400">
              <a:lnSpc>
                <a:spcPct val="120000"/>
              </a:lnSpc>
              <a:spcBef>
                <a:spcPts val="0"/>
              </a:spcBef>
              <a:spcAft>
                <a:spcPts val="600"/>
              </a:spcAft>
              <a:buClr>
                <a:schemeClr val="accent6"/>
              </a:buClr>
              <a:buSzPct val="90000"/>
              <a:buFont typeface="Wingdings" panose="05000000000000000000" pitchFamily="2" charset="2"/>
              <a:buChar char="§"/>
            </a:pPr>
            <a:r>
              <a:rPr lang="en-US" sz="1600" dirty="0"/>
              <a:t>Originated in Fujian</a:t>
            </a:r>
          </a:p>
          <a:p>
            <a:pPr marL="342900" marR="0" lvl="0" indent="-342900" defTabSz="914400">
              <a:lnSpc>
                <a:spcPct val="120000"/>
              </a:lnSpc>
              <a:spcBef>
                <a:spcPts val="0"/>
              </a:spcBef>
              <a:spcAft>
                <a:spcPts val="600"/>
              </a:spcAft>
              <a:buClr>
                <a:schemeClr val="accent6"/>
              </a:buClr>
              <a:buSzPct val="90000"/>
              <a:buFont typeface="Wingdings" panose="05000000000000000000" pitchFamily="2" charset="2"/>
              <a:buChar char="§"/>
            </a:pPr>
            <a:r>
              <a:rPr lang="en-US" sz="1600" dirty="0"/>
              <a:t>Taiwanese </a:t>
            </a:r>
            <a:r>
              <a:rPr lang="en-US" sz="1600" dirty="0" err="1"/>
              <a:t>Tieguanyin</a:t>
            </a:r>
            <a:r>
              <a:rPr lang="en-US" sz="1600" dirty="0"/>
              <a:t> is usually </a:t>
            </a:r>
            <a:r>
              <a:rPr lang="en-US" sz="1600" dirty="0" err="1"/>
              <a:t>Muzha</a:t>
            </a:r>
            <a:r>
              <a:rPr lang="en-US" sz="1600" dirty="0"/>
              <a:t> </a:t>
            </a:r>
            <a:r>
              <a:rPr lang="en-US" sz="1600" dirty="0" err="1"/>
              <a:t>Tieguanyin</a:t>
            </a:r>
            <a:endParaRPr lang="en-US" sz="1600" dirty="0"/>
          </a:p>
          <a:p>
            <a:pPr marL="342900" marR="0" lvl="0" indent="-342900" defTabSz="914400">
              <a:lnSpc>
                <a:spcPct val="120000"/>
              </a:lnSpc>
              <a:spcBef>
                <a:spcPts val="0"/>
              </a:spcBef>
              <a:spcAft>
                <a:spcPts val="600"/>
              </a:spcAft>
              <a:buClr>
                <a:schemeClr val="accent6"/>
              </a:buClr>
              <a:buSzPct val="90000"/>
              <a:buFont typeface="Wingdings" panose="05000000000000000000" pitchFamily="2" charset="2"/>
              <a:buChar char="§"/>
            </a:pPr>
            <a:r>
              <a:rPr lang="en-US" sz="1600" dirty="0" err="1"/>
              <a:t>Muzha</a:t>
            </a:r>
            <a:r>
              <a:rPr lang="en-US" sz="1600" dirty="0"/>
              <a:t> is in Northwest Taiwan</a:t>
            </a:r>
          </a:p>
          <a:p>
            <a:pPr marL="342900" marR="0" lvl="0" indent="-342900" defTabSz="914400">
              <a:lnSpc>
                <a:spcPct val="120000"/>
              </a:lnSpc>
              <a:spcBef>
                <a:spcPts val="0"/>
              </a:spcBef>
              <a:spcAft>
                <a:spcPts val="600"/>
              </a:spcAft>
              <a:buClr>
                <a:schemeClr val="accent6"/>
              </a:buClr>
              <a:buSzPct val="90000"/>
              <a:buFont typeface="Wingdings" panose="05000000000000000000" pitchFamily="2" charset="2"/>
              <a:buChar char="§"/>
            </a:pPr>
            <a:r>
              <a:rPr lang="en-US" sz="1600" dirty="0"/>
              <a:t>It is heavily roasted  t is commonly aged.</a:t>
            </a:r>
          </a:p>
          <a:p>
            <a:pPr marL="342900" marR="0" lvl="0" indent="-342900" defTabSz="914400">
              <a:lnSpc>
                <a:spcPct val="120000"/>
              </a:lnSpc>
              <a:spcBef>
                <a:spcPts val="0"/>
              </a:spcBef>
              <a:spcAft>
                <a:spcPts val="600"/>
              </a:spcAft>
              <a:buClr>
                <a:schemeClr val="accent6"/>
              </a:buClr>
              <a:buSzPct val="90000"/>
              <a:buFont typeface="Wingdings" panose="05000000000000000000" pitchFamily="2" charset="2"/>
              <a:buChar char="§"/>
            </a:pPr>
            <a:endParaRPr lang="en-US" sz="1600" dirty="0"/>
          </a:p>
        </p:txBody>
      </p:sp>
      <p:sp>
        <p:nvSpPr>
          <p:cNvPr id="173" name="Rectangle 157">
            <a:extLst>
              <a:ext uri="{FF2B5EF4-FFF2-40B4-BE49-F238E27FC236}">
                <a16:creationId xmlns:a16="http://schemas.microsoft.com/office/drawing/2014/main" id="{09BB4655-F250-4A6F-9526-13AFF6118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3755"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2436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82180D-22DA-4BA8-926F-97C80D62BAC0}"/>
              </a:ext>
            </a:extLst>
          </p:cNvPr>
          <p:cNvSpPr txBox="1"/>
          <p:nvPr/>
        </p:nvSpPr>
        <p:spPr>
          <a:xfrm>
            <a:off x="1021898" y="193021"/>
            <a:ext cx="6790259" cy="6740307"/>
          </a:xfrm>
          <a:prstGeom prst="rect">
            <a:avLst/>
          </a:prstGeom>
          <a:noFill/>
        </p:spPr>
        <p:txBody>
          <a:bodyPr wrap="square">
            <a:spAutoFit/>
          </a:bodyPr>
          <a:lstStyle/>
          <a:p>
            <a:pPr marL="285750" indent="-285750">
              <a:buFont typeface="Arial" panose="020B0604020202020204" pitchFamily="34" charset="0"/>
              <a:buChar char="•"/>
            </a:pPr>
            <a:r>
              <a:rPr lang="en-US" sz="1200" dirty="0">
                <a:latin typeface="+mj-lt"/>
              </a:rPr>
              <a:t>Grown at altitudes of 1,000 meters or above.</a:t>
            </a:r>
          </a:p>
          <a:p>
            <a:pPr marL="285750" indent="-285750">
              <a:buFont typeface="Arial" panose="020B0604020202020204" pitchFamily="34" charset="0"/>
              <a:buChar char="•"/>
            </a:pPr>
            <a:r>
              <a:rPr lang="en-US" sz="1200" dirty="0">
                <a:latin typeface="+mj-lt"/>
              </a:rPr>
              <a:t>Grows slowly due to the thin air in high altitudes </a:t>
            </a:r>
          </a:p>
          <a:p>
            <a:pPr marL="285750" indent="-285750">
              <a:buFont typeface="Arial" panose="020B0604020202020204" pitchFamily="34" charset="0"/>
              <a:buChar char="•"/>
            </a:pPr>
            <a:r>
              <a:rPr lang="en-US" sz="1200" dirty="0">
                <a:latin typeface="+mj-lt"/>
              </a:rPr>
              <a:t>Low oxidation of around 30%</a:t>
            </a:r>
          </a:p>
          <a:p>
            <a:pPr marL="285750" indent="-285750">
              <a:buFont typeface="Arial" panose="020B0604020202020204" pitchFamily="34" charset="0"/>
              <a:buChar char="•"/>
            </a:pPr>
            <a:r>
              <a:rPr lang="en-US" sz="1200" dirty="0">
                <a:latin typeface="+mj-lt"/>
              </a:rPr>
              <a:t>Relatively low yearly </a:t>
            </a:r>
            <a:r>
              <a:rPr lang="en-US" sz="1200" dirty="0" err="1">
                <a:latin typeface="+mj-lt"/>
              </a:rPr>
              <a:t>yeild</a:t>
            </a:r>
            <a:r>
              <a:rPr lang="en-US" sz="1200" dirty="0">
                <a:latin typeface="+mj-lt"/>
              </a:rPr>
              <a:t>.</a:t>
            </a:r>
          </a:p>
          <a:p>
            <a:pPr marL="742950" lvl="1" indent="-285750">
              <a:buFont typeface="Arial" panose="020B0604020202020204" pitchFamily="34" charset="0"/>
              <a:buChar char="•"/>
            </a:pPr>
            <a:r>
              <a:rPr lang="en-US" sz="1200" dirty="0">
                <a:latin typeface="+mj-lt"/>
              </a:rPr>
              <a:t>Types of Taiwanese High Mountain Oolong</a:t>
            </a:r>
          </a:p>
          <a:p>
            <a:pPr marL="1200150" lvl="2" indent="-285750">
              <a:buFont typeface="Arial" panose="020B0604020202020204" pitchFamily="34" charset="0"/>
              <a:buChar char="•"/>
            </a:pPr>
            <a:r>
              <a:rPr lang="en-US" sz="1200" dirty="0">
                <a:latin typeface="+mj-lt"/>
              </a:rPr>
              <a:t>Lishan</a:t>
            </a:r>
          </a:p>
          <a:p>
            <a:pPr marL="1657350" lvl="3" indent="-285750">
              <a:buFont typeface="Arial" panose="020B0604020202020204" pitchFamily="34" charset="0"/>
              <a:buChar char="•"/>
            </a:pPr>
            <a:r>
              <a:rPr lang="en-US" sz="1200" dirty="0">
                <a:latin typeface="+mj-lt"/>
              </a:rPr>
              <a:t>Grown at altitudes from 1600-2600 meters on Lishan</a:t>
            </a:r>
          </a:p>
          <a:p>
            <a:pPr marL="1657350" lvl="3" indent="-285750">
              <a:buFont typeface="Arial" panose="020B0604020202020204" pitchFamily="34" charset="0"/>
              <a:buChar char="•"/>
            </a:pPr>
            <a:r>
              <a:rPr lang="en-US" sz="1200" dirty="0">
                <a:latin typeface="+mj-lt"/>
              </a:rPr>
              <a:t>Fu Shou tea is grown from the peak of Lishan</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mj-lt"/>
                <a:ea typeface="+mn-ea"/>
                <a:cs typeface="+mn-cs"/>
              </a:rPr>
              <a:t>Alishan</a:t>
            </a:r>
          </a:p>
          <a:p>
            <a:pPr marL="1657350" lvl="3" indent="-285750">
              <a:buFont typeface="Arial" panose="020B0604020202020204" pitchFamily="34" charset="0"/>
              <a:buChar char="•"/>
            </a:pPr>
            <a:r>
              <a:rPr lang="en-US" sz="1200" dirty="0">
                <a:latin typeface="+mj-lt"/>
              </a:rPr>
              <a:t>This is the most widely known  high mountain tea</a:t>
            </a:r>
          </a:p>
          <a:p>
            <a:pPr marL="1657350" lvl="3" indent="-285750">
              <a:buFont typeface="Arial" panose="020B0604020202020204" pitchFamily="34" charset="0"/>
              <a:buChar char="•"/>
            </a:pPr>
            <a:r>
              <a:rPr lang="en-US" sz="1200" dirty="0">
                <a:latin typeface="+mj-lt"/>
              </a:rPr>
              <a:t>Grown at altitudes from 1000-2300 meters on Alishan</a:t>
            </a:r>
          </a:p>
          <a:p>
            <a:pPr marL="1657350" lvl="3" indent="-285750">
              <a:buFont typeface="Arial" panose="020B0604020202020204" pitchFamily="34" charset="0"/>
              <a:buChar char="•"/>
            </a:pPr>
            <a:r>
              <a:rPr lang="en-US" sz="1200" dirty="0">
                <a:latin typeface="+mj-lt"/>
              </a:rPr>
              <a:t>The tea leaves are rolled into dense little balls that unfold when you add hot water.</a:t>
            </a:r>
          </a:p>
          <a:p>
            <a:pPr marL="1657350" lvl="3" indent="-285750">
              <a:buFont typeface="Arial" panose="020B0604020202020204" pitchFamily="34" charset="0"/>
              <a:buChar char="•"/>
            </a:pPr>
            <a:r>
              <a:rPr lang="en-US" sz="1200" dirty="0">
                <a:latin typeface="+mj-lt"/>
              </a:rPr>
              <a:t>Much of it is picked in winter and therefore termed “winter tea”. </a:t>
            </a:r>
          </a:p>
          <a:p>
            <a:pPr marL="1657350" lvl="3" indent="-285750">
              <a:buFont typeface="Arial" panose="020B0604020202020204" pitchFamily="34" charset="0"/>
              <a:buChar char="•"/>
            </a:pPr>
            <a:r>
              <a:rPr lang="en-US" sz="1200" dirty="0">
                <a:latin typeface="+mj-lt"/>
              </a:rPr>
              <a:t>Among the oolongs grown on Alishan, tea merchants tend to stress the special qualities of the </a:t>
            </a:r>
            <a:r>
              <a:rPr lang="en-US" sz="1200" dirty="0" err="1">
                <a:latin typeface="+mj-lt"/>
              </a:rPr>
              <a:t>Jin</a:t>
            </a:r>
            <a:r>
              <a:rPr lang="en-US" sz="1200" dirty="0">
                <a:latin typeface="+mj-lt"/>
              </a:rPr>
              <a:t> Xuan cultivar, which was developed in Taiwan in the 1980</a:t>
            </a:r>
          </a:p>
          <a:p>
            <a:pPr marL="2114550" lvl="4" indent="-285750">
              <a:buFont typeface="Arial" panose="020B0604020202020204" pitchFamily="34" charset="0"/>
              <a:buChar char="•"/>
            </a:pPr>
            <a:r>
              <a:rPr lang="en-US" sz="1200" dirty="0">
                <a:latin typeface="+mj-lt"/>
              </a:rPr>
              <a:t>The oolong tea made with this cultivar has a particular milky flavor. </a:t>
            </a:r>
          </a:p>
          <a:p>
            <a:pPr marL="2114550" lvl="4" indent="-285750">
              <a:buFont typeface="Arial" panose="020B0604020202020204" pitchFamily="34" charset="0"/>
              <a:buChar char="•"/>
            </a:pPr>
            <a:r>
              <a:rPr lang="en-US" sz="1200" dirty="0">
                <a:latin typeface="+mj-lt"/>
              </a:rPr>
              <a:t>However, in some regions, such as where Alishan </a:t>
            </a:r>
            <a:r>
              <a:rPr lang="en-US" sz="1200" dirty="0" err="1">
                <a:latin typeface="+mj-lt"/>
              </a:rPr>
              <a:t>zhulu</a:t>
            </a:r>
            <a:r>
              <a:rPr lang="en-US" sz="1200" dirty="0">
                <a:latin typeface="+mj-lt"/>
              </a:rPr>
              <a:t> tea is grown, the most prized are the ones made with the Qing Xin cultivar. </a:t>
            </a:r>
          </a:p>
          <a:p>
            <a:pPr marL="2571750" lvl="5" indent="-285750">
              <a:buFont typeface="Arial" panose="020B0604020202020204" pitchFamily="34" charset="0"/>
              <a:buChar char="•"/>
            </a:pPr>
            <a:r>
              <a:rPr lang="en-US" sz="1200" dirty="0">
                <a:latin typeface="+mj-lt"/>
              </a:rPr>
              <a:t>Tea made with this cultivar has a floral and ripe-fruity aroma.</a:t>
            </a:r>
          </a:p>
          <a:p>
            <a:pPr marL="1200150" lvl="2" indent="-285750">
              <a:buFont typeface="Arial" panose="020B0604020202020204" pitchFamily="34" charset="0"/>
              <a:buChar char="•"/>
            </a:pPr>
            <a:r>
              <a:rPr lang="en-US" sz="1200" dirty="0">
                <a:latin typeface="+mj-lt"/>
              </a:rPr>
              <a:t>Shanlixi</a:t>
            </a:r>
          </a:p>
          <a:p>
            <a:pPr marL="1657350" lvl="3" indent="-285750">
              <a:buFont typeface="Arial" panose="020B0604020202020204" pitchFamily="34" charset="0"/>
              <a:buChar char="•"/>
            </a:pPr>
            <a:r>
              <a:rPr lang="en-US" sz="1200" dirty="0">
                <a:latin typeface="+mj-lt"/>
              </a:rPr>
              <a:t>Named after it’s growing area. </a:t>
            </a:r>
          </a:p>
          <a:p>
            <a:pPr marL="1657350" lvl="3" indent="-285750">
              <a:buFont typeface="Arial" panose="020B0604020202020204" pitchFamily="34" charset="0"/>
              <a:buChar char="•"/>
            </a:pPr>
            <a:r>
              <a:rPr lang="en-US" sz="1200" dirty="0">
                <a:latin typeface="+mj-lt"/>
              </a:rPr>
              <a:t>Grown between 1,200-1900 meters in a forested area with rainfall throughout the year. </a:t>
            </a:r>
          </a:p>
          <a:p>
            <a:pPr marL="1657350" lvl="3" indent="-285750">
              <a:buFont typeface="Arial" panose="020B0604020202020204" pitchFamily="34" charset="0"/>
              <a:buChar char="•"/>
            </a:pPr>
            <a:r>
              <a:rPr lang="en-US" sz="1200" dirty="0">
                <a:latin typeface="+mj-lt"/>
              </a:rPr>
              <a:t>Hand-picked and rolled </a:t>
            </a:r>
          </a:p>
          <a:p>
            <a:pPr marL="2114550" lvl="4" indent="-285750">
              <a:buFont typeface="Arial" panose="020B0604020202020204" pitchFamily="34" charset="0"/>
              <a:buChar char="•"/>
            </a:pPr>
            <a:r>
              <a:rPr lang="en-US" sz="1200" dirty="0">
                <a:latin typeface="+mj-lt"/>
              </a:rPr>
              <a:t>Particularly in-demand are </a:t>
            </a:r>
            <a:r>
              <a:rPr lang="en-US" sz="1200" dirty="0" err="1">
                <a:latin typeface="+mj-lt"/>
              </a:rPr>
              <a:t>Longfengxia</a:t>
            </a:r>
            <a:r>
              <a:rPr lang="en-US" sz="1200" dirty="0">
                <a:latin typeface="+mj-lt"/>
              </a:rPr>
              <a:t> teas from Shan Li Xi.</a:t>
            </a:r>
          </a:p>
          <a:p>
            <a:pPr marL="2114550" lvl="4" indent="-285750">
              <a:buFont typeface="Arial" panose="020B0604020202020204" pitchFamily="34" charset="0"/>
              <a:buChar char="•"/>
            </a:pPr>
            <a:r>
              <a:rPr lang="en-US" sz="1200" dirty="0" err="1">
                <a:latin typeface="+mj-lt"/>
              </a:rPr>
              <a:t>Longfengxia</a:t>
            </a:r>
            <a:r>
              <a:rPr lang="en-US" sz="1200" dirty="0">
                <a:latin typeface="+mj-lt"/>
              </a:rPr>
              <a:t> is a term used to designate the highest peaks in the growing region (~1,900 meters). Dayuling (</a:t>
            </a:r>
            <a:r>
              <a:rPr lang="zh-CN" altLang="en-US" sz="1200" dirty="0">
                <a:latin typeface="+mj-lt"/>
              </a:rPr>
              <a:t>大禹嶺</a:t>
            </a:r>
            <a:r>
              <a:rPr lang="en-US" altLang="zh-CN" sz="1200" dirty="0">
                <a:latin typeface="+mj-lt"/>
              </a:rPr>
              <a:t>)</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mj-lt"/>
                <a:ea typeface="+mn-ea"/>
                <a:cs typeface="+mn-cs"/>
              </a:rPr>
              <a:t>Dayuling</a:t>
            </a:r>
          </a:p>
          <a:p>
            <a:pPr marL="1657350" lvl="3" indent="-285750">
              <a:buFont typeface="Arial" panose="020B0604020202020204" pitchFamily="34" charset="0"/>
              <a:buChar char="•"/>
            </a:pPr>
            <a:r>
              <a:rPr lang="en-US" sz="1200" dirty="0">
                <a:latin typeface="+mj-lt"/>
              </a:rPr>
              <a:t>Grown at altitudes of 2400-2500 meters on top of Lishan.. </a:t>
            </a:r>
          </a:p>
          <a:p>
            <a:pPr marL="1657350" lvl="3" indent="-285750">
              <a:buFont typeface="Arial" panose="020B0604020202020204" pitchFamily="34" charset="0"/>
              <a:buChar char="•"/>
            </a:pPr>
            <a:r>
              <a:rPr lang="en-US" sz="1200" dirty="0">
                <a:latin typeface="+mj-lt"/>
              </a:rPr>
              <a:t>Sometimes referred to as the King of Taiwan high mountain tea. </a:t>
            </a:r>
          </a:p>
          <a:p>
            <a:pPr marL="1657350" lvl="3" indent="-285750">
              <a:buFont typeface="Arial" panose="020B0604020202020204" pitchFamily="34" charset="0"/>
              <a:buChar char="•"/>
            </a:pPr>
            <a:r>
              <a:rPr lang="en-US" sz="1200" dirty="0">
                <a:latin typeface="+mj-lt"/>
              </a:rPr>
              <a:t>Due to the limited production of this tea, the it demands a high price </a:t>
            </a:r>
          </a:p>
        </p:txBody>
      </p:sp>
      <p:sp>
        <p:nvSpPr>
          <p:cNvPr id="5" name="TextBox 4">
            <a:extLst>
              <a:ext uri="{FF2B5EF4-FFF2-40B4-BE49-F238E27FC236}">
                <a16:creationId xmlns:a16="http://schemas.microsoft.com/office/drawing/2014/main" id="{46A6B0E0-A158-4330-A393-71E2CABD12E9}"/>
              </a:ext>
            </a:extLst>
          </p:cNvPr>
          <p:cNvSpPr txBox="1"/>
          <p:nvPr/>
        </p:nvSpPr>
        <p:spPr>
          <a:xfrm>
            <a:off x="5743851" y="193021"/>
            <a:ext cx="4873841" cy="1200329"/>
          </a:xfrm>
          <a:prstGeom prst="rect">
            <a:avLst/>
          </a:prstGeom>
          <a:noFill/>
        </p:spPr>
        <p:txBody>
          <a:bodyPr wrap="square">
            <a:spAutoFit/>
          </a:bodyPr>
          <a:lstStyle/>
          <a:p>
            <a:pPr algn="r"/>
            <a:r>
              <a:rPr lang="en-US" sz="3600" dirty="0"/>
              <a:t>High Mountain Oolong (Gao Shan) </a:t>
            </a:r>
          </a:p>
        </p:txBody>
      </p:sp>
      <p:pic>
        <p:nvPicPr>
          <p:cNvPr id="4" name="Picture 3" descr="A picture containing mountain, sky, grass, nature&#10;&#10;Description automatically generated">
            <a:extLst>
              <a:ext uri="{FF2B5EF4-FFF2-40B4-BE49-F238E27FC236}">
                <a16:creationId xmlns:a16="http://schemas.microsoft.com/office/drawing/2014/main" id="{E1DE4B20-ACDB-4581-9CB1-BAD05A47283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883563" y="2091031"/>
            <a:ext cx="3286539" cy="34488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96284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B7814B-9126-4D9B-B1C7-0A2E66F21B75}"/>
              </a:ext>
            </a:extLst>
          </p:cNvPr>
          <p:cNvSpPr txBox="1"/>
          <p:nvPr/>
        </p:nvSpPr>
        <p:spPr>
          <a:xfrm>
            <a:off x="3444536" y="108179"/>
            <a:ext cx="7617042" cy="6871112"/>
          </a:xfrm>
          <a:prstGeom prst="rect">
            <a:avLst/>
          </a:prstGeom>
          <a:noFill/>
        </p:spPr>
        <p:txBody>
          <a:bodyPr wrap="square">
            <a:spAutoFit/>
          </a:bodyPr>
          <a:lstStyle/>
          <a:p>
            <a:pPr marL="171450" indent="-171450">
              <a:buFont typeface="Arial" panose="020B0604020202020204" pitchFamily="34" charset="0"/>
              <a:buChar char="•"/>
            </a:pPr>
            <a:r>
              <a:rPr lang="en-US" sz="1050" dirty="0"/>
              <a:t>Taiwan has an indigenous tea, presently known as Camellia </a:t>
            </a:r>
            <a:r>
              <a:rPr lang="en-US" sz="1050" dirty="0" err="1"/>
              <a:t>Formosensis</a:t>
            </a:r>
            <a:endParaRPr lang="en-US" sz="1050" dirty="0"/>
          </a:p>
          <a:p>
            <a:pPr marL="171450" indent="-171450">
              <a:buFont typeface="Arial" panose="020B0604020202020204" pitchFamily="34" charset="0"/>
              <a:buChar char="•"/>
            </a:pPr>
            <a:r>
              <a:rPr lang="en-US" sz="1050" dirty="0"/>
              <a:t>In the late 18th century, </a:t>
            </a:r>
            <a:r>
              <a:rPr lang="en-US" sz="1050" dirty="0" err="1"/>
              <a:t>Ke</a:t>
            </a:r>
            <a:r>
              <a:rPr lang="en-US" sz="1050" dirty="0"/>
              <a:t> Chao brought tea trees from Fujian to Taiwan </a:t>
            </a:r>
          </a:p>
          <a:p>
            <a:pPr marL="628650" lvl="1" indent="-171450">
              <a:buFont typeface="Arial" panose="020B0604020202020204" pitchFamily="34" charset="0"/>
              <a:buChar char="•"/>
            </a:pPr>
            <a:r>
              <a:rPr lang="en-US" sz="1050" dirty="0"/>
              <a:t>He planted them in </a:t>
            </a:r>
            <a:r>
              <a:rPr lang="en-US" sz="1050" dirty="0" err="1"/>
              <a:t>Jieyukeng</a:t>
            </a:r>
            <a:r>
              <a:rPr lang="en-US" sz="1050" dirty="0"/>
              <a:t>, modern-day </a:t>
            </a:r>
            <a:r>
              <a:rPr lang="en-US" sz="1050" dirty="0" err="1"/>
              <a:t>Ruifang</a:t>
            </a:r>
            <a:r>
              <a:rPr lang="en-US" sz="1050" dirty="0"/>
              <a:t> District, New Taipei City. </a:t>
            </a:r>
          </a:p>
          <a:p>
            <a:pPr marL="628650" lvl="1" indent="-171450">
              <a:buFont typeface="Arial" panose="020B0604020202020204" pitchFamily="34" charset="0"/>
              <a:buChar char="•"/>
            </a:pPr>
            <a:r>
              <a:rPr lang="en-US" sz="1050" dirty="0"/>
              <a:t>However, transaction records have been discovered which indicate that tea business in </a:t>
            </a:r>
            <a:r>
              <a:rPr lang="en-US" sz="1050" dirty="0" err="1"/>
              <a:t>Muzha</a:t>
            </a:r>
            <a:r>
              <a:rPr lang="en-US" sz="1050" dirty="0"/>
              <a:t> area started as early as late 18th century. </a:t>
            </a:r>
          </a:p>
          <a:p>
            <a:pPr marL="171450" indent="-171450">
              <a:buFont typeface="Arial" panose="020B0604020202020204" pitchFamily="34" charset="0"/>
              <a:buChar char="•"/>
            </a:pPr>
            <a:r>
              <a:rPr lang="en-US" sz="1050" dirty="0"/>
              <a:t>The earliest tea exported from Taiwan was in the latter half of the 1800’s during the Qing dynasty </a:t>
            </a:r>
          </a:p>
          <a:p>
            <a:pPr marL="628650" lvl="1" indent="-171450">
              <a:buFont typeface="Arial" panose="020B0604020202020204" pitchFamily="34" charset="0"/>
              <a:buChar char="•"/>
            </a:pPr>
            <a:r>
              <a:rPr lang="en-US" sz="1050" dirty="0"/>
              <a:t>Oolong tea, mostly </a:t>
            </a:r>
            <a:r>
              <a:rPr lang="en-US" sz="1050" dirty="0" err="1"/>
              <a:t>baozhong</a:t>
            </a:r>
            <a:r>
              <a:rPr lang="en-US" sz="1050" dirty="0"/>
              <a:t> was the most </a:t>
            </a:r>
            <a:r>
              <a:rPr lang="en-US" sz="1050" dirty="0" err="1"/>
              <a:t>populat</a:t>
            </a:r>
            <a:r>
              <a:rPr lang="en-US" sz="1050" dirty="0"/>
              <a:t> Taiwanese tea export</a:t>
            </a:r>
          </a:p>
          <a:p>
            <a:pPr marL="171450" indent="-171450">
              <a:buFont typeface="Arial" panose="020B0604020202020204" pitchFamily="34" charset="0"/>
              <a:buChar char="•"/>
            </a:pPr>
            <a:r>
              <a:rPr lang="en-US" sz="1050" dirty="0"/>
              <a:t>In 1855, Lin </a:t>
            </a:r>
            <a:r>
              <a:rPr lang="en-US" sz="1050" dirty="0" err="1"/>
              <a:t>Fengchi</a:t>
            </a:r>
            <a:r>
              <a:rPr lang="en-US" sz="1050" dirty="0"/>
              <a:t> brought the </a:t>
            </a:r>
            <a:r>
              <a:rPr lang="en-US" sz="1050" dirty="0" err="1"/>
              <a:t>Qingxin</a:t>
            </a:r>
            <a:r>
              <a:rPr lang="en-US" sz="1050" dirty="0"/>
              <a:t> oolong</a:t>
            </a:r>
            <a:r>
              <a:rPr lang="en-US" altLang="zh-CN" sz="1050" dirty="0"/>
              <a:t> </a:t>
            </a:r>
            <a:r>
              <a:rPr lang="en-US" sz="1050" dirty="0"/>
              <a:t>plants from the Wuyi Mountains of Fujian to Taiwan and planted them in </a:t>
            </a:r>
            <a:r>
              <a:rPr lang="en-US" sz="1050" dirty="0" err="1"/>
              <a:t>Dongding</a:t>
            </a:r>
            <a:r>
              <a:rPr lang="en-US" sz="1050" dirty="0"/>
              <a:t> Village, </a:t>
            </a:r>
            <a:r>
              <a:rPr lang="en-US" sz="1050" dirty="0" err="1"/>
              <a:t>Lugu</a:t>
            </a:r>
            <a:r>
              <a:rPr lang="en-US" sz="1050" dirty="0"/>
              <a:t> Township, Nantou County. </a:t>
            </a:r>
          </a:p>
          <a:p>
            <a:pPr marL="628650" lvl="1" indent="-171450">
              <a:buFont typeface="Arial" panose="020B0604020202020204" pitchFamily="34" charset="0"/>
              <a:buChar char="•"/>
            </a:pPr>
            <a:r>
              <a:rPr lang="en-US" sz="1050" dirty="0"/>
              <a:t>This is said to be the origin of Dong Ding tea.</a:t>
            </a:r>
          </a:p>
          <a:p>
            <a:pPr marL="171450" indent="-171450">
              <a:buFont typeface="Arial" panose="020B0604020202020204" pitchFamily="34" charset="0"/>
              <a:buChar char="•"/>
            </a:pPr>
            <a:r>
              <a:rPr lang="en-US" sz="1050" dirty="0"/>
              <a:t>After the Treaty of Tientsin was ratified in 1860 and the port of Tamsui was opened for trade, Scottish entrepreneur John Dodd began working with tea merchants and farmers to promote Taiwanese tea, slowly developing it as a major export item. </a:t>
            </a:r>
          </a:p>
          <a:p>
            <a:pPr marL="628650" lvl="1" indent="-171450">
              <a:buFont typeface="Arial" panose="020B0604020202020204" pitchFamily="34" charset="0"/>
              <a:buChar char="•"/>
            </a:pPr>
            <a:r>
              <a:rPr lang="en-US" sz="1050" dirty="0"/>
              <a:t>In 1867, Dodd started a tea company in </a:t>
            </a:r>
            <a:r>
              <a:rPr lang="en-US" sz="1050" dirty="0" err="1"/>
              <a:t>Wanhua</a:t>
            </a:r>
            <a:r>
              <a:rPr lang="en-US" sz="1050" dirty="0"/>
              <a:t>, Taipei </a:t>
            </a:r>
          </a:p>
          <a:p>
            <a:pPr marL="628650" lvl="1" indent="-171450">
              <a:buFont typeface="Arial" panose="020B0604020202020204" pitchFamily="34" charset="0"/>
              <a:buChar char="•"/>
            </a:pPr>
            <a:r>
              <a:rPr lang="en-US" sz="1050" dirty="0"/>
              <a:t>He began exporting Taiwanese oolong tea to the world under the name "Formosa Oolong". </a:t>
            </a:r>
          </a:p>
          <a:p>
            <a:pPr marL="628650" lvl="1" indent="-171450">
              <a:buFont typeface="Arial" panose="020B0604020202020204" pitchFamily="34" charset="0"/>
              <a:buChar char="•"/>
            </a:pPr>
            <a:r>
              <a:rPr lang="en-US" sz="1050" dirty="0"/>
              <a:t>Aware of British plans to develop a tea industry in India, he successfully sought profit in developing an alternative tea product on the island</a:t>
            </a:r>
          </a:p>
          <a:p>
            <a:pPr marL="171450" indent="-171450">
              <a:buFont typeface="Arial" panose="020B0604020202020204" pitchFamily="34" charset="0"/>
              <a:buChar char="•"/>
            </a:pPr>
            <a:r>
              <a:rPr lang="en-US" sz="1050" dirty="0"/>
              <a:t>In 1895, Taiwan became a Japanese colony</a:t>
            </a:r>
          </a:p>
          <a:p>
            <a:pPr marL="628650" lvl="1" indent="-171450">
              <a:buFont typeface="Arial" panose="020B0604020202020204" pitchFamily="34" charset="0"/>
              <a:buChar char="•"/>
            </a:pPr>
            <a:r>
              <a:rPr lang="en-US" sz="1050" dirty="0"/>
              <a:t>The Japanese shifted from oolong to black tea production to compete with the British. </a:t>
            </a:r>
          </a:p>
          <a:p>
            <a:pPr marL="628650" lvl="1" indent="-171450">
              <a:buFont typeface="Arial" panose="020B0604020202020204" pitchFamily="34" charset="0"/>
              <a:buChar char="•"/>
            </a:pPr>
            <a:r>
              <a:rPr lang="en-US" sz="1050" dirty="0"/>
              <a:t>They planted Camellia </a:t>
            </a:r>
            <a:r>
              <a:rPr lang="en-US" sz="1050" dirty="0" err="1"/>
              <a:t>Assamica</a:t>
            </a:r>
            <a:r>
              <a:rPr lang="en-US" sz="1050" dirty="0"/>
              <a:t> in the Sun Moon Lake area </a:t>
            </a:r>
          </a:p>
          <a:p>
            <a:pPr marL="628650" lvl="1" indent="-171450">
              <a:buFont typeface="Arial" panose="020B0604020202020204" pitchFamily="34" charset="0"/>
              <a:buChar char="•"/>
            </a:pPr>
            <a:r>
              <a:rPr lang="en-US" sz="1050" dirty="0"/>
              <a:t>The Tea Research and Extension Station was created by the Japanese in 1903</a:t>
            </a:r>
          </a:p>
          <a:p>
            <a:pPr marL="1085850" lvl="2" indent="-171450">
              <a:buFont typeface="Arial" panose="020B0604020202020204" pitchFamily="34" charset="0"/>
              <a:buChar char="•"/>
            </a:pPr>
            <a:r>
              <a:rPr lang="en-US" sz="1050" dirty="0"/>
              <a:t>They improved existing cultivars and developed new ones.</a:t>
            </a:r>
          </a:p>
          <a:p>
            <a:pPr marL="1085850" lvl="2" indent="-171450">
              <a:buFont typeface="Arial" panose="020B0604020202020204" pitchFamily="34" charset="0"/>
              <a:buChar char="•"/>
            </a:pPr>
            <a:r>
              <a:rPr lang="en-US" sz="1050" dirty="0"/>
              <a:t>To this day, the institution has developed 22 or more new cultivars. </a:t>
            </a:r>
          </a:p>
          <a:p>
            <a:pPr marL="628650" lvl="1" indent="-171450">
              <a:buFont typeface="Arial" panose="020B0604020202020204" pitchFamily="34" charset="0"/>
              <a:buChar char="•"/>
            </a:pPr>
            <a:r>
              <a:rPr lang="en-US" sz="1050" dirty="0"/>
              <a:t>In 1945, the Japanese left Taiwan leaving black tea production to decline. </a:t>
            </a:r>
          </a:p>
          <a:p>
            <a:pPr marL="1085850" lvl="2" indent="-171450">
              <a:buFont typeface="Arial" panose="020B0604020202020204" pitchFamily="34" charset="0"/>
              <a:buChar char="•"/>
            </a:pPr>
            <a:r>
              <a:rPr lang="en-US" sz="1050" dirty="0"/>
              <a:t>Today, a small black tea industry remains, although Taiwanese oolongs are much more renown,</a:t>
            </a:r>
          </a:p>
          <a:p>
            <a:pPr marL="171450" indent="-171450">
              <a:buFont typeface="Arial" panose="020B0604020202020204" pitchFamily="34" charset="0"/>
              <a:buChar char="•"/>
            </a:pPr>
            <a:r>
              <a:rPr lang="en-US" sz="1050" dirty="0"/>
              <a:t>In the 1980s, TRES and the Taiwanese government began encouraging local farmers to experiment with growing tea at higher altitudes. </a:t>
            </a:r>
          </a:p>
          <a:p>
            <a:pPr marL="628650" lvl="1" indent="-171450">
              <a:buFont typeface="Arial" panose="020B0604020202020204" pitchFamily="34" charset="0"/>
              <a:buChar char="•"/>
            </a:pPr>
            <a:r>
              <a:rPr lang="en-US" sz="1050" dirty="0"/>
              <a:t>The oolong tea grown at higher altitudes was found to have an incredible flavor </a:t>
            </a:r>
          </a:p>
          <a:p>
            <a:pPr marL="1085850" lvl="2" indent="-171450">
              <a:buFont typeface="Arial" panose="020B0604020202020204" pitchFamily="34" charset="0"/>
              <a:buChar char="•"/>
            </a:pPr>
            <a:r>
              <a:rPr lang="en-US" sz="1050" dirty="0"/>
              <a:t>The lower amounts of oxygen in the air caused the plants to grow slower, concentrating flavor components into the tea leaves</a:t>
            </a:r>
          </a:p>
          <a:p>
            <a:pPr marL="628650" lvl="1" indent="-171450">
              <a:buFont typeface="Arial" panose="020B0604020202020204" pitchFamily="34" charset="0"/>
              <a:buChar char="•"/>
            </a:pPr>
            <a:r>
              <a:rPr lang="en-US" sz="1050" dirty="0"/>
              <a:t>Alishan was the first testing ground, making it the most popular high mountain region in Taiwan.. </a:t>
            </a:r>
          </a:p>
          <a:p>
            <a:pPr marL="628650" lvl="1" indent="-171450">
              <a:buFont typeface="Arial" panose="020B0604020202020204" pitchFamily="34" charset="0"/>
              <a:buChar char="•"/>
            </a:pPr>
            <a:r>
              <a:rPr lang="en-US" sz="1050" dirty="0"/>
              <a:t>Teas grown at 1000 meters of higher are considered high mountain</a:t>
            </a:r>
          </a:p>
          <a:p>
            <a:pPr marL="1085850" lvl="2" indent="-171450">
              <a:buFont typeface="Arial" panose="020B0604020202020204" pitchFamily="34" charset="0"/>
              <a:buChar char="•"/>
            </a:pPr>
            <a:r>
              <a:rPr lang="en-US" sz="1050" dirty="0"/>
              <a:t>Alishan’s teas are grown around 1000-2000 meters. </a:t>
            </a:r>
          </a:p>
          <a:p>
            <a:pPr marL="1085850" lvl="2" indent="-171450">
              <a:buFont typeface="Arial" panose="020B0604020202020204" pitchFamily="34" charset="0"/>
              <a:buChar char="•"/>
            </a:pPr>
            <a:r>
              <a:rPr lang="en-US" sz="1050" dirty="0" err="1"/>
              <a:t>Dayuling</a:t>
            </a:r>
            <a:r>
              <a:rPr lang="en-US" sz="1050" dirty="0"/>
              <a:t> teas are grown as high as 2600 meters.</a:t>
            </a:r>
          </a:p>
          <a:p>
            <a:pPr marL="628650" lvl="1" indent="-171450">
              <a:buFont typeface="Arial" panose="020B0604020202020204" pitchFamily="34" charset="0"/>
              <a:buChar char="•"/>
            </a:pPr>
            <a:r>
              <a:rPr lang="en-US" sz="1050" dirty="0"/>
              <a:t>High mountain tea farming is bad for the environment</a:t>
            </a:r>
          </a:p>
          <a:p>
            <a:pPr marL="1085850" lvl="2" indent="-171450">
              <a:buFont typeface="Arial" panose="020B0604020202020204" pitchFamily="34" charset="0"/>
              <a:buChar char="•"/>
            </a:pPr>
            <a:r>
              <a:rPr lang="en-US" sz="1050" dirty="0"/>
              <a:t>It leads to deforestation and soil erosion.</a:t>
            </a:r>
          </a:p>
          <a:p>
            <a:pPr marL="1085850" lvl="2" indent="-171450">
              <a:buFont typeface="Arial" panose="020B0604020202020204" pitchFamily="34" charset="0"/>
              <a:buChar char="•"/>
            </a:pPr>
            <a:r>
              <a:rPr lang="en-US" sz="1050" dirty="0"/>
              <a:t>The government is dismantling some of its high mountain tea farms. </a:t>
            </a:r>
          </a:p>
          <a:p>
            <a:pPr marL="171450" indent="-171450">
              <a:buFont typeface="Arial" panose="020B0604020202020204" pitchFamily="34" charset="0"/>
              <a:buChar char="•"/>
            </a:pPr>
            <a:r>
              <a:rPr lang="en-US" sz="1050" dirty="0"/>
              <a:t>Demand for Taiwanese teas far exceeds production, which has led to “counterfeit” Taiwanese teas, being produced in Southeast Asia.</a:t>
            </a:r>
          </a:p>
          <a:p>
            <a:pPr marL="171450" indent="-171450">
              <a:buFont typeface="Arial" panose="020B0604020202020204" pitchFamily="34" charset="0"/>
              <a:buChar char="•"/>
            </a:pPr>
            <a:r>
              <a:rPr lang="en-US" sz="1050" dirty="0"/>
              <a:t>Taiwan produces a limited amount of tea and almost none of it is exported.</a:t>
            </a:r>
          </a:p>
          <a:p>
            <a:pPr marL="171450" indent="-171450">
              <a:buFont typeface="Arial" panose="020B0604020202020204" pitchFamily="34" charset="0"/>
              <a:buChar char="•"/>
            </a:pPr>
            <a:r>
              <a:rPr lang="en-US" sz="1050" dirty="0"/>
              <a:t>Taiwan must import a large amount of tea to meet local demand, particularly for bottled and iced tea beverages.</a:t>
            </a:r>
          </a:p>
          <a:p>
            <a:endParaRPr lang="en-US" sz="1000" dirty="0"/>
          </a:p>
        </p:txBody>
      </p:sp>
      <p:sp>
        <p:nvSpPr>
          <p:cNvPr id="4" name="TextBox 3">
            <a:extLst>
              <a:ext uri="{FF2B5EF4-FFF2-40B4-BE49-F238E27FC236}">
                <a16:creationId xmlns:a16="http://schemas.microsoft.com/office/drawing/2014/main" id="{91BDAF09-4CB3-4021-9E0B-3EA7A582FD95}"/>
              </a:ext>
            </a:extLst>
          </p:cNvPr>
          <p:cNvSpPr txBox="1"/>
          <p:nvPr/>
        </p:nvSpPr>
        <p:spPr>
          <a:xfrm rot="16200000">
            <a:off x="1493902" y="-91091"/>
            <a:ext cx="1477328" cy="2154164"/>
          </a:xfrm>
          <a:prstGeom prst="rect">
            <a:avLst/>
          </a:prstGeom>
          <a:noFill/>
        </p:spPr>
        <p:txBody>
          <a:bodyPr vert="eaVert" wrap="square" rtlCol="0">
            <a:spAutoFit/>
          </a:bodyPr>
          <a:lstStyle/>
          <a:p>
            <a:r>
              <a:rPr lang="en-US" sz="2800" dirty="0"/>
              <a:t>TAIWANESE TEA HISTORY</a:t>
            </a:r>
          </a:p>
        </p:txBody>
      </p:sp>
      <p:pic>
        <p:nvPicPr>
          <p:cNvPr id="5" name="Picture 4">
            <a:extLst>
              <a:ext uri="{FF2B5EF4-FFF2-40B4-BE49-F238E27FC236}">
                <a16:creationId xmlns:a16="http://schemas.microsoft.com/office/drawing/2014/main" id="{56A1388B-B50F-49FF-B1BC-4D4FAE63FEAA}"/>
              </a:ext>
            </a:extLst>
          </p:cNvPr>
          <p:cNvPicPr>
            <a:picLocks noChangeAspect="1"/>
          </p:cNvPicPr>
          <p:nvPr/>
        </p:nvPicPr>
        <p:blipFill>
          <a:blip r:embed="rId2"/>
          <a:stretch>
            <a:fillRect/>
          </a:stretch>
        </p:blipFill>
        <p:spPr>
          <a:xfrm>
            <a:off x="1020596" y="1585507"/>
            <a:ext cx="2552722" cy="5261304"/>
          </a:xfrm>
          <a:prstGeom prst="rect">
            <a:avLst/>
          </a:prstGeom>
        </p:spPr>
      </p:pic>
    </p:spTree>
    <p:extLst>
      <p:ext uri="{BB962C8B-B14F-4D97-AF65-F5344CB8AC3E}">
        <p14:creationId xmlns:p14="http://schemas.microsoft.com/office/powerpoint/2010/main" val="2871117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44" name="Picture 43">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46" name="Rectangle 45">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Rectangle 47">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0" name="Rectangle 49">
            <a:extLst>
              <a:ext uri="{FF2B5EF4-FFF2-40B4-BE49-F238E27FC236}">
                <a16:creationId xmlns:a16="http://schemas.microsoft.com/office/drawing/2014/main" id="{24923D72-7E69-464B-94C5-B2530008D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2" name="Rectangle 51">
            <a:extLst>
              <a:ext uri="{FF2B5EF4-FFF2-40B4-BE49-F238E27FC236}">
                <a16:creationId xmlns:a16="http://schemas.microsoft.com/office/drawing/2014/main" id="{A00CCC86-7A88-4DFF-A0D0-6604606A2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 name="TextBox 53">
            <a:extLst>
              <a:ext uri="{FF2B5EF4-FFF2-40B4-BE49-F238E27FC236}">
                <a16:creationId xmlns:a16="http://schemas.microsoft.com/office/drawing/2014/main" id="{E1F8ABFD-155B-4386-AE33-6E13057CFC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56" name="Rectangle 55">
            <a:extLst>
              <a:ext uri="{FF2B5EF4-FFF2-40B4-BE49-F238E27FC236}">
                <a16:creationId xmlns:a16="http://schemas.microsoft.com/office/drawing/2014/main" id="{40C8693A-B687-4F5E-B86B-B4F11D523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D51084F9-D042-49BE-9E1A-43E583B98FC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60" name="Picture 59">
            <a:extLst>
              <a:ext uri="{FF2B5EF4-FFF2-40B4-BE49-F238E27FC236}">
                <a16:creationId xmlns:a16="http://schemas.microsoft.com/office/drawing/2014/main" id="{EE65CA45-264D-4FD3-9249-3CB04EC97E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62" name="Rectangle 61">
            <a:extLst>
              <a:ext uri="{FF2B5EF4-FFF2-40B4-BE49-F238E27FC236}">
                <a16:creationId xmlns:a16="http://schemas.microsoft.com/office/drawing/2014/main" id="{E7B58214-716F-43B8-8272-85CE2B9AB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2A5C070E-7DB1-4147-B6A8-D14B9C40E1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A31070C9-36CD-4B65-8159-324995821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D92800-7A34-4A0E-9385-7C9CDEDCABD7}"/>
              </a:ext>
            </a:extLst>
          </p:cNvPr>
          <p:cNvSpPr txBox="1"/>
          <p:nvPr/>
        </p:nvSpPr>
        <p:spPr>
          <a:xfrm>
            <a:off x="1372155" y="427948"/>
            <a:ext cx="2860883" cy="375241"/>
          </a:xfrm>
          <a:prstGeom prst="rect">
            <a:avLst/>
          </a:prstGeom>
        </p:spPr>
        <p:txBody>
          <a:bodyPr vert="horz" lIns="91440" tIns="45720" rIns="91440" bIns="45720" rtlCol="0" anchor="t">
            <a:normAutofit fontScale="77500" lnSpcReduction="20000"/>
          </a:bodyPr>
          <a:lstStyle/>
          <a:p>
            <a:pPr defTabSz="914400">
              <a:lnSpc>
                <a:spcPct val="90000"/>
              </a:lnSpc>
              <a:spcBef>
                <a:spcPct val="0"/>
              </a:spcBef>
              <a:spcAft>
                <a:spcPts val="600"/>
              </a:spcAft>
            </a:pPr>
            <a:r>
              <a:rPr lang="en-US" sz="3400" dirty="0">
                <a:latin typeface="+mj-lt"/>
                <a:ea typeface="+mj-ea"/>
                <a:cs typeface="+mj-cs"/>
              </a:rPr>
              <a:t>Chinese Influence</a:t>
            </a:r>
          </a:p>
        </p:txBody>
      </p:sp>
      <p:sp>
        <p:nvSpPr>
          <p:cNvPr id="3" name="TextBox 2">
            <a:extLst>
              <a:ext uri="{FF2B5EF4-FFF2-40B4-BE49-F238E27FC236}">
                <a16:creationId xmlns:a16="http://schemas.microsoft.com/office/drawing/2014/main" id="{FE4AB4F5-73E4-4353-8739-A1006189440B}"/>
              </a:ext>
            </a:extLst>
          </p:cNvPr>
          <p:cNvSpPr txBox="1"/>
          <p:nvPr/>
        </p:nvSpPr>
        <p:spPr>
          <a:xfrm>
            <a:off x="4659842" y="1331822"/>
            <a:ext cx="6635824" cy="4994827"/>
          </a:xfrm>
          <a:prstGeom prst="rect">
            <a:avLst/>
          </a:prstGeom>
        </p:spPr>
        <p:txBody>
          <a:bodyPr vert="horz" lIns="91440" tIns="45720" rIns="91440" bIns="45720" rtlCol="0" anchor="ctr">
            <a:noAutofit/>
          </a:bodyPr>
          <a:lstStyle/>
          <a:p>
            <a:pPr defTabSz="914400">
              <a:lnSpc>
                <a:spcPct val="110000"/>
              </a:lnSpc>
              <a:spcAft>
                <a:spcPts val="600"/>
              </a:spcAft>
              <a:buClr>
                <a:schemeClr val="accent6"/>
              </a:buClr>
              <a:buSzPct val="90000"/>
              <a:buFont typeface="Wingdings" panose="05000000000000000000" pitchFamily="2" charset="2"/>
              <a:buChar char="§"/>
            </a:pPr>
            <a:endParaRPr lang="en-US" sz="1200" dirty="0"/>
          </a:p>
          <a:p>
            <a:pPr defTabSz="914400">
              <a:lnSpc>
                <a:spcPct val="110000"/>
              </a:lnSpc>
              <a:spcAft>
                <a:spcPts val="600"/>
              </a:spcAft>
              <a:buClr>
                <a:schemeClr val="accent6"/>
              </a:buClr>
              <a:buSzPct val="90000"/>
              <a:buFont typeface="Wingdings" panose="05000000000000000000" pitchFamily="2" charset="2"/>
              <a:buChar char="§"/>
            </a:pPr>
            <a:r>
              <a:rPr lang="en-US" sz="1200" dirty="0"/>
              <a:t>Fujian Chinese traders migrated to Taiwan in the 1800’s starting Taiwan’s commercial tea cultivation and export. </a:t>
            </a:r>
          </a:p>
          <a:p>
            <a:pPr defTabSz="914400">
              <a:lnSpc>
                <a:spcPct val="110000"/>
              </a:lnSpc>
              <a:spcAft>
                <a:spcPts val="600"/>
              </a:spcAft>
              <a:buClr>
                <a:schemeClr val="accent6"/>
              </a:buClr>
              <a:buSzPct val="90000"/>
              <a:buFont typeface="Wingdings" panose="05000000000000000000" pitchFamily="2" charset="2"/>
              <a:buChar char="§"/>
            </a:pPr>
            <a:r>
              <a:rPr lang="en-US" sz="1200" dirty="0"/>
              <a:t>Seedlings from the Wuyi District in China were planted near </a:t>
            </a:r>
            <a:r>
              <a:rPr lang="en-US" sz="1200" dirty="0" err="1"/>
              <a:t>Jiufeng</a:t>
            </a:r>
            <a:r>
              <a:rPr lang="en-US" sz="1200" dirty="0"/>
              <a:t> in northern Taiwan</a:t>
            </a:r>
          </a:p>
          <a:p>
            <a:pPr defTabSz="914400">
              <a:lnSpc>
                <a:spcPct val="110000"/>
              </a:lnSpc>
              <a:spcAft>
                <a:spcPts val="600"/>
              </a:spcAft>
              <a:buClr>
                <a:schemeClr val="accent6"/>
              </a:buClr>
              <a:buSzPct val="90000"/>
              <a:buFont typeface="Wingdings" panose="05000000000000000000" pitchFamily="2" charset="2"/>
              <a:buChar char="§"/>
            </a:pPr>
            <a:r>
              <a:rPr lang="en-US" sz="1200" dirty="0"/>
              <a:t>In early 1800's, the teas grown in Taiwan were sent back to China for processing</a:t>
            </a:r>
          </a:p>
          <a:p>
            <a:pPr defTabSz="914400">
              <a:lnSpc>
                <a:spcPct val="110000"/>
              </a:lnSpc>
              <a:spcAft>
                <a:spcPts val="600"/>
              </a:spcAft>
              <a:buClr>
                <a:schemeClr val="accent6"/>
              </a:buClr>
              <a:buSzPct val="90000"/>
              <a:buFont typeface="Wingdings" panose="05000000000000000000" pitchFamily="2" charset="2"/>
              <a:buChar char="§"/>
            </a:pPr>
            <a:r>
              <a:rPr lang="en-US" sz="1200" dirty="0"/>
              <a:t>. This tea was produced for local consumption and for trade with China.</a:t>
            </a:r>
          </a:p>
          <a:p>
            <a:pPr defTabSz="914400">
              <a:lnSpc>
                <a:spcPct val="110000"/>
              </a:lnSpc>
              <a:spcAft>
                <a:spcPts val="600"/>
              </a:spcAft>
              <a:buClr>
                <a:schemeClr val="accent6"/>
              </a:buClr>
              <a:buSzPct val="90000"/>
              <a:buFont typeface="Wingdings" panose="05000000000000000000" pitchFamily="2" charset="2"/>
              <a:buChar char="§"/>
            </a:pPr>
            <a:r>
              <a:rPr lang="en-US" sz="1200" dirty="0"/>
              <a:t>At the time, China had severe restrictions on foreign trade, which also applied to Taiwan. </a:t>
            </a:r>
          </a:p>
          <a:p>
            <a:pPr defTabSz="914400">
              <a:lnSpc>
                <a:spcPct val="110000"/>
              </a:lnSpc>
              <a:spcAft>
                <a:spcPts val="600"/>
              </a:spcAft>
              <a:buClr>
                <a:schemeClr val="accent6"/>
              </a:buClr>
              <a:buSzPct val="90000"/>
              <a:buFont typeface="Wingdings" panose="05000000000000000000" pitchFamily="2" charset="2"/>
              <a:buChar char="§"/>
            </a:pPr>
            <a:r>
              <a:rPr lang="en-US" sz="1200" dirty="0"/>
              <a:t>The Opium War of 1839 - 42, resulted in treaties forcing China to open five ports to foreign trade. </a:t>
            </a:r>
          </a:p>
          <a:p>
            <a:pPr defTabSz="914400">
              <a:lnSpc>
                <a:spcPct val="110000"/>
              </a:lnSpc>
              <a:spcAft>
                <a:spcPts val="600"/>
              </a:spcAft>
              <a:buClr>
                <a:schemeClr val="accent6"/>
              </a:buClr>
              <a:buSzPct val="90000"/>
              <a:buFont typeface="Wingdings" panose="05000000000000000000" pitchFamily="2" charset="2"/>
              <a:buChar char="§"/>
            </a:pPr>
            <a:r>
              <a:rPr lang="en-US" sz="1200" dirty="0"/>
              <a:t>In 1860, Taiwan's Danshui and </a:t>
            </a:r>
            <a:r>
              <a:rPr lang="en-US" sz="1200" dirty="0" err="1"/>
              <a:t>Kaoshiung</a:t>
            </a:r>
            <a:r>
              <a:rPr lang="en-US" sz="1200" dirty="0"/>
              <a:t> ports were also opened, paving the way for new industries to be established in Taiwan. </a:t>
            </a:r>
          </a:p>
          <a:p>
            <a:pPr defTabSz="914400">
              <a:lnSpc>
                <a:spcPct val="110000"/>
              </a:lnSpc>
              <a:spcAft>
                <a:spcPts val="600"/>
              </a:spcAft>
              <a:buClr>
                <a:schemeClr val="accent6"/>
              </a:buClr>
              <a:buSzPct val="90000"/>
              <a:buFont typeface="Wingdings" panose="05000000000000000000" pitchFamily="2" charset="2"/>
              <a:buChar char="§"/>
            </a:pPr>
            <a:r>
              <a:rPr lang="en-US" sz="1200" dirty="0"/>
              <a:t>A British merchant named John Dodd convinced tea makers from Fujian to move to Taiwan and export the finished teas directly out Taiwan. </a:t>
            </a:r>
          </a:p>
          <a:p>
            <a:pPr defTabSz="914400">
              <a:lnSpc>
                <a:spcPct val="110000"/>
              </a:lnSpc>
              <a:spcAft>
                <a:spcPts val="600"/>
              </a:spcAft>
              <a:buClr>
                <a:schemeClr val="accent6"/>
              </a:buClr>
              <a:buSzPct val="90000"/>
              <a:buFont typeface="Wingdings" panose="05000000000000000000" pitchFamily="2" charset="2"/>
              <a:buChar char="§"/>
            </a:pPr>
            <a:r>
              <a:rPr lang="en-US" sz="1200" dirty="0"/>
              <a:t>Realizing the commercial potential in Taiwan tea, John Dodd provided loans to the farmers in north Taiwan to increase their production of tea.</a:t>
            </a:r>
          </a:p>
          <a:p>
            <a:pPr defTabSz="914400">
              <a:lnSpc>
                <a:spcPct val="110000"/>
              </a:lnSpc>
              <a:spcAft>
                <a:spcPts val="600"/>
              </a:spcAft>
              <a:buClr>
                <a:schemeClr val="accent6"/>
              </a:buClr>
              <a:buSzPct val="90000"/>
              <a:buFont typeface="Wingdings" panose="05000000000000000000" pitchFamily="2" charset="2"/>
              <a:buChar char="§"/>
            </a:pPr>
            <a:r>
              <a:rPr lang="en-US" sz="1200" dirty="0"/>
              <a:t>John Dodd marketed teas cultivated and processed in Taiwan under the name Formosa tea and started to export to England and New York in 1869.</a:t>
            </a:r>
          </a:p>
          <a:p>
            <a:pPr defTabSz="914400">
              <a:lnSpc>
                <a:spcPct val="110000"/>
              </a:lnSpc>
              <a:spcAft>
                <a:spcPts val="600"/>
              </a:spcAft>
              <a:buClr>
                <a:schemeClr val="accent6"/>
              </a:buClr>
              <a:buSzPct val="90000"/>
              <a:buFont typeface="Wingdings" panose="05000000000000000000" pitchFamily="2" charset="2"/>
              <a:buChar char="§"/>
            </a:pPr>
            <a:r>
              <a:rPr lang="en-US" sz="1200" dirty="0"/>
              <a:t>Formosan oolong tea was well-received in the USA, increasing the prestige of Taiwan tea and encouraging other exporters to set up shop. </a:t>
            </a:r>
          </a:p>
          <a:p>
            <a:pPr defTabSz="914400">
              <a:lnSpc>
                <a:spcPct val="110000"/>
              </a:lnSpc>
              <a:spcAft>
                <a:spcPts val="600"/>
              </a:spcAft>
              <a:buClr>
                <a:schemeClr val="accent6"/>
              </a:buClr>
              <a:buSzPct val="90000"/>
              <a:buFont typeface="Wingdings" panose="05000000000000000000" pitchFamily="2" charset="2"/>
              <a:buChar char="§"/>
            </a:pPr>
            <a:r>
              <a:rPr lang="en-US" sz="1200" dirty="0"/>
              <a:t>Tea exports grew from 180,000 pounds in 1865 to more than 16 million pounds in 1885. </a:t>
            </a:r>
          </a:p>
          <a:p>
            <a:pPr defTabSz="914400">
              <a:lnSpc>
                <a:spcPct val="110000"/>
              </a:lnSpc>
              <a:spcAft>
                <a:spcPts val="600"/>
              </a:spcAft>
              <a:buClr>
                <a:schemeClr val="accent6"/>
              </a:buClr>
              <a:buSzPct val="90000"/>
              <a:buFont typeface="Wingdings" panose="05000000000000000000" pitchFamily="2" charset="2"/>
              <a:buChar char="§"/>
            </a:pPr>
            <a:r>
              <a:rPr lang="en-US" sz="1200" dirty="0"/>
              <a:t>By the end of the 19th century, tea was Taiwan's primary export.</a:t>
            </a:r>
          </a:p>
          <a:p>
            <a:pPr defTabSz="914400">
              <a:lnSpc>
                <a:spcPct val="110000"/>
              </a:lnSpc>
              <a:spcAft>
                <a:spcPts val="600"/>
              </a:spcAft>
              <a:buClr>
                <a:schemeClr val="accent6"/>
              </a:buClr>
              <a:buSzPct val="90000"/>
              <a:buFont typeface="Wingdings" panose="05000000000000000000" pitchFamily="2" charset="2"/>
              <a:buChar char="§"/>
            </a:pPr>
            <a:endParaRPr lang="en-US" sz="1400" dirty="0"/>
          </a:p>
        </p:txBody>
      </p:sp>
      <p:sp>
        <p:nvSpPr>
          <p:cNvPr id="68" name="Rectangle 67">
            <a:extLst>
              <a:ext uri="{FF2B5EF4-FFF2-40B4-BE49-F238E27FC236}">
                <a16:creationId xmlns:a16="http://schemas.microsoft.com/office/drawing/2014/main" id="{89C35FB2-5194-4BE0-92D0-464E2B711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7996B5B-2259-4461-A028-5B993AED2060}"/>
              </a:ext>
            </a:extLst>
          </p:cNvPr>
          <p:cNvPicPr>
            <a:picLocks noChangeAspect="1"/>
          </p:cNvPicPr>
          <p:nvPr/>
        </p:nvPicPr>
        <p:blipFill>
          <a:blip r:embed="rId5"/>
          <a:stretch>
            <a:fillRect/>
          </a:stretch>
        </p:blipFill>
        <p:spPr>
          <a:xfrm>
            <a:off x="1179083" y="1331822"/>
            <a:ext cx="3243353" cy="4994827"/>
          </a:xfrm>
          <a:prstGeom prst="rect">
            <a:avLst/>
          </a:prstGeom>
        </p:spPr>
      </p:pic>
    </p:spTree>
    <p:extLst>
      <p:ext uri="{BB962C8B-B14F-4D97-AF65-F5344CB8AC3E}">
        <p14:creationId xmlns:p14="http://schemas.microsoft.com/office/powerpoint/2010/main" val="1098628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4" name="Picture 13">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6" name="Rectangle 15">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24923D72-7E69-464B-94C5-B2530008D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A00CCC86-7A88-4DFF-A0D0-6604606A2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TextBox 23">
            <a:extLst>
              <a:ext uri="{FF2B5EF4-FFF2-40B4-BE49-F238E27FC236}">
                <a16:creationId xmlns:a16="http://schemas.microsoft.com/office/drawing/2014/main" id="{E1F8ABFD-155B-4386-AE33-6E13057CFC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26" name="Rectangle 25">
            <a:extLst>
              <a:ext uri="{FF2B5EF4-FFF2-40B4-BE49-F238E27FC236}">
                <a16:creationId xmlns:a16="http://schemas.microsoft.com/office/drawing/2014/main" id="{71A1F3A1-EAF5-4058-B9A2-1B78DE4CCE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ED68409D-FE91-4743-8ED2-B120D7E3A3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30" name="Picture 29">
            <a:extLst>
              <a:ext uri="{FF2B5EF4-FFF2-40B4-BE49-F238E27FC236}">
                <a16:creationId xmlns:a16="http://schemas.microsoft.com/office/drawing/2014/main" id="{A9A83AE1-B0BF-44D9-80C8-3289540CA94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2" name="Rectangle 31">
            <a:extLst>
              <a:ext uri="{FF2B5EF4-FFF2-40B4-BE49-F238E27FC236}">
                <a16:creationId xmlns:a16="http://schemas.microsoft.com/office/drawing/2014/main" id="{EAA8CEB9-6D18-41E0-9CE0-D2722018C0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F2C037B-519A-49BF-BA66-4C2737E51D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0C0F2CE-E0D7-479F-B6F5-53D255D42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39C14B6-8406-40BF-A995-D3A4A7AFA677}"/>
              </a:ext>
            </a:extLst>
          </p:cNvPr>
          <p:cNvSpPr txBox="1"/>
          <p:nvPr/>
        </p:nvSpPr>
        <p:spPr>
          <a:xfrm>
            <a:off x="1533154" y="832982"/>
            <a:ext cx="2154849" cy="1077229"/>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3400" dirty="0">
                <a:latin typeface="+mj-lt"/>
                <a:ea typeface="+mj-ea"/>
                <a:cs typeface="+mj-cs"/>
              </a:rPr>
              <a:t>Japanese Influence</a:t>
            </a:r>
          </a:p>
        </p:txBody>
      </p:sp>
      <p:pic>
        <p:nvPicPr>
          <p:cNvPr id="7" name="Picture 6" descr="A picture containing text&#10;&#10;Description automatically generated">
            <a:extLst>
              <a:ext uri="{FF2B5EF4-FFF2-40B4-BE49-F238E27FC236}">
                <a16:creationId xmlns:a16="http://schemas.microsoft.com/office/drawing/2014/main" id="{FABF5408-3BE8-4E0E-9BC9-D6998379F8B2}"/>
              </a:ext>
            </a:extLst>
          </p:cNvPr>
          <p:cNvPicPr>
            <a:picLocks noChangeAspect="1"/>
          </p:cNvPicPr>
          <p:nvPr/>
        </p:nvPicPr>
        <p:blipFill rotWithShape="1">
          <a:blip r:embed="rId5"/>
          <a:srcRect l="27723" r="28594" b="1"/>
          <a:stretch/>
        </p:blipFill>
        <p:spPr>
          <a:xfrm>
            <a:off x="1188021" y="2101968"/>
            <a:ext cx="2831715" cy="41672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a:extLst>
              <a:ext uri="{FF2B5EF4-FFF2-40B4-BE49-F238E27FC236}">
                <a16:creationId xmlns:a16="http://schemas.microsoft.com/office/drawing/2014/main" id="{0A8A8F83-A0CB-4079-81B8-86D0D9472A9A}"/>
              </a:ext>
            </a:extLst>
          </p:cNvPr>
          <p:cNvSpPr txBox="1"/>
          <p:nvPr/>
        </p:nvSpPr>
        <p:spPr>
          <a:xfrm>
            <a:off x="4083963" y="815952"/>
            <a:ext cx="7235304" cy="5697840"/>
          </a:xfrm>
          <a:prstGeom prst="rect">
            <a:avLst/>
          </a:prstGeom>
        </p:spPr>
        <p:txBody>
          <a:bodyPr vert="horz" lIns="91440" tIns="45720" rIns="91440" bIns="45720" rtlCol="0" anchor="ctr">
            <a:noAutofit/>
          </a:bodyPr>
          <a:lstStyle/>
          <a:p>
            <a:pPr marL="285750" indent="-285750" defTabSz="914400">
              <a:lnSpc>
                <a:spcPct val="110000"/>
              </a:lnSpc>
              <a:spcAft>
                <a:spcPts val="600"/>
              </a:spcAft>
              <a:buClr>
                <a:schemeClr val="accent6"/>
              </a:buClr>
              <a:buSzPct val="90000"/>
              <a:buFont typeface="Wingdings" panose="05000000000000000000" pitchFamily="2" charset="2"/>
              <a:buChar char="§"/>
            </a:pPr>
            <a:r>
              <a:rPr lang="en-US" sz="1200" dirty="0"/>
              <a:t>In 1894 the First Sino-Japanese War began between Qing Dynasty of China and Meiji  of Japan for control over Korea. </a:t>
            </a:r>
          </a:p>
          <a:p>
            <a:pPr marL="285750" indent="-285750" defTabSz="914400">
              <a:lnSpc>
                <a:spcPct val="110000"/>
              </a:lnSpc>
              <a:spcAft>
                <a:spcPts val="600"/>
              </a:spcAft>
              <a:buClr>
                <a:schemeClr val="accent6"/>
              </a:buClr>
              <a:buSzPct val="90000"/>
              <a:buFont typeface="Wingdings" panose="05000000000000000000" pitchFamily="2" charset="2"/>
              <a:buChar char="§"/>
            </a:pPr>
            <a:r>
              <a:rPr lang="en-US" sz="1200" dirty="0"/>
              <a:t>During the war, Japan occupied the Penghu Islands off the west coast of Taiwan, cutting off Taiwan from the Chinese mainland, forcing China to cede control of Taiwan to Japan. </a:t>
            </a:r>
          </a:p>
          <a:p>
            <a:pPr marL="285750" indent="-285750" defTabSz="914400">
              <a:lnSpc>
                <a:spcPct val="110000"/>
              </a:lnSpc>
              <a:spcAft>
                <a:spcPts val="600"/>
              </a:spcAft>
              <a:buClr>
                <a:schemeClr val="accent6"/>
              </a:buClr>
              <a:buSzPct val="90000"/>
              <a:buFont typeface="Wingdings" panose="05000000000000000000" pitchFamily="2" charset="2"/>
              <a:buChar char="§"/>
            </a:pPr>
            <a:r>
              <a:rPr lang="en-US" sz="1200" dirty="0"/>
              <a:t>In 1895, Qing Dynasty lost Taiwan to the Japanese</a:t>
            </a:r>
          </a:p>
          <a:p>
            <a:pPr marL="285750" indent="-285750" defTabSz="914400">
              <a:lnSpc>
                <a:spcPct val="110000"/>
              </a:lnSpc>
              <a:spcAft>
                <a:spcPts val="600"/>
              </a:spcAft>
              <a:buClr>
                <a:schemeClr val="accent6"/>
              </a:buClr>
              <a:buSzPct val="90000"/>
              <a:buFont typeface="Wingdings" panose="05000000000000000000" pitchFamily="2" charset="2"/>
              <a:buChar char="§"/>
            </a:pPr>
            <a:r>
              <a:rPr lang="en-US" sz="1200" dirty="0"/>
              <a:t>The Japanese occupation lasted from 1895-1945.</a:t>
            </a:r>
          </a:p>
          <a:p>
            <a:pPr marL="285750" indent="-285750" defTabSz="914400">
              <a:lnSpc>
                <a:spcPct val="110000"/>
              </a:lnSpc>
              <a:spcAft>
                <a:spcPts val="600"/>
              </a:spcAft>
              <a:buClr>
                <a:schemeClr val="accent6"/>
              </a:buClr>
              <a:buSzPct val="90000"/>
              <a:buFont typeface="Wingdings" panose="05000000000000000000" pitchFamily="2" charset="2"/>
              <a:buChar char="§"/>
            </a:pPr>
            <a:r>
              <a:rPr lang="en-US" sz="1200" dirty="0"/>
              <a:t>Taiwan forces attempted resistance by declaring Taiwan an independent republic., however, within 5 months the Japanese had defeated the Republican forces and gained control of Taiwan.</a:t>
            </a:r>
          </a:p>
          <a:p>
            <a:pPr marL="285750" indent="-285750" defTabSz="914400">
              <a:lnSpc>
                <a:spcPct val="110000"/>
              </a:lnSpc>
              <a:spcAft>
                <a:spcPts val="600"/>
              </a:spcAft>
              <a:buClr>
                <a:schemeClr val="accent6"/>
              </a:buClr>
              <a:buSzPct val="90000"/>
              <a:buFont typeface="Wingdings" panose="05000000000000000000" pitchFamily="2" charset="2"/>
              <a:buChar char="§"/>
            </a:pPr>
            <a:r>
              <a:rPr lang="en-US" sz="1200" dirty="0"/>
              <a:t>The Japanese continued exporting oolong to the English and Americans, and increased the production of black tea, for exportation to Russia and Turkey.</a:t>
            </a:r>
          </a:p>
          <a:p>
            <a:pPr marL="285750" indent="-285750" defTabSz="914400">
              <a:lnSpc>
                <a:spcPct val="110000"/>
              </a:lnSpc>
              <a:spcAft>
                <a:spcPts val="600"/>
              </a:spcAft>
              <a:buClr>
                <a:schemeClr val="accent6"/>
              </a:buClr>
              <a:buSzPct val="90000"/>
              <a:buFont typeface="Wingdings" panose="05000000000000000000" pitchFamily="2" charset="2"/>
              <a:buChar char="§"/>
            </a:pPr>
            <a:r>
              <a:rPr lang="en-US" sz="1200" dirty="0"/>
              <a:t>. The Japanese introduced modernized infrastructure</a:t>
            </a:r>
          </a:p>
          <a:p>
            <a:pPr marL="742950" lvl="1" indent="-285750" defTabSz="914400">
              <a:lnSpc>
                <a:spcPct val="110000"/>
              </a:lnSpc>
              <a:spcAft>
                <a:spcPts val="600"/>
              </a:spcAft>
              <a:buClr>
                <a:schemeClr val="accent6"/>
              </a:buClr>
              <a:buSzPct val="90000"/>
              <a:buFont typeface="Wingdings" panose="05000000000000000000" pitchFamily="2" charset="2"/>
              <a:buChar char="§"/>
            </a:pPr>
            <a:r>
              <a:rPr lang="en-US" sz="1200" dirty="0"/>
              <a:t>The Japanese built railroads and infrastructure to enable black tea production for export, scaling up the tea productivity on the island.</a:t>
            </a:r>
          </a:p>
          <a:p>
            <a:pPr marL="742950" lvl="1" indent="-285750" defTabSz="914400">
              <a:lnSpc>
                <a:spcPct val="110000"/>
              </a:lnSpc>
              <a:spcAft>
                <a:spcPts val="600"/>
              </a:spcAft>
              <a:buClr>
                <a:schemeClr val="accent6"/>
              </a:buClr>
              <a:buSzPct val="90000"/>
              <a:buFont typeface="Wingdings" panose="05000000000000000000" pitchFamily="2" charset="2"/>
              <a:buChar char="§"/>
            </a:pPr>
            <a:r>
              <a:rPr lang="en-US" sz="1200" dirty="0"/>
              <a:t>machinery for tea production</a:t>
            </a:r>
          </a:p>
          <a:p>
            <a:pPr marL="742950" lvl="1" indent="-285750" defTabSz="914400">
              <a:lnSpc>
                <a:spcPct val="110000"/>
              </a:lnSpc>
              <a:spcAft>
                <a:spcPts val="600"/>
              </a:spcAft>
              <a:buClr>
                <a:schemeClr val="accent6"/>
              </a:buClr>
              <a:buSzPct val="90000"/>
              <a:buFont typeface="Wingdings" panose="05000000000000000000" pitchFamily="2" charset="2"/>
              <a:buChar char="§"/>
            </a:pPr>
            <a:r>
              <a:rPr lang="en-US" sz="1200" dirty="0"/>
              <a:t>new methods of farming and cultivation. </a:t>
            </a:r>
          </a:p>
          <a:p>
            <a:pPr marL="285750" indent="-285750" defTabSz="914400">
              <a:lnSpc>
                <a:spcPct val="110000"/>
              </a:lnSpc>
              <a:spcAft>
                <a:spcPts val="600"/>
              </a:spcAft>
              <a:buClr>
                <a:schemeClr val="accent6"/>
              </a:buClr>
              <a:buSzPct val="90000"/>
              <a:buFont typeface="Wingdings" panose="05000000000000000000" pitchFamily="2" charset="2"/>
              <a:buChar char="§"/>
            </a:pPr>
            <a:r>
              <a:rPr lang="en-US" sz="1200" dirty="0"/>
              <a:t>In 1903, the Japanese established the TRES (Tea Research Extension Station)</a:t>
            </a:r>
          </a:p>
          <a:p>
            <a:pPr marL="285750" indent="-285750" defTabSz="914400">
              <a:lnSpc>
                <a:spcPct val="110000"/>
              </a:lnSpc>
              <a:spcAft>
                <a:spcPts val="600"/>
              </a:spcAft>
              <a:buClr>
                <a:schemeClr val="accent6"/>
              </a:buClr>
              <a:buSzPct val="90000"/>
              <a:buFont typeface="Wingdings" panose="05000000000000000000" pitchFamily="2" charset="2"/>
              <a:buChar char="§"/>
            </a:pPr>
            <a:r>
              <a:rPr lang="en-US" sz="1200" dirty="0"/>
              <a:t>The institute aimed to explore agricultural methods to maximize tea yields, and to develop new tea varietals specifically suited to Taiwan. </a:t>
            </a:r>
          </a:p>
          <a:p>
            <a:pPr marL="285750" indent="-285750" defTabSz="914400">
              <a:lnSpc>
                <a:spcPct val="110000"/>
              </a:lnSpc>
              <a:spcAft>
                <a:spcPts val="600"/>
              </a:spcAft>
              <a:buClr>
                <a:schemeClr val="accent6"/>
              </a:buClr>
              <a:buSzPct val="90000"/>
              <a:buFont typeface="Wingdings" panose="05000000000000000000" pitchFamily="2" charset="2"/>
              <a:buChar char="§"/>
            </a:pPr>
            <a:r>
              <a:rPr lang="en-US" sz="1200" dirty="0"/>
              <a:t>Several of these varietals remain popular to this day.</a:t>
            </a:r>
          </a:p>
          <a:p>
            <a:pPr marL="285750" indent="-285750" defTabSz="914400">
              <a:lnSpc>
                <a:spcPct val="110000"/>
              </a:lnSpc>
              <a:spcAft>
                <a:spcPts val="600"/>
              </a:spcAft>
              <a:buClr>
                <a:schemeClr val="accent6"/>
              </a:buClr>
              <a:buSzPct val="90000"/>
              <a:buFont typeface="Wingdings" panose="05000000000000000000" pitchFamily="2" charset="2"/>
              <a:buChar char="§"/>
            </a:pPr>
            <a:r>
              <a:rPr lang="en-US" sz="1200" dirty="0"/>
              <a:t>During the Japanese era, Taiwan tea was promoted world-wide at international fairs. </a:t>
            </a:r>
          </a:p>
          <a:p>
            <a:pPr marL="285750" indent="-285750" defTabSz="914400">
              <a:lnSpc>
                <a:spcPct val="110000"/>
              </a:lnSpc>
              <a:spcAft>
                <a:spcPts val="600"/>
              </a:spcAft>
              <a:buClr>
                <a:schemeClr val="accent6"/>
              </a:buClr>
              <a:buSzPct val="90000"/>
              <a:buFont typeface="Wingdings" panose="05000000000000000000" pitchFamily="2" charset="2"/>
              <a:buChar char="§"/>
            </a:pPr>
            <a:r>
              <a:rPr lang="en-US" sz="1200" dirty="0"/>
              <a:t>Primary markets for Taiwan tea exports included Japan, the United States, Britain, Hong Kong, and Russia.</a:t>
            </a:r>
            <a:endParaRPr lang="en-US" sz="1600" dirty="0"/>
          </a:p>
        </p:txBody>
      </p:sp>
      <p:sp>
        <p:nvSpPr>
          <p:cNvPr id="38" name="Rectangle 37">
            <a:extLst>
              <a:ext uri="{FF2B5EF4-FFF2-40B4-BE49-F238E27FC236}">
                <a16:creationId xmlns:a16="http://schemas.microsoft.com/office/drawing/2014/main" id="{1C079F6C-9D07-44C3-A4CF-2171FAE3A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6513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01AF5FBB-9FDC-4D75-9DD6-DAF01ED197A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45" name="Picture 44">
            <a:extLst>
              <a:ext uri="{FF2B5EF4-FFF2-40B4-BE49-F238E27FC236}">
                <a16:creationId xmlns:a16="http://schemas.microsoft.com/office/drawing/2014/main" id="{933BBBE6-F4CF-483E-BA74-B51421B4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47" name="Rectangle 46">
            <a:extLst>
              <a:ext uri="{FF2B5EF4-FFF2-40B4-BE49-F238E27FC236}">
                <a16:creationId xmlns:a16="http://schemas.microsoft.com/office/drawing/2014/main" id="{4C790028-99AE-4AE4-8269-9913E2D50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Rectangle 48">
            <a:extLst>
              <a:ext uri="{FF2B5EF4-FFF2-40B4-BE49-F238E27FC236}">
                <a16:creationId xmlns:a16="http://schemas.microsoft.com/office/drawing/2014/main" id="{06936A2A-FE08-4EE0-A409-3EF3FA244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 name="Rectangle 50">
            <a:extLst>
              <a:ext uri="{FF2B5EF4-FFF2-40B4-BE49-F238E27FC236}">
                <a16:creationId xmlns:a16="http://schemas.microsoft.com/office/drawing/2014/main" id="{E1F0989E-BFBB-43E4-927B-2C51C7AE26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 name="Rectangle 52">
            <a:extLst>
              <a:ext uri="{FF2B5EF4-FFF2-40B4-BE49-F238E27FC236}">
                <a16:creationId xmlns:a16="http://schemas.microsoft.com/office/drawing/2014/main" id="{8ACA2469-91AA-459B-A5DD-8FFC0F70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 name="TextBox 54">
            <a:extLst>
              <a:ext uri="{FF2B5EF4-FFF2-40B4-BE49-F238E27FC236}">
                <a16:creationId xmlns:a16="http://schemas.microsoft.com/office/drawing/2014/main" id="{97860FD2-CA19-4064-AA6F-68050C3D2011}"/>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57" name="Rectangle 56">
            <a:extLst>
              <a:ext uri="{FF2B5EF4-FFF2-40B4-BE49-F238E27FC236}">
                <a16:creationId xmlns:a16="http://schemas.microsoft.com/office/drawing/2014/main" id="{B7187063-E587-4FED-8CE6-2122248E4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37E7ED2D-1C71-44BD-9479-251D8C302C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61" name="Picture 60">
            <a:extLst>
              <a:ext uri="{FF2B5EF4-FFF2-40B4-BE49-F238E27FC236}">
                <a16:creationId xmlns:a16="http://schemas.microsoft.com/office/drawing/2014/main" id="{6214A19D-E353-4EA9-9D76-FA2D65D5EBE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63" name="Rectangle 62">
            <a:extLst>
              <a:ext uri="{FF2B5EF4-FFF2-40B4-BE49-F238E27FC236}">
                <a16:creationId xmlns:a16="http://schemas.microsoft.com/office/drawing/2014/main" id="{11EFEBD7-D58C-4FA3-B282-6129152CA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5D6CB44-4B28-4852-BD28-A7CFEF79C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E20AE96B-ABAF-4F1E-988C-2A67102AB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4BB8E01-A383-4824-8D78-5E1A7D9F1A20}"/>
              </a:ext>
            </a:extLst>
          </p:cNvPr>
          <p:cNvSpPr txBox="1"/>
          <p:nvPr/>
        </p:nvSpPr>
        <p:spPr>
          <a:xfrm>
            <a:off x="1969803" y="808056"/>
            <a:ext cx="8608037" cy="1077229"/>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3400">
                <a:latin typeface="+mj-lt"/>
                <a:ea typeface="+mj-ea"/>
                <a:cs typeface="+mj-cs"/>
              </a:rPr>
              <a:t>TRES - Tea Research Extension Station</a:t>
            </a:r>
          </a:p>
        </p:txBody>
      </p:sp>
      <p:pic>
        <p:nvPicPr>
          <p:cNvPr id="7" name="Picture 6" descr="Diagram&#10;&#10;Description automatically generated">
            <a:extLst>
              <a:ext uri="{FF2B5EF4-FFF2-40B4-BE49-F238E27FC236}">
                <a16:creationId xmlns:a16="http://schemas.microsoft.com/office/drawing/2014/main" id="{690312A8-EC97-4017-98E6-01F1ADDD6B8B}"/>
              </a:ext>
            </a:extLst>
          </p:cNvPr>
          <p:cNvPicPr>
            <a:picLocks noChangeAspect="1"/>
          </p:cNvPicPr>
          <p:nvPr/>
        </p:nvPicPr>
        <p:blipFill>
          <a:blip r:embed="rId5"/>
          <a:stretch>
            <a:fillRect/>
          </a:stretch>
        </p:blipFill>
        <p:spPr>
          <a:xfrm>
            <a:off x="1969803" y="2052116"/>
            <a:ext cx="3344832" cy="3344832"/>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42" name="TextBox 2">
            <a:extLst>
              <a:ext uri="{FF2B5EF4-FFF2-40B4-BE49-F238E27FC236}">
                <a16:creationId xmlns:a16="http://schemas.microsoft.com/office/drawing/2014/main" id="{1CD6CDEB-AD80-4364-8363-71A8917806D5}"/>
              </a:ext>
            </a:extLst>
          </p:cNvPr>
          <p:cNvSpPr txBox="1"/>
          <p:nvPr/>
        </p:nvSpPr>
        <p:spPr>
          <a:xfrm>
            <a:off x="5444576" y="2052116"/>
            <a:ext cx="5131324" cy="3997828"/>
          </a:xfrm>
          <a:prstGeom prst="rect">
            <a:avLst/>
          </a:prstGeom>
        </p:spPr>
        <p:txBody>
          <a:bodyPr vert="horz" lIns="91440" tIns="45720" rIns="91440" bIns="45720" rtlCol="0" anchor="ctr">
            <a:normAutofit/>
          </a:bodyPr>
          <a:lstStyle/>
          <a:p>
            <a:pPr marL="285750" indent="-285750" defTabSz="914400">
              <a:lnSpc>
                <a:spcPct val="110000"/>
              </a:lnSpc>
              <a:spcAft>
                <a:spcPts val="600"/>
              </a:spcAft>
              <a:buClr>
                <a:schemeClr val="accent6"/>
              </a:buClr>
              <a:buSzPct val="90000"/>
              <a:buFont typeface="Wingdings" panose="05000000000000000000" pitchFamily="2" charset="2"/>
              <a:buChar char="§"/>
            </a:pPr>
            <a:r>
              <a:rPr lang="en-US" sz="1500"/>
              <a:t>established in 1903 by the Japanese</a:t>
            </a:r>
          </a:p>
          <a:p>
            <a:pPr marL="285750" indent="-285750" defTabSz="914400">
              <a:lnSpc>
                <a:spcPct val="110000"/>
              </a:lnSpc>
              <a:spcAft>
                <a:spcPts val="600"/>
              </a:spcAft>
              <a:buClr>
                <a:schemeClr val="accent6"/>
              </a:buClr>
              <a:buSzPct val="90000"/>
              <a:buFont typeface="Wingdings" panose="05000000000000000000" pitchFamily="2" charset="2"/>
              <a:buChar char="§"/>
            </a:pPr>
            <a:r>
              <a:rPr lang="en-US" sz="1500"/>
              <a:t>a government institute committed to the research, development, and production of the Taiwanese tea industry. </a:t>
            </a:r>
          </a:p>
          <a:p>
            <a:pPr marL="285750" indent="-285750" defTabSz="914400">
              <a:lnSpc>
                <a:spcPct val="110000"/>
              </a:lnSpc>
              <a:spcAft>
                <a:spcPts val="600"/>
              </a:spcAft>
              <a:buClr>
                <a:schemeClr val="accent6"/>
              </a:buClr>
              <a:buSzPct val="90000"/>
              <a:buFont typeface="Wingdings" panose="05000000000000000000" pitchFamily="2" charset="2"/>
              <a:buChar char="§"/>
            </a:pPr>
            <a:r>
              <a:rPr lang="en-US" sz="1500"/>
              <a:t>developed new tea cultivars</a:t>
            </a:r>
          </a:p>
          <a:p>
            <a:pPr marL="285750" indent="-285750" defTabSz="914400">
              <a:lnSpc>
                <a:spcPct val="110000"/>
              </a:lnSpc>
              <a:spcAft>
                <a:spcPts val="600"/>
              </a:spcAft>
              <a:buClr>
                <a:schemeClr val="accent6"/>
              </a:buClr>
              <a:buSzPct val="90000"/>
              <a:buFont typeface="Wingdings" panose="05000000000000000000" pitchFamily="2" charset="2"/>
              <a:buChar char="§"/>
            </a:pPr>
            <a:r>
              <a:rPr lang="en-US" sz="1500"/>
              <a:t>held local tea competitions</a:t>
            </a:r>
          </a:p>
          <a:p>
            <a:pPr marL="285750" indent="-285750" defTabSz="914400">
              <a:lnSpc>
                <a:spcPct val="110000"/>
              </a:lnSpc>
              <a:spcAft>
                <a:spcPts val="600"/>
              </a:spcAft>
              <a:buClr>
                <a:schemeClr val="accent6"/>
              </a:buClr>
              <a:buSzPct val="90000"/>
              <a:buFont typeface="Wingdings" panose="05000000000000000000" pitchFamily="2" charset="2"/>
              <a:buChar char="§"/>
            </a:pPr>
            <a:r>
              <a:rPr lang="en-US" sz="1500"/>
              <a:t>improved techniques and methods for tea making. </a:t>
            </a:r>
          </a:p>
          <a:p>
            <a:pPr marL="285750" indent="-285750" defTabSz="914400">
              <a:lnSpc>
                <a:spcPct val="110000"/>
              </a:lnSpc>
              <a:spcAft>
                <a:spcPts val="600"/>
              </a:spcAft>
              <a:buClr>
                <a:schemeClr val="accent6"/>
              </a:buClr>
              <a:buSzPct val="90000"/>
              <a:buFont typeface="Wingdings" panose="05000000000000000000" pitchFamily="2" charset="2"/>
              <a:buChar char="§"/>
            </a:pPr>
            <a:r>
              <a:rPr lang="en-US" sz="1500"/>
              <a:t>still the most influential organization supporting the Taiwanese tea industry to this day. </a:t>
            </a:r>
          </a:p>
          <a:p>
            <a:pPr marL="285750" indent="-285750" defTabSz="914400">
              <a:lnSpc>
                <a:spcPct val="110000"/>
              </a:lnSpc>
              <a:spcAft>
                <a:spcPts val="600"/>
              </a:spcAft>
              <a:buClr>
                <a:schemeClr val="accent6"/>
              </a:buClr>
              <a:buSzPct val="90000"/>
              <a:buFont typeface="Wingdings" panose="05000000000000000000" pitchFamily="2" charset="2"/>
              <a:buChar char="§"/>
            </a:pPr>
            <a:r>
              <a:rPr lang="en-US" sz="1500"/>
              <a:t>Presently, TRES brings focus on tea consumption safety, organic farming and certification to elevate the quality and international status of Taiwanese teas.</a:t>
            </a:r>
          </a:p>
          <a:p>
            <a:pPr defTabSz="914400">
              <a:lnSpc>
                <a:spcPct val="110000"/>
              </a:lnSpc>
              <a:spcAft>
                <a:spcPts val="600"/>
              </a:spcAft>
              <a:buClr>
                <a:schemeClr val="accent6"/>
              </a:buClr>
              <a:buSzPct val="90000"/>
              <a:buFont typeface="Wingdings" panose="05000000000000000000" pitchFamily="2" charset="2"/>
              <a:buChar char="§"/>
            </a:pPr>
            <a:endParaRPr lang="en-US" sz="1500"/>
          </a:p>
          <a:p>
            <a:pPr defTabSz="914400">
              <a:lnSpc>
                <a:spcPct val="110000"/>
              </a:lnSpc>
              <a:spcAft>
                <a:spcPts val="600"/>
              </a:spcAft>
              <a:buClr>
                <a:schemeClr val="accent6"/>
              </a:buClr>
              <a:buSzPct val="90000"/>
              <a:buFont typeface="Wingdings" panose="05000000000000000000" pitchFamily="2" charset="2"/>
              <a:buChar char="§"/>
            </a:pPr>
            <a:endParaRPr lang="en-US" sz="1500"/>
          </a:p>
        </p:txBody>
      </p:sp>
      <p:sp>
        <p:nvSpPr>
          <p:cNvPr id="69" name="Rectangle 68">
            <a:extLst>
              <a:ext uri="{FF2B5EF4-FFF2-40B4-BE49-F238E27FC236}">
                <a16:creationId xmlns:a16="http://schemas.microsoft.com/office/drawing/2014/main" id="{858913C3-F988-4D9A-B3AA-C4F77A581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56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0334F0-8742-4DAC-8663-F7B1250C0095}"/>
              </a:ext>
            </a:extLst>
          </p:cNvPr>
          <p:cNvSpPr txBox="1"/>
          <p:nvPr/>
        </p:nvSpPr>
        <p:spPr>
          <a:xfrm>
            <a:off x="1516961" y="791043"/>
            <a:ext cx="2799806" cy="1138773"/>
          </a:xfrm>
          <a:prstGeom prst="rect">
            <a:avLst/>
          </a:prstGeom>
          <a:noFill/>
        </p:spPr>
        <p:txBody>
          <a:bodyPr wrap="square">
            <a:spAutoFit/>
          </a:bodyPr>
          <a:lstStyle/>
          <a:p>
            <a:pPr algn="ctr"/>
            <a:r>
              <a:rPr kumimoji="0" lang="en-US" sz="3400" b="0" i="0" u="none" strike="noStrike" kern="1200" cap="none" spc="0" normalizeH="0" baseline="0" noProof="0" dirty="0">
                <a:ln>
                  <a:noFill/>
                </a:ln>
                <a:solidFill>
                  <a:prstClr val="white"/>
                </a:solidFill>
                <a:effectLst/>
                <a:uLnTx/>
                <a:uFillTx/>
                <a:latin typeface="Arial" panose="020B0604020202020204"/>
                <a:ea typeface="+mj-ea"/>
                <a:cs typeface="+mj-cs"/>
              </a:rPr>
              <a:t>Taiwanese </a:t>
            </a:r>
          </a:p>
          <a:p>
            <a:pPr algn="ctr"/>
            <a:r>
              <a:rPr kumimoji="0" lang="en-US" sz="3400" b="0" i="0" u="none" strike="noStrike" kern="1200" cap="none" spc="0" normalizeH="0" baseline="0" noProof="0" dirty="0">
                <a:ln>
                  <a:noFill/>
                </a:ln>
                <a:solidFill>
                  <a:prstClr val="white"/>
                </a:solidFill>
                <a:effectLst/>
                <a:uLnTx/>
                <a:uFillTx/>
                <a:latin typeface="Arial" panose="020B0604020202020204"/>
                <a:ea typeface="+mj-ea"/>
                <a:cs typeface="+mj-cs"/>
              </a:rPr>
              <a:t>Tea Cultivars</a:t>
            </a:r>
            <a:endParaRPr lang="en-US" dirty="0"/>
          </a:p>
        </p:txBody>
      </p:sp>
      <p:sp>
        <p:nvSpPr>
          <p:cNvPr id="5" name="TextBox 4">
            <a:extLst>
              <a:ext uri="{FF2B5EF4-FFF2-40B4-BE49-F238E27FC236}">
                <a16:creationId xmlns:a16="http://schemas.microsoft.com/office/drawing/2014/main" id="{29C4E754-2FEA-4FFC-82B1-70E3F1B44FEB}"/>
              </a:ext>
            </a:extLst>
          </p:cNvPr>
          <p:cNvSpPr txBox="1"/>
          <p:nvPr/>
        </p:nvSpPr>
        <p:spPr>
          <a:xfrm>
            <a:off x="4852758" y="791043"/>
            <a:ext cx="6302922" cy="5518498"/>
          </a:xfrm>
          <a:prstGeom prst="rect">
            <a:avLst/>
          </a:prstGeom>
          <a:noFill/>
        </p:spPr>
        <p:txBody>
          <a:bodyPr wrap="square">
            <a:spAutoFit/>
          </a:bodyPr>
          <a:lstStyle/>
          <a:p>
            <a:pPr marL="171450" marR="0" indent="-171450">
              <a:lnSpc>
                <a:spcPct val="107000"/>
              </a:lnSpc>
              <a:spcBef>
                <a:spcPts val="0"/>
              </a:spcBef>
              <a:spcAft>
                <a:spcPts val="0"/>
              </a:spcAft>
              <a:buFont typeface="Arial" panose="020B0604020202020204" pitchFamily="34" charset="0"/>
              <a:buChar char="•"/>
            </a:pP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Qing Xin </a:t>
            </a:r>
            <a:r>
              <a:rPr lang="en-US" sz="1100" dirty="0">
                <a:effectLst/>
                <a:latin typeface="Arial" panose="020B0604020202020204" pitchFamily="34" charset="0"/>
                <a:ea typeface="Times New Roman" panose="02020603050405020304" pitchFamily="18" charset="0"/>
                <a:cs typeface="Times New Roman" panose="02020603050405020304" pitchFamily="18" charset="0"/>
              </a:rPr>
              <a:t>(Green Heart) </a:t>
            </a:r>
          </a:p>
          <a:p>
            <a:pPr marL="628650" lvl="1" indent="-171450">
              <a:lnSpc>
                <a:spcPct val="107000"/>
              </a:lnSpc>
              <a:buFont typeface="Arial" panose="020B0604020202020204" pitchFamily="34" charset="0"/>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Originates in Taiwan. </a:t>
            </a:r>
          </a:p>
          <a:p>
            <a:pPr marL="628650" lvl="1" indent="-171450">
              <a:lnSpc>
                <a:spcPct val="107000"/>
              </a:lnSpc>
              <a:buFont typeface="Arial" panose="020B0604020202020204" pitchFamily="34" charset="0"/>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At one time Qing Xin was used in 40% of Taiwan’s tea plantations.</a:t>
            </a:r>
          </a:p>
          <a:p>
            <a:pPr marL="628650" lvl="1" indent="-171450">
              <a:lnSpc>
                <a:spcPct val="107000"/>
              </a:lnSpc>
              <a:buFont typeface="Arial" panose="020B0604020202020204" pitchFamily="34" charset="0"/>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It is a small dense tea bush and the leaves have pronounced veins. </a:t>
            </a:r>
          </a:p>
          <a:p>
            <a:pPr marL="628650" lvl="1" indent="-171450">
              <a:lnSpc>
                <a:spcPct val="107000"/>
              </a:lnSpc>
              <a:buFont typeface="Arial" panose="020B0604020202020204" pitchFamily="34" charset="0"/>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It is used for Oolong tea and Bao Zhong tea. </a:t>
            </a:r>
          </a:p>
          <a:p>
            <a:pPr marL="628650" lvl="1" indent="-171450">
              <a:lnSpc>
                <a:spcPct val="107000"/>
              </a:lnSpc>
              <a:buFont typeface="Arial" panose="020B0604020202020204" pitchFamily="34" charset="0"/>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It is more prone to disease than other Taiwan varietals.</a:t>
            </a:r>
            <a:endParaRPr lang="en-US" sz="1050" dirty="0">
              <a:effectLst/>
              <a:latin typeface="Calibri" panose="020F0502020204030204" pitchFamily="34" charset="0"/>
              <a:ea typeface="DengXian" panose="02010600030101010101" pitchFamily="2" charset="-122"/>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Qing Xin Da You</a:t>
            </a:r>
            <a:r>
              <a:rPr lang="en-US" sz="1100" dirty="0">
                <a:effectLst/>
                <a:latin typeface="Arial" panose="020B0604020202020204" pitchFamily="34" charset="0"/>
                <a:ea typeface="Times New Roman" panose="02020603050405020304" pitchFamily="18" charset="0"/>
                <a:cs typeface="Times New Roman" panose="02020603050405020304" pitchFamily="18" charset="0"/>
              </a:rPr>
              <a:t> </a:t>
            </a:r>
          </a:p>
          <a:p>
            <a:pPr marL="628650" marR="0" lvl="1" indent="-1714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Originates in Taiwan. </a:t>
            </a:r>
          </a:p>
          <a:p>
            <a:pPr marL="628650" lvl="1" indent="-171450">
              <a:lnSpc>
                <a:spcPct val="107000"/>
              </a:lnSpc>
              <a:buFont typeface="Arial" panose="020B0604020202020204" pitchFamily="34" charset="0"/>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Tea farmers favor Da You because of its greater leaf production and low maintenance. </a:t>
            </a:r>
          </a:p>
          <a:p>
            <a:pPr marL="628650" lvl="1" indent="-171450">
              <a:lnSpc>
                <a:spcPct val="107000"/>
              </a:lnSpc>
              <a:buFont typeface="Arial" panose="020B0604020202020204" pitchFamily="34" charset="0"/>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Da You is a short tea bush that is disease-resistant. </a:t>
            </a:r>
          </a:p>
          <a:p>
            <a:pPr marL="628650" lvl="1" indent="-171450">
              <a:lnSpc>
                <a:spcPct val="107000"/>
              </a:lnSpc>
              <a:buFont typeface="Arial" panose="020B0604020202020204" pitchFamily="34" charset="0"/>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The leaves are oval-shaped with a blunt tip and serrated edges. They have a large central vein with less-obvious side veins. This varietal is suited to Bao Zhong and Oolong teas.</a:t>
            </a:r>
            <a:endParaRPr lang="en-US" sz="1050" dirty="0">
              <a:effectLst/>
              <a:latin typeface="Calibri" panose="020F0502020204030204" pitchFamily="34" charset="0"/>
              <a:ea typeface="DengXian" panose="02010600030101010101" pitchFamily="2" charset="-122"/>
              <a:cs typeface="Times New Roman" panose="02020603050405020304" pitchFamily="18" charset="0"/>
            </a:endParaRPr>
          </a:p>
          <a:p>
            <a:pPr marL="171450" lvl="0" indent="-171450">
              <a:lnSpc>
                <a:spcPct val="107000"/>
              </a:lnSpc>
              <a:buFont typeface="Arial" panose="020B0604020202020204" pitchFamily="34" charset="0"/>
              <a:buChar char="•"/>
              <a:defRPr/>
            </a:pPr>
            <a:r>
              <a:rPr lang="en-US" sz="110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Qin Xin Gan </a:t>
            </a:r>
            <a:r>
              <a:rPr lang="en-US" sz="1100" b="1"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Zai</a:t>
            </a:r>
            <a:endParaRPr lang="en-US" sz="110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pPr marL="628650" lvl="1" indent="-171450">
              <a:lnSpc>
                <a:spcPct val="107000"/>
              </a:lnSpc>
              <a:buFont typeface="Arial" panose="020B0604020202020204" pitchFamily="34" charset="0"/>
              <a:buChar char="•"/>
              <a:defRPr/>
            </a:pPr>
            <a:r>
              <a:rPr lang="en-US" sz="11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Used </a:t>
            </a:r>
            <a:r>
              <a:rPr lang="en-US" sz="11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primarilay</a:t>
            </a:r>
            <a:r>
              <a:rPr lang="en-US" sz="11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for </a:t>
            </a:r>
            <a:r>
              <a:rPr lang="en-US" sz="11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Sanxia</a:t>
            </a:r>
            <a:r>
              <a:rPr lang="en-US" sz="11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Bi Luo Chun production</a:t>
            </a:r>
            <a:endParaRPr lang="en-US" sz="1050" dirty="0">
              <a:solidFill>
                <a:prstClr val="white"/>
              </a:solidFill>
              <a:latin typeface="Calibri" panose="020F0502020204030204" pitchFamily="34" charset="0"/>
              <a:ea typeface="DengXian" panose="02010600030101010101" pitchFamily="2" charset="-122"/>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Taiwan #12</a:t>
            </a:r>
            <a:r>
              <a:rPr lang="en-US" sz="1100" dirty="0">
                <a:effectLst/>
                <a:latin typeface="Arial" panose="020B0604020202020204" pitchFamily="34" charset="0"/>
                <a:ea typeface="Times New Roman" panose="02020603050405020304" pitchFamily="18" charset="0"/>
                <a:cs typeface="Times New Roman" panose="02020603050405020304" pitchFamily="18" charset="0"/>
              </a:rPr>
              <a:t> – </a:t>
            </a:r>
            <a:r>
              <a:rPr lang="en-US" sz="1100" b="1" dirty="0" err="1">
                <a:effectLst/>
                <a:latin typeface="Arial" panose="020B0604020202020204" pitchFamily="34" charset="0"/>
                <a:ea typeface="Times New Roman" panose="02020603050405020304" pitchFamily="18" charset="0"/>
                <a:cs typeface="Times New Roman" panose="02020603050405020304" pitchFamily="18" charset="0"/>
              </a:rPr>
              <a:t>Jin</a:t>
            </a: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 Xuan ‘Gold Day Lily’</a:t>
            </a:r>
            <a:endParaRPr lang="en-US" sz="1100" b="1" dirty="0">
              <a:latin typeface="Arial" panose="020B0604020202020204" pitchFamily="34" charset="0"/>
              <a:ea typeface="Times New Roman" panose="02020603050405020304" pitchFamily="18" charset="0"/>
              <a:cs typeface="Times New Roman" panose="02020603050405020304" pitchFamily="18" charset="0"/>
            </a:endParaRPr>
          </a:p>
          <a:p>
            <a:pPr marL="628650" lvl="1" indent="-171450">
              <a:lnSpc>
                <a:spcPct val="107000"/>
              </a:lnSpc>
              <a:buFont typeface="Arial" panose="020B0604020202020204" pitchFamily="34" charset="0"/>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This varietal has light-green, oval-shaped leaves which are bigger than Qing Xin or Da You. </a:t>
            </a:r>
          </a:p>
          <a:p>
            <a:pPr marL="628650" lvl="1" indent="-171450">
              <a:lnSpc>
                <a:spcPct val="107000"/>
              </a:lnSpc>
              <a:buFont typeface="Arial" panose="020B0604020202020204" pitchFamily="34" charset="0"/>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It is resistant to a wide variety of diseases and pests and produces a greater yield than other varietals. </a:t>
            </a:r>
          </a:p>
          <a:p>
            <a:pPr marL="628650" lvl="1" indent="-171450">
              <a:lnSpc>
                <a:spcPct val="107000"/>
              </a:lnSpc>
              <a:buFont typeface="Arial" panose="020B0604020202020204" pitchFamily="34" charset="0"/>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It has a fragrant taste profile which is suitable for both Bao Zhong and Oolong teas.</a:t>
            </a:r>
            <a:endParaRPr lang="en-US" sz="1050" dirty="0">
              <a:effectLst/>
              <a:latin typeface="Calibri" panose="020F0502020204030204" pitchFamily="34" charset="0"/>
              <a:ea typeface="DengXian" panose="02010600030101010101" pitchFamily="2" charset="-122"/>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Taiwan #18</a:t>
            </a:r>
            <a:r>
              <a:rPr lang="en-US" sz="1100" dirty="0">
                <a:effectLst/>
                <a:latin typeface="Arial" panose="020B0604020202020204" pitchFamily="34" charset="0"/>
                <a:ea typeface="Times New Roman" panose="02020603050405020304" pitchFamily="18" charset="0"/>
                <a:cs typeface="Times New Roman" panose="02020603050405020304" pitchFamily="18" charset="0"/>
              </a:rPr>
              <a:t> – </a:t>
            </a: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‘Red Jade’</a:t>
            </a:r>
          </a:p>
          <a:p>
            <a:pPr marL="628650" lvl="1" indent="-171450">
              <a:lnSpc>
                <a:spcPct val="107000"/>
              </a:lnSpc>
              <a:buFont typeface="Arial" panose="020B0604020202020204" pitchFamily="34" charset="0"/>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A hybrid between a native Taiwanese wild tea and </a:t>
            </a:r>
            <a:r>
              <a:rPr lang="en-US" sz="1100" dirty="0" err="1">
                <a:latin typeface="Arial" panose="020B0604020202020204" pitchFamily="34" charset="0"/>
                <a:ea typeface="Times New Roman" panose="02020603050405020304" pitchFamily="18" charset="0"/>
                <a:cs typeface="Times New Roman" panose="02020603050405020304" pitchFamily="18" charset="0"/>
              </a:rPr>
              <a:t>A</a:t>
            </a:r>
            <a:r>
              <a:rPr lang="en-US" sz="1100" dirty="0" err="1">
                <a:effectLst/>
                <a:latin typeface="Arial" panose="020B0604020202020204" pitchFamily="34" charset="0"/>
                <a:ea typeface="Times New Roman" panose="02020603050405020304" pitchFamily="18" charset="0"/>
                <a:cs typeface="Times New Roman" panose="02020603050405020304" pitchFamily="18" charset="0"/>
              </a:rPr>
              <a:t>ssamica</a:t>
            </a:r>
            <a:r>
              <a:rPr lang="en-US" sz="1100" dirty="0">
                <a:effectLst/>
                <a:latin typeface="Arial" panose="020B0604020202020204" pitchFamily="34" charset="0"/>
                <a:ea typeface="Times New Roman" panose="02020603050405020304" pitchFamily="18" charset="0"/>
                <a:cs typeface="Times New Roman" panose="02020603050405020304" pitchFamily="18" charset="0"/>
              </a:rPr>
              <a:t> used in the production of Sun Moon Lake Black Tea.</a:t>
            </a:r>
          </a:p>
          <a:p>
            <a:pPr marL="628650" lvl="1" indent="-171450">
              <a:lnSpc>
                <a:spcPct val="107000"/>
              </a:lnSpc>
              <a:buFont typeface="Arial" panose="020B0604020202020204" pitchFamily="34" charset="0"/>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Grows as a loosely-formed bush which is suitable for hand-harvesting. </a:t>
            </a:r>
          </a:p>
          <a:p>
            <a:pPr marL="628650" lvl="1" indent="-171450">
              <a:lnSpc>
                <a:spcPct val="107000"/>
              </a:lnSpc>
              <a:buFont typeface="Arial" panose="020B0604020202020204" pitchFamily="34" charset="0"/>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Has a slightly lower growth rate than Taiwan #12 but with a very desirable floral aroma and taste.</a:t>
            </a:r>
            <a:endParaRPr lang="en-US" sz="1050" dirty="0">
              <a:effectLst/>
              <a:latin typeface="Calibri" panose="020F0502020204030204" pitchFamily="34" charset="0"/>
              <a:ea typeface="DengXian" panose="02010600030101010101" pitchFamily="2" charset="-122"/>
              <a:cs typeface="Times New Roman" panose="02020603050405020304" pitchFamily="18" charset="0"/>
            </a:endParaRPr>
          </a:p>
          <a:p>
            <a:pPr marL="171450" marR="0" lvl="0" indent="-1714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Qin Xin Gan </a:t>
            </a:r>
            <a:r>
              <a:rPr kumimoji="0" lang="en-US" sz="11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Zai</a:t>
            </a: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628650" marR="0" lvl="1" indent="-1714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Used </a:t>
            </a:r>
            <a:r>
              <a:rPr kumimoji="0" lang="en-US" sz="11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primarilay</a:t>
            </a: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for </a:t>
            </a:r>
            <a:r>
              <a:rPr kumimoji="0" lang="en-US" sz="11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Sanxia</a:t>
            </a: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Bi Luo Chun production</a:t>
            </a:r>
            <a:endParaRPr kumimoji="0" lang="en-US" sz="1050" b="0" i="0" u="none" strike="noStrike" kern="1200" cap="none" spc="0" normalizeH="0" baseline="0" noProof="0" dirty="0">
              <a:ln>
                <a:noFill/>
              </a:ln>
              <a:solidFill>
                <a:prstClr val="white"/>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endParaRPr lang="en-US" sz="1100" dirty="0">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4" name="Picture 3" descr="Zhong Shu Hu area">
            <a:extLst>
              <a:ext uri="{FF2B5EF4-FFF2-40B4-BE49-F238E27FC236}">
                <a16:creationId xmlns:a16="http://schemas.microsoft.com/office/drawing/2014/main" id="{3E66D5CA-37B4-4AB2-B66C-312126CF2BE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51790" y="2469445"/>
            <a:ext cx="3330147" cy="3136692"/>
          </a:xfrm>
          <a:prstGeom prst="ellipse">
            <a:avLst/>
          </a:prstGeom>
          <a:ln>
            <a:noFill/>
          </a:ln>
          <a:effectLst>
            <a:softEdge rad="112500"/>
          </a:effectLst>
        </p:spPr>
      </p:pic>
    </p:spTree>
    <p:extLst>
      <p:ext uri="{BB962C8B-B14F-4D97-AF65-F5344CB8AC3E}">
        <p14:creationId xmlns:p14="http://schemas.microsoft.com/office/powerpoint/2010/main" val="932786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0C8693A-B687-4F5E-B86B-B4F11D523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51084F9-D042-49BE-9E1A-43E583B98FC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6" name="Picture 15">
            <a:extLst>
              <a:ext uri="{FF2B5EF4-FFF2-40B4-BE49-F238E27FC236}">
                <a16:creationId xmlns:a16="http://schemas.microsoft.com/office/drawing/2014/main" id="{EE65CA45-264D-4FD3-9249-3CB04EC97E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8" name="Rectangle 17">
            <a:extLst>
              <a:ext uri="{FF2B5EF4-FFF2-40B4-BE49-F238E27FC236}">
                <a16:creationId xmlns:a16="http://schemas.microsoft.com/office/drawing/2014/main" id="{E7B58214-716F-43B8-8272-85CE2B9AB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5C070E-7DB1-4147-B6A8-D14B9C40E1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31070C9-36CD-4B65-8159-324995821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708922-258A-41E7-A963-DA22765E8023}"/>
              </a:ext>
            </a:extLst>
          </p:cNvPr>
          <p:cNvSpPr>
            <a:spLocks noGrp="1"/>
          </p:cNvSpPr>
          <p:nvPr>
            <p:ph type="title"/>
          </p:nvPr>
        </p:nvSpPr>
        <p:spPr>
          <a:xfrm>
            <a:off x="1947999" y="308937"/>
            <a:ext cx="3432597" cy="659524"/>
          </a:xfrm>
        </p:spPr>
        <p:txBody>
          <a:bodyPr>
            <a:normAutofit/>
          </a:bodyPr>
          <a:lstStyle/>
          <a:p>
            <a:pPr algn="l"/>
            <a:r>
              <a:rPr lang="en-US" dirty="0"/>
              <a:t>Oolong Varieties</a:t>
            </a:r>
          </a:p>
        </p:txBody>
      </p:sp>
      <p:sp>
        <p:nvSpPr>
          <p:cNvPr id="9" name="Content Placeholder 8">
            <a:extLst>
              <a:ext uri="{FF2B5EF4-FFF2-40B4-BE49-F238E27FC236}">
                <a16:creationId xmlns:a16="http://schemas.microsoft.com/office/drawing/2014/main" id="{ABC40614-5FA8-4860-B54A-AAC7681FAFF0}"/>
              </a:ext>
            </a:extLst>
          </p:cNvPr>
          <p:cNvSpPr>
            <a:spLocks noGrp="1"/>
          </p:cNvSpPr>
          <p:nvPr>
            <p:ph idx="1"/>
          </p:nvPr>
        </p:nvSpPr>
        <p:spPr>
          <a:xfrm>
            <a:off x="6025237" y="420928"/>
            <a:ext cx="2825890" cy="6166140"/>
          </a:xfrm>
        </p:spPr>
        <p:txBody>
          <a:bodyPr>
            <a:normAutofit fontScale="85000" lnSpcReduction="20000"/>
          </a:bodyPr>
          <a:lstStyle/>
          <a:p>
            <a:pPr>
              <a:lnSpc>
                <a:spcPct val="100000"/>
              </a:lnSpc>
              <a:spcAft>
                <a:spcPts val="0"/>
              </a:spcAft>
              <a:buClr>
                <a:schemeClr val="tx1"/>
              </a:buClr>
              <a:buFont typeface="Arial" panose="020B0604020202020204" pitchFamily="34" charset="0"/>
              <a:buChar char="•"/>
            </a:pPr>
            <a:r>
              <a:rPr lang="en-US" sz="1600" b="1" dirty="0"/>
              <a:t>North Fujian (Wuyi Shan)</a:t>
            </a:r>
          </a:p>
          <a:p>
            <a:pPr lvl="1">
              <a:lnSpc>
                <a:spcPct val="100000"/>
              </a:lnSpc>
              <a:spcAft>
                <a:spcPts val="0"/>
              </a:spcAft>
              <a:buClr>
                <a:schemeClr val="tx1"/>
              </a:buClr>
              <a:buFont typeface="Arial" panose="020B0604020202020204" pitchFamily="34" charset="0"/>
              <a:buChar char="•"/>
            </a:pPr>
            <a:r>
              <a:rPr lang="en-US" sz="1400" dirty="0" err="1"/>
              <a:t>Yancha</a:t>
            </a:r>
            <a:r>
              <a:rPr lang="en-US" sz="1400" dirty="0"/>
              <a:t> </a:t>
            </a:r>
          </a:p>
          <a:p>
            <a:pPr marL="1263650" lvl="2" indent="-342900">
              <a:lnSpc>
                <a:spcPct val="100000"/>
              </a:lnSpc>
              <a:spcAft>
                <a:spcPts val="0"/>
              </a:spcAft>
              <a:buClr>
                <a:schemeClr val="tx1"/>
              </a:buClr>
              <a:buFont typeface="Arial" panose="020B0604020202020204" pitchFamily="34" charset="0"/>
              <a:buChar char="•"/>
            </a:pPr>
            <a:r>
              <a:rPr lang="en-US" sz="1200" dirty="0"/>
              <a:t>Ai Jiao Oolong</a:t>
            </a:r>
          </a:p>
          <a:p>
            <a:pPr marL="1263650" lvl="2" indent="-342900">
              <a:lnSpc>
                <a:spcPct val="100000"/>
              </a:lnSpc>
              <a:spcAft>
                <a:spcPts val="0"/>
              </a:spcAft>
              <a:buClr>
                <a:schemeClr val="tx1"/>
              </a:buClr>
              <a:buFont typeface="Arial" panose="020B0604020202020204" pitchFamily="34" charset="0"/>
              <a:buChar char="•"/>
            </a:pPr>
            <a:r>
              <a:rPr lang="en-US" sz="1300" dirty="0"/>
              <a:t>Ba Xian</a:t>
            </a:r>
          </a:p>
          <a:p>
            <a:pPr marL="1263650" lvl="2" indent="-342900">
              <a:lnSpc>
                <a:spcPct val="100000"/>
              </a:lnSpc>
              <a:spcAft>
                <a:spcPts val="0"/>
              </a:spcAft>
              <a:buClr>
                <a:schemeClr val="tx1"/>
              </a:buClr>
              <a:buFont typeface="Arial" panose="020B0604020202020204" pitchFamily="34" charset="0"/>
              <a:buChar char="•"/>
            </a:pPr>
            <a:r>
              <a:rPr lang="en-US" sz="1300" dirty="0"/>
              <a:t>Bai Ji Guan</a:t>
            </a:r>
          </a:p>
          <a:p>
            <a:pPr marL="1263650" lvl="2" indent="-342900">
              <a:lnSpc>
                <a:spcPct val="100000"/>
              </a:lnSpc>
              <a:spcAft>
                <a:spcPts val="0"/>
              </a:spcAft>
              <a:buClr>
                <a:schemeClr val="tx1"/>
              </a:buClr>
              <a:buFont typeface="Arial" panose="020B0604020202020204" pitchFamily="34" charset="0"/>
              <a:buChar char="•"/>
            </a:pPr>
            <a:r>
              <a:rPr lang="en-US" sz="1300" dirty="0"/>
              <a:t>Bai Rui Xiang</a:t>
            </a:r>
          </a:p>
          <a:p>
            <a:pPr marL="1263650" lvl="2" indent="-342900">
              <a:lnSpc>
                <a:spcPct val="100000"/>
              </a:lnSpc>
              <a:spcAft>
                <a:spcPts val="0"/>
              </a:spcAft>
              <a:buClr>
                <a:schemeClr val="tx1"/>
              </a:buClr>
              <a:buFont typeface="Arial" panose="020B0604020202020204" pitchFamily="34" charset="0"/>
              <a:buChar char="•"/>
            </a:pPr>
            <a:r>
              <a:rPr lang="en-US" sz="1300" dirty="0"/>
              <a:t>Ban Tian Yao</a:t>
            </a:r>
          </a:p>
          <a:p>
            <a:pPr marL="1263650" lvl="2" indent="-342900">
              <a:lnSpc>
                <a:spcPct val="100000"/>
              </a:lnSpc>
              <a:spcAft>
                <a:spcPts val="0"/>
              </a:spcAft>
              <a:buClr>
                <a:schemeClr val="tx1"/>
              </a:buClr>
              <a:buFont typeface="Arial" panose="020B0604020202020204" pitchFamily="34" charset="0"/>
              <a:buChar char="•"/>
            </a:pPr>
            <a:r>
              <a:rPr lang="en-US" sz="1300" dirty="0"/>
              <a:t>Bei Dou</a:t>
            </a:r>
          </a:p>
          <a:p>
            <a:pPr marL="1263650" lvl="2" indent="-342900">
              <a:lnSpc>
                <a:spcPct val="100000"/>
              </a:lnSpc>
              <a:spcAft>
                <a:spcPts val="0"/>
              </a:spcAft>
              <a:buClr>
                <a:schemeClr val="tx1"/>
              </a:buClr>
              <a:buFont typeface="Arial" panose="020B0604020202020204" pitchFamily="34" charset="0"/>
              <a:buChar char="•"/>
            </a:pPr>
            <a:r>
              <a:rPr lang="en-US" sz="1300" dirty="0"/>
              <a:t>Bu Lao Dan</a:t>
            </a:r>
          </a:p>
          <a:p>
            <a:pPr marL="1263650" lvl="2" indent="-342900">
              <a:lnSpc>
                <a:spcPct val="100000"/>
              </a:lnSpc>
              <a:spcAft>
                <a:spcPts val="0"/>
              </a:spcAft>
              <a:buClr>
                <a:schemeClr val="tx1"/>
              </a:buClr>
              <a:buFont typeface="Arial" panose="020B0604020202020204" pitchFamily="34" charset="0"/>
              <a:buChar char="•"/>
            </a:pPr>
            <a:r>
              <a:rPr lang="en-US" sz="1300" dirty="0"/>
              <a:t>Bu </a:t>
            </a:r>
            <a:r>
              <a:rPr lang="en-US" sz="1300" dirty="0" err="1"/>
              <a:t>Zhi</a:t>
            </a:r>
            <a:r>
              <a:rPr lang="en-US" sz="1300" dirty="0"/>
              <a:t> Chun</a:t>
            </a:r>
          </a:p>
          <a:p>
            <a:pPr marL="1263650" lvl="2" indent="-342900">
              <a:lnSpc>
                <a:spcPct val="100000"/>
              </a:lnSpc>
              <a:spcAft>
                <a:spcPts val="0"/>
              </a:spcAft>
              <a:buClr>
                <a:schemeClr val="tx1"/>
              </a:buClr>
              <a:buFont typeface="Arial" panose="020B0604020202020204" pitchFamily="34" charset="0"/>
              <a:buChar char="•"/>
            </a:pPr>
            <a:r>
              <a:rPr lang="en-US" sz="1300" dirty="0"/>
              <a:t>Da Hong Pao</a:t>
            </a:r>
          </a:p>
          <a:p>
            <a:pPr marL="1263650" lvl="2" indent="-342900">
              <a:lnSpc>
                <a:spcPct val="100000"/>
              </a:lnSpc>
              <a:spcAft>
                <a:spcPts val="0"/>
              </a:spcAft>
              <a:buClr>
                <a:schemeClr val="tx1"/>
              </a:buClr>
              <a:buFont typeface="Arial" panose="020B0604020202020204" pitchFamily="34" charset="0"/>
              <a:buChar char="•"/>
            </a:pPr>
            <a:r>
              <a:rPr lang="en-US" sz="1300" dirty="0"/>
              <a:t>Gold Peony</a:t>
            </a:r>
          </a:p>
          <a:p>
            <a:pPr marL="1263650" lvl="2" indent="-342900">
              <a:lnSpc>
                <a:spcPct val="100000"/>
              </a:lnSpc>
              <a:spcAft>
                <a:spcPts val="0"/>
              </a:spcAft>
              <a:buClr>
                <a:schemeClr val="tx1"/>
              </a:buClr>
              <a:buFont typeface="Arial" panose="020B0604020202020204" pitchFamily="34" charset="0"/>
              <a:buChar char="•"/>
            </a:pPr>
            <a:r>
              <a:rPr lang="en-US" sz="1300" dirty="0"/>
              <a:t>Huang Dan</a:t>
            </a:r>
          </a:p>
          <a:p>
            <a:pPr marL="1263650" lvl="2" indent="-342900">
              <a:lnSpc>
                <a:spcPct val="100000"/>
              </a:lnSpc>
              <a:spcAft>
                <a:spcPts val="0"/>
              </a:spcAft>
              <a:buClr>
                <a:schemeClr val="tx1"/>
              </a:buClr>
              <a:buFont typeface="Arial" panose="020B0604020202020204" pitchFamily="34" charset="0"/>
              <a:buChar char="•"/>
            </a:pPr>
            <a:r>
              <a:rPr lang="en-US" sz="1300" dirty="0"/>
              <a:t>Huang Guan Yin</a:t>
            </a:r>
          </a:p>
          <a:p>
            <a:pPr marL="1263650" lvl="2" indent="-342900">
              <a:lnSpc>
                <a:spcPct val="100000"/>
              </a:lnSpc>
              <a:spcAft>
                <a:spcPts val="0"/>
              </a:spcAft>
              <a:buClr>
                <a:schemeClr val="tx1"/>
              </a:buClr>
              <a:buFont typeface="Arial" panose="020B0604020202020204" pitchFamily="34" charset="0"/>
              <a:buChar char="•"/>
            </a:pPr>
            <a:r>
              <a:rPr lang="en-US" sz="1300" dirty="0" err="1"/>
              <a:t>Jin</a:t>
            </a:r>
            <a:r>
              <a:rPr lang="en-US" sz="1300" dirty="0"/>
              <a:t> </a:t>
            </a:r>
            <a:r>
              <a:rPr lang="en-US" sz="1300" dirty="0" err="1"/>
              <a:t>Fo</a:t>
            </a:r>
            <a:endParaRPr lang="en-US" sz="1300" dirty="0"/>
          </a:p>
          <a:p>
            <a:pPr marL="1263650" lvl="2" indent="-342900">
              <a:lnSpc>
                <a:spcPct val="100000"/>
              </a:lnSpc>
              <a:spcAft>
                <a:spcPts val="0"/>
              </a:spcAft>
              <a:buClr>
                <a:schemeClr val="tx1"/>
              </a:buClr>
              <a:buFont typeface="Arial" panose="020B0604020202020204" pitchFamily="34" charset="0"/>
              <a:buChar char="•"/>
            </a:pPr>
            <a:r>
              <a:rPr lang="en-US" sz="1300" dirty="0" err="1"/>
              <a:t>Jin</a:t>
            </a:r>
            <a:r>
              <a:rPr lang="en-US" sz="1300" dirty="0"/>
              <a:t> Hua Xiang Yuan</a:t>
            </a:r>
          </a:p>
          <a:p>
            <a:pPr marL="1263650" lvl="2" indent="-342900">
              <a:lnSpc>
                <a:spcPct val="100000"/>
              </a:lnSpc>
              <a:spcAft>
                <a:spcPts val="0"/>
              </a:spcAft>
              <a:buClr>
                <a:schemeClr val="tx1"/>
              </a:buClr>
              <a:buFont typeface="Arial" panose="020B0604020202020204" pitchFamily="34" charset="0"/>
              <a:buChar char="•"/>
            </a:pPr>
            <a:r>
              <a:rPr lang="en-US" sz="1300" dirty="0" err="1"/>
              <a:t>Jin</a:t>
            </a:r>
            <a:r>
              <a:rPr lang="en-US" sz="1300" dirty="0"/>
              <a:t> Mao Hou</a:t>
            </a:r>
          </a:p>
          <a:p>
            <a:pPr marL="1263650" lvl="2" indent="-342900">
              <a:lnSpc>
                <a:spcPct val="100000"/>
              </a:lnSpc>
              <a:spcAft>
                <a:spcPts val="0"/>
              </a:spcAft>
              <a:buClr>
                <a:schemeClr val="tx1"/>
              </a:buClr>
              <a:buFont typeface="Arial" panose="020B0604020202020204" pitchFamily="34" charset="0"/>
              <a:buChar char="•"/>
            </a:pPr>
            <a:r>
              <a:rPr lang="en-US" sz="1300" dirty="0"/>
              <a:t>Que She</a:t>
            </a:r>
          </a:p>
          <a:p>
            <a:pPr marL="1263650" lvl="2" indent="-342900">
              <a:lnSpc>
                <a:spcPct val="100000"/>
              </a:lnSpc>
              <a:spcAft>
                <a:spcPts val="0"/>
              </a:spcAft>
              <a:buClr>
                <a:schemeClr val="tx1"/>
              </a:buClr>
              <a:buFont typeface="Arial" panose="020B0604020202020204" pitchFamily="34" charset="0"/>
              <a:buChar char="•"/>
            </a:pPr>
            <a:r>
              <a:rPr lang="en-US" sz="1300" dirty="0"/>
              <a:t>Rou </a:t>
            </a:r>
            <a:r>
              <a:rPr lang="en-US" sz="1300" dirty="0" err="1"/>
              <a:t>Gui</a:t>
            </a:r>
            <a:endParaRPr lang="en-US" sz="1300" dirty="0"/>
          </a:p>
          <a:p>
            <a:pPr marL="1263650" lvl="2" indent="-342900">
              <a:lnSpc>
                <a:spcPct val="100000"/>
              </a:lnSpc>
              <a:spcAft>
                <a:spcPts val="0"/>
              </a:spcAft>
              <a:buClr>
                <a:schemeClr val="tx1"/>
              </a:buClr>
              <a:buFont typeface="Arial" panose="020B0604020202020204" pitchFamily="34" charset="0"/>
              <a:buChar char="•"/>
            </a:pPr>
            <a:r>
              <a:rPr lang="en-US" sz="1300" dirty="0"/>
              <a:t>Shi Jiao</a:t>
            </a:r>
          </a:p>
          <a:p>
            <a:pPr marL="1263650" lvl="2" indent="-342900">
              <a:lnSpc>
                <a:spcPct val="100000"/>
              </a:lnSpc>
              <a:spcAft>
                <a:spcPts val="0"/>
              </a:spcAft>
              <a:buClr>
                <a:schemeClr val="tx1"/>
              </a:buClr>
              <a:buFont typeface="Arial" panose="020B0604020202020204" pitchFamily="34" charset="0"/>
              <a:buChar char="•"/>
            </a:pPr>
            <a:r>
              <a:rPr lang="en-US" sz="1300" dirty="0"/>
              <a:t>Shi Ru Xiang</a:t>
            </a:r>
          </a:p>
          <a:p>
            <a:pPr marL="1263650" lvl="2" indent="-342900">
              <a:lnSpc>
                <a:spcPct val="100000"/>
              </a:lnSpc>
              <a:spcAft>
                <a:spcPts val="0"/>
              </a:spcAft>
              <a:buClr>
                <a:schemeClr val="tx1"/>
              </a:buClr>
              <a:buFont typeface="Arial" panose="020B0604020202020204" pitchFamily="34" charset="0"/>
              <a:buChar char="•"/>
            </a:pPr>
            <a:r>
              <a:rPr lang="en-US" sz="1300" dirty="0"/>
              <a:t>Shui </a:t>
            </a:r>
            <a:r>
              <a:rPr lang="en-US" sz="1300" dirty="0" err="1"/>
              <a:t>Jin</a:t>
            </a:r>
            <a:r>
              <a:rPr lang="en-US" sz="1300" dirty="0"/>
              <a:t> </a:t>
            </a:r>
            <a:r>
              <a:rPr lang="en-US" sz="1300" dirty="0" err="1"/>
              <a:t>Gui</a:t>
            </a:r>
            <a:endParaRPr lang="en-US" sz="1300" dirty="0"/>
          </a:p>
          <a:p>
            <a:pPr marL="1263650" lvl="2" indent="-342900">
              <a:lnSpc>
                <a:spcPct val="100000"/>
              </a:lnSpc>
              <a:spcAft>
                <a:spcPts val="0"/>
              </a:spcAft>
              <a:buClr>
                <a:schemeClr val="tx1"/>
              </a:buClr>
              <a:buFont typeface="Arial" panose="020B0604020202020204" pitchFamily="34" charset="0"/>
              <a:buChar char="•"/>
            </a:pPr>
            <a:r>
              <a:rPr lang="en-US" sz="1300" dirty="0"/>
              <a:t>Shui Xian</a:t>
            </a:r>
          </a:p>
          <a:p>
            <a:pPr marL="1263650" lvl="2" indent="-342900">
              <a:lnSpc>
                <a:spcPct val="100000"/>
              </a:lnSpc>
              <a:spcAft>
                <a:spcPts val="0"/>
              </a:spcAft>
              <a:buClr>
                <a:schemeClr val="tx1"/>
              </a:buClr>
              <a:buFont typeface="Arial" panose="020B0604020202020204" pitchFamily="34" charset="0"/>
              <a:buChar char="•"/>
            </a:pPr>
            <a:r>
              <a:rPr lang="en-US" sz="1300" dirty="0"/>
              <a:t>Tie Luo Han</a:t>
            </a:r>
          </a:p>
          <a:p>
            <a:pPr marL="1263650" lvl="2" indent="-342900">
              <a:lnSpc>
                <a:spcPct val="100000"/>
              </a:lnSpc>
              <a:spcAft>
                <a:spcPts val="0"/>
              </a:spcAft>
              <a:buClr>
                <a:schemeClr val="tx1"/>
              </a:buClr>
              <a:buFont typeface="Arial" panose="020B0604020202020204" pitchFamily="34" charset="0"/>
              <a:buChar char="•"/>
            </a:pPr>
            <a:r>
              <a:rPr lang="en-US" sz="1300" dirty="0"/>
              <a:t>Wu Yi Dan Cong</a:t>
            </a:r>
          </a:p>
          <a:p>
            <a:pPr marL="1263650" lvl="2" indent="-342900">
              <a:lnSpc>
                <a:spcPct val="100000"/>
              </a:lnSpc>
              <a:spcAft>
                <a:spcPts val="0"/>
              </a:spcAft>
              <a:buClr>
                <a:schemeClr val="tx1"/>
              </a:buClr>
              <a:buFont typeface="Arial" panose="020B0604020202020204" pitchFamily="34" charset="0"/>
              <a:buChar char="•"/>
            </a:pPr>
            <a:r>
              <a:rPr lang="en-US" sz="1300" dirty="0"/>
              <a:t>Wu Yi Qi Lan</a:t>
            </a:r>
          </a:p>
          <a:p>
            <a:pPr marL="1263650" lvl="2" indent="-342900">
              <a:lnSpc>
                <a:spcPct val="100000"/>
              </a:lnSpc>
              <a:spcAft>
                <a:spcPts val="0"/>
              </a:spcAft>
              <a:buClr>
                <a:schemeClr val="tx1"/>
              </a:buClr>
              <a:buFont typeface="Arial" panose="020B0604020202020204" pitchFamily="34" charset="0"/>
              <a:buChar char="•"/>
            </a:pPr>
            <a:r>
              <a:rPr lang="en-US" sz="1300" dirty="0"/>
              <a:t>Xiang Po Bei</a:t>
            </a:r>
          </a:p>
          <a:p>
            <a:pPr marL="1263650" lvl="2" indent="-342900">
              <a:lnSpc>
                <a:spcPct val="100000"/>
              </a:lnSpc>
              <a:spcAft>
                <a:spcPts val="0"/>
              </a:spcAft>
              <a:buClr>
                <a:schemeClr val="tx1"/>
              </a:buClr>
              <a:buFont typeface="Arial" panose="020B0604020202020204" pitchFamily="34" charset="0"/>
              <a:buChar char="•"/>
            </a:pPr>
            <a:r>
              <a:rPr lang="en-US" sz="1300" dirty="0"/>
              <a:t>Ye Lai Xiang</a:t>
            </a:r>
          </a:p>
          <a:p>
            <a:pPr marL="1263650" lvl="2" indent="-342900">
              <a:lnSpc>
                <a:spcPct val="100000"/>
              </a:lnSpc>
              <a:spcAft>
                <a:spcPts val="0"/>
              </a:spcAft>
              <a:buClr>
                <a:schemeClr val="tx1"/>
              </a:buClr>
              <a:buFont typeface="Arial" panose="020B0604020202020204" pitchFamily="34" charset="0"/>
              <a:buChar char="•"/>
            </a:pPr>
            <a:r>
              <a:rPr lang="en-US" sz="1300" dirty="0" err="1"/>
              <a:t>Zui</a:t>
            </a:r>
            <a:r>
              <a:rPr lang="en-US" sz="1300" dirty="0"/>
              <a:t> </a:t>
            </a:r>
            <a:r>
              <a:rPr lang="en-US" sz="1300" dirty="0" err="1"/>
              <a:t>Gui</a:t>
            </a:r>
            <a:r>
              <a:rPr lang="en-US" sz="1300" dirty="0"/>
              <a:t> Fei</a:t>
            </a:r>
          </a:p>
          <a:p>
            <a:pPr marL="1263650" lvl="2" indent="-342900">
              <a:lnSpc>
                <a:spcPct val="100000"/>
              </a:lnSpc>
              <a:spcAft>
                <a:spcPts val="0"/>
              </a:spcAft>
              <a:buClr>
                <a:schemeClr val="tx1"/>
              </a:buClr>
              <a:buFont typeface="Arial" panose="020B0604020202020204" pitchFamily="34" charset="0"/>
              <a:buChar char="•"/>
            </a:pPr>
            <a:r>
              <a:rPr lang="en-US" sz="1300" dirty="0" err="1"/>
              <a:t>Zui</a:t>
            </a:r>
            <a:r>
              <a:rPr lang="en-US" sz="1300" dirty="0"/>
              <a:t> Hai Tang</a:t>
            </a:r>
          </a:p>
        </p:txBody>
      </p:sp>
      <p:pic>
        <p:nvPicPr>
          <p:cNvPr id="5" name="Content Placeholder 4" descr="Map&#10;&#10;Description automatically generated">
            <a:extLst>
              <a:ext uri="{FF2B5EF4-FFF2-40B4-BE49-F238E27FC236}">
                <a16:creationId xmlns:a16="http://schemas.microsoft.com/office/drawing/2014/main" id="{CD661BD4-DC12-479E-8F46-D9EBDF15B6D2}"/>
              </a:ext>
            </a:extLst>
          </p:cNvPr>
          <p:cNvPicPr>
            <a:picLocks noChangeAspect="1"/>
          </p:cNvPicPr>
          <p:nvPr/>
        </p:nvPicPr>
        <p:blipFill rotWithShape="1">
          <a:blip r:embed="rId5"/>
          <a:srcRect r="-4" b="9377"/>
          <a:stretch/>
        </p:blipFill>
        <p:spPr>
          <a:xfrm>
            <a:off x="1540792" y="1834571"/>
            <a:ext cx="4557293" cy="41546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4" name="Rectangle 23">
            <a:extLst>
              <a:ext uri="{FF2B5EF4-FFF2-40B4-BE49-F238E27FC236}">
                <a16:creationId xmlns:a16="http://schemas.microsoft.com/office/drawing/2014/main" id="{89C35FB2-5194-4BE0-92D0-464E2B711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F2DAAA6-61C0-4DCE-A4A9-A7A173ECF3FA}"/>
              </a:ext>
            </a:extLst>
          </p:cNvPr>
          <p:cNvSpPr txBox="1"/>
          <p:nvPr/>
        </p:nvSpPr>
        <p:spPr>
          <a:xfrm>
            <a:off x="8723111" y="426919"/>
            <a:ext cx="2587069" cy="6186309"/>
          </a:xfrm>
          <a:prstGeom prst="rect">
            <a:avLst/>
          </a:prstGeom>
          <a:noFill/>
        </p:spPr>
        <p:txBody>
          <a:bodyPr wrap="square">
            <a:spAutoFit/>
          </a:bodyPr>
          <a:lstStyle/>
          <a:p>
            <a:pPr marL="342900" indent="-342900">
              <a:buFont typeface="Arial" panose="020B0604020202020204" pitchFamily="34" charset="0"/>
              <a:buChar char="•"/>
            </a:pPr>
            <a:r>
              <a:rPr lang="en-US" sz="1400" b="1" dirty="0"/>
              <a:t>South Fujian (</a:t>
            </a:r>
            <a:r>
              <a:rPr lang="en-US" sz="1400" b="1" dirty="0" err="1"/>
              <a:t>Anxi</a:t>
            </a:r>
            <a:r>
              <a:rPr lang="en-US" sz="1400" b="1" dirty="0"/>
              <a:t>)</a:t>
            </a:r>
          </a:p>
          <a:p>
            <a:pPr marL="800100" lvl="1" indent="-342900">
              <a:buFont typeface="Arial" panose="020B0604020202020204" pitchFamily="34" charset="0"/>
              <a:buChar char="•"/>
            </a:pPr>
            <a:r>
              <a:rPr lang="en-US" sz="1200" dirty="0" err="1"/>
              <a:t>Tieguanyin</a:t>
            </a:r>
            <a:endParaRPr lang="en-US" sz="1200" dirty="0"/>
          </a:p>
          <a:p>
            <a:pPr marL="800100" lvl="1" indent="-342900">
              <a:buFont typeface="Arial" panose="020B0604020202020204" pitchFamily="34" charset="0"/>
              <a:buChar char="•"/>
            </a:pPr>
            <a:r>
              <a:rPr lang="en-US" sz="1200" dirty="0" err="1"/>
              <a:t>Huangyin</a:t>
            </a:r>
            <a:r>
              <a:rPr lang="en-US" sz="1200" dirty="0"/>
              <a:t> </a:t>
            </a:r>
            <a:r>
              <a:rPr lang="en-US" sz="1200" dirty="0" err="1"/>
              <a:t>Gui</a:t>
            </a:r>
            <a:endParaRPr lang="en-US" sz="1200" dirty="0"/>
          </a:p>
          <a:p>
            <a:pPr marL="800100" lvl="1" indent="-342900">
              <a:buFont typeface="Arial" panose="020B0604020202020204" pitchFamily="34" charset="0"/>
              <a:buChar char="•"/>
            </a:pPr>
            <a:r>
              <a:rPr lang="en-US" sz="1200" dirty="0"/>
              <a:t>Mao </a:t>
            </a:r>
            <a:r>
              <a:rPr lang="en-US" sz="1200" dirty="0" err="1"/>
              <a:t>Xie</a:t>
            </a:r>
            <a:endParaRPr lang="en-US" sz="1200" dirty="0"/>
          </a:p>
          <a:p>
            <a:pPr marL="800100" lvl="1" indent="-342900">
              <a:buFont typeface="Arial" panose="020B0604020202020204" pitchFamily="34" charset="0"/>
              <a:buChar char="•"/>
            </a:pPr>
            <a:r>
              <a:rPr lang="en-US" sz="1200" dirty="0" err="1"/>
              <a:t>Fo</a:t>
            </a:r>
            <a:r>
              <a:rPr lang="en-US" sz="1200" dirty="0"/>
              <a:t> Shou</a:t>
            </a:r>
          </a:p>
          <a:p>
            <a:pPr marL="800100" lvl="1"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1400" b="1" dirty="0"/>
              <a:t>Guandong</a:t>
            </a:r>
          </a:p>
          <a:p>
            <a:pPr marL="800100" lvl="1" indent="-342900">
              <a:buFont typeface="Arial" panose="020B0604020202020204" pitchFamily="34" charset="0"/>
              <a:buChar char="•"/>
            </a:pPr>
            <a:r>
              <a:rPr lang="en-US" sz="1200" dirty="0"/>
              <a:t>Dancong</a:t>
            </a:r>
          </a:p>
          <a:p>
            <a:pPr marL="1257300" lvl="2" indent="-342900">
              <a:buFont typeface="Arial" panose="020B0604020202020204" pitchFamily="34" charset="0"/>
              <a:buChar char="•"/>
            </a:pPr>
            <a:r>
              <a:rPr lang="en-US" sz="1100" dirty="0"/>
              <a:t>Yu Lan Xiang </a:t>
            </a:r>
          </a:p>
          <a:p>
            <a:pPr marL="1257300" lvl="2" indent="-342900">
              <a:buFont typeface="Arial" panose="020B0604020202020204" pitchFamily="34" charset="0"/>
              <a:buChar char="•"/>
            </a:pPr>
            <a:r>
              <a:rPr lang="en-US" sz="1100" dirty="0"/>
              <a:t>Xin Ren Xiang</a:t>
            </a:r>
            <a:endParaRPr lang="en-US" altLang="zh-CN" sz="1100" dirty="0"/>
          </a:p>
          <a:p>
            <a:pPr marL="1257300" lvl="2" indent="-342900">
              <a:buFont typeface="Arial" panose="020B0604020202020204" pitchFamily="34" charset="0"/>
              <a:buChar char="•"/>
            </a:pPr>
            <a:r>
              <a:rPr lang="en-US" sz="1100" dirty="0" err="1"/>
              <a:t>Zhi</a:t>
            </a:r>
            <a:r>
              <a:rPr lang="en-US" sz="1100" dirty="0"/>
              <a:t> Lan Xiang </a:t>
            </a:r>
          </a:p>
          <a:p>
            <a:pPr marL="1257300" lvl="2" indent="-342900">
              <a:buFont typeface="Arial" panose="020B0604020202020204" pitchFamily="34" charset="0"/>
              <a:buChar char="•"/>
            </a:pPr>
            <a:r>
              <a:rPr lang="en-US" sz="1100" dirty="0"/>
              <a:t>Po </a:t>
            </a:r>
            <a:r>
              <a:rPr lang="en-US" sz="1100" dirty="0" err="1"/>
              <a:t>Tou</a:t>
            </a:r>
            <a:r>
              <a:rPr lang="en-US" sz="1100" dirty="0"/>
              <a:t> Xiang </a:t>
            </a:r>
          </a:p>
          <a:p>
            <a:pPr marL="1257300" lvl="2" indent="-342900">
              <a:buFont typeface="Arial" panose="020B0604020202020204" pitchFamily="34" charset="0"/>
              <a:buChar char="•"/>
            </a:pPr>
            <a:r>
              <a:rPr lang="en-US" sz="1100" dirty="0"/>
              <a:t>Huang </a:t>
            </a:r>
            <a:r>
              <a:rPr lang="en-US" sz="1100" dirty="0" err="1"/>
              <a:t>Zhi</a:t>
            </a:r>
            <a:r>
              <a:rPr lang="en-US" sz="1100" dirty="0"/>
              <a:t> Xiang </a:t>
            </a:r>
          </a:p>
          <a:p>
            <a:pPr marL="1257300" lvl="2" indent="-342900">
              <a:buFont typeface="Arial" panose="020B0604020202020204" pitchFamily="34" charset="0"/>
              <a:buChar char="•"/>
            </a:pPr>
            <a:r>
              <a:rPr lang="en-US" sz="1100" dirty="0"/>
              <a:t>You Hua Xiang </a:t>
            </a:r>
          </a:p>
          <a:p>
            <a:pPr marL="1257300" lvl="2" indent="-342900">
              <a:buFont typeface="Arial" panose="020B0604020202020204" pitchFamily="34" charset="0"/>
              <a:buChar char="•"/>
            </a:pPr>
            <a:r>
              <a:rPr lang="en-US" sz="1100" dirty="0"/>
              <a:t>Mi Lan Xiang</a:t>
            </a:r>
          </a:p>
          <a:p>
            <a:pPr marL="1257300" lvl="2" indent="-342900">
              <a:buFont typeface="Arial" panose="020B0604020202020204" pitchFamily="34" charset="0"/>
              <a:buChar char="•"/>
            </a:pPr>
            <a:r>
              <a:rPr lang="en-US" sz="1100" dirty="0"/>
              <a:t>Rou </a:t>
            </a:r>
            <a:r>
              <a:rPr lang="en-US" sz="1100" dirty="0" err="1"/>
              <a:t>Gui</a:t>
            </a:r>
            <a:r>
              <a:rPr lang="en-US" sz="1100" dirty="0"/>
              <a:t> Xiang </a:t>
            </a:r>
          </a:p>
          <a:p>
            <a:pPr marL="1257300" lvl="2" indent="-342900">
              <a:buFont typeface="Arial" panose="020B0604020202020204" pitchFamily="34" charset="0"/>
              <a:buChar char="•"/>
            </a:pPr>
            <a:r>
              <a:rPr lang="en-US" sz="1100" dirty="0" err="1"/>
              <a:t>Gui</a:t>
            </a:r>
            <a:r>
              <a:rPr lang="en-US" sz="1100" dirty="0"/>
              <a:t> Hua Xiang</a:t>
            </a:r>
          </a:p>
          <a:p>
            <a:pPr marL="1257300" lvl="2" indent="-342900">
              <a:buFont typeface="Arial" panose="020B0604020202020204" pitchFamily="34" charset="0"/>
              <a:buChar char="•"/>
            </a:pPr>
            <a:r>
              <a:rPr lang="en-US" sz="1100" dirty="0"/>
              <a:t>Ye Lai Xiang </a:t>
            </a:r>
          </a:p>
          <a:p>
            <a:pPr marL="1257300" lvl="2" indent="-342900">
              <a:buFont typeface="Arial" panose="020B0604020202020204" pitchFamily="34" charset="0"/>
              <a:buChar char="•"/>
            </a:pPr>
            <a:r>
              <a:rPr lang="en-US" sz="1100" dirty="0"/>
              <a:t>Mo Li Xiang </a:t>
            </a:r>
          </a:p>
          <a:p>
            <a:pPr marL="1257300" lvl="2" indent="-342900">
              <a:buFont typeface="Arial" panose="020B0604020202020204" pitchFamily="34" charset="0"/>
              <a:buChar char="•"/>
            </a:pPr>
            <a:r>
              <a:rPr lang="en-US" sz="1100" dirty="0" err="1"/>
              <a:t>Ya</a:t>
            </a:r>
            <a:r>
              <a:rPr lang="en-US" sz="1100" dirty="0"/>
              <a:t> Shi Xiang</a:t>
            </a:r>
          </a:p>
          <a:p>
            <a:pPr marL="1257300" lvl="2" indent="-342900">
              <a:buFont typeface="Arial" panose="020B0604020202020204" pitchFamily="34" charset="0"/>
              <a:buChar char="•"/>
            </a:pPr>
            <a:r>
              <a:rPr lang="en-US" sz="1100" dirty="0"/>
              <a:t>Da Wu Ye</a:t>
            </a:r>
          </a:p>
          <a:p>
            <a:pPr marL="1257300" lvl="2" indent="-342900">
              <a:buFont typeface="Arial" panose="020B0604020202020204" pitchFamily="34" charset="0"/>
              <a:buChar char="•"/>
            </a:pPr>
            <a:r>
              <a:rPr lang="en-US" sz="1100" dirty="0"/>
              <a:t>Song Zhong</a:t>
            </a:r>
          </a:p>
          <a:p>
            <a:pPr marL="342900" indent="-342900">
              <a:buFont typeface="Arial" panose="020B0604020202020204" pitchFamily="34" charset="0"/>
              <a:buChar char="•"/>
            </a:pPr>
            <a:r>
              <a:rPr lang="en-US" sz="1400" b="1" dirty="0"/>
              <a:t>Taiwanese</a:t>
            </a:r>
          </a:p>
          <a:p>
            <a:pPr marL="800100" lvl="1" indent="-342900">
              <a:buFont typeface="Arial" panose="020B0604020202020204" pitchFamily="34" charset="0"/>
              <a:buChar char="•"/>
            </a:pPr>
            <a:r>
              <a:rPr lang="en-US" sz="1200" dirty="0" err="1"/>
              <a:t>Baozhong</a:t>
            </a:r>
            <a:endParaRPr lang="en-US" sz="1200" dirty="0"/>
          </a:p>
          <a:p>
            <a:pPr marL="800100" lvl="1" indent="-342900">
              <a:buFont typeface="Arial" panose="020B0604020202020204" pitchFamily="34" charset="0"/>
              <a:buChar char="•"/>
            </a:pPr>
            <a:r>
              <a:rPr lang="en-US" sz="1200" dirty="0" err="1"/>
              <a:t>Dongding</a:t>
            </a:r>
            <a:r>
              <a:rPr lang="en-US" sz="1200" dirty="0"/>
              <a:t> </a:t>
            </a:r>
          </a:p>
          <a:p>
            <a:pPr marL="800100" lvl="1" indent="-342900">
              <a:buFont typeface="Arial" panose="020B0604020202020204" pitchFamily="34" charset="0"/>
              <a:buChar char="•"/>
            </a:pPr>
            <a:r>
              <a:rPr lang="en-US" sz="1200" dirty="0" err="1"/>
              <a:t>Dongfang</a:t>
            </a:r>
            <a:r>
              <a:rPr lang="en-US" sz="1200" dirty="0"/>
              <a:t> </a:t>
            </a:r>
            <a:r>
              <a:rPr lang="en-US" sz="1200" dirty="0" err="1"/>
              <a:t>Meiren</a:t>
            </a:r>
            <a:r>
              <a:rPr lang="en-US" sz="1200" dirty="0"/>
              <a:t> </a:t>
            </a:r>
          </a:p>
          <a:p>
            <a:pPr marL="800100" lvl="1" indent="-342900">
              <a:buFont typeface="Arial" panose="020B0604020202020204" pitchFamily="34" charset="0"/>
              <a:buChar char="•"/>
            </a:pPr>
            <a:r>
              <a:rPr lang="en-US" sz="1200" dirty="0" err="1"/>
              <a:t>Ruan</a:t>
            </a:r>
            <a:r>
              <a:rPr lang="en-US" sz="1200" dirty="0"/>
              <a:t> </a:t>
            </a:r>
            <a:r>
              <a:rPr lang="en-US" sz="1200" dirty="0" err="1"/>
              <a:t>Zhi</a:t>
            </a:r>
            <a:r>
              <a:rPr lang="en-US" sz="1200" dirty="0"/>
              <a:t> </a:t>
            </a:r>
          </a:p>
          <a:p>
            <a:pPr marL="800100" lvl="1" indent="-342900">
              <a:buFont typeface="Arial" panose="020B0604020202020204" pitchFamily="34" charset="0"/>
              <a:buChar char="•"/>
            </a:pPr>
            <a:r>
              <a:rPr lang="en-US" sz="1200" dirty="0" err="1"/>
              <a:t>Jin</a:t>
            </a:r>
            <a:r>
              <a:rPr lang="en-US" sz="1200" dirty="0"/>
              <a:t> Xuan</a:t>
            </a:r>
          </a:p>
          <a:p>
            <a:pPr marL="800100" lvl="1" indent="-342900">
              <a:buFont typeface="Arial" panose="020B0604020202020204" pitchFamily="34" charset="0"/>
              <a:buChar char="•"/>
            </a:pPr>
            <a:r>
              <a:rPr lang="en-US" sz="1200" dirty="0" err="1"/>
              <a:t>Tieguanyin</a:t>
            </a:r>
            <a:endParaRPr lang="en-US" sz="1200" dirty="0"/>
          </a:p>
          <a:p>
            <a:pPr marL="800100" lvl="1" indent="-342900">
              <a:buFont typeface="Arial" panose="020B0604020202020204" pitchFamily="34" charset="0"/>
              <a:buChar char="•"/>
            </a:pPr>
            <a:r>
              <a:rPr lang="en-US" sz="1200" dirty="0" err="1"/>
              <a:t>Gaoshan</a:t>
            </a:r>
            <a:endParaRPr lang="en-US" sz="1200" dirty="0"/>
          </a:p>
          <a:p>
            <a:pPr marL="1257300" lvl="2" indent="-342900">
              <a:buFont typeface="Arial" panose="020B0604020202020204" pitchFamily="34" charset="0"/>
              <a:buChar char="•"/>
            </a:pPr>
            <a:r>
              <a:rPr lang="en-US" sz="1100" dirty="0"/>
              <a:t>Lishan</a:t>
            </a:r>
          </a:p>
          <a:p>
            <a:pPr marL="1257300" lvl="2" indent="-342900">
              <a:buFont typeface="Arial" panose="020B0604020202020204" pitchFamily="34" charset="0"/>
              <a:buChar char="•"/>
            </a:pPr>
            <a:r>
              <a:rPr lang="en-US" sz="1100" dirty="0"/>
              <a:t>Alishan</a:t>
            </a:r>
          </a:p>
          <a:p>
            <a:pPr marL="1257300" lvl="2" indent="-342900">
              <a:buFont typeface="Arial" panose="020B0604020202020204" pitchFamily="34" charset="0"/>
              <a:buChar char="•"/>
            </a:pPr>
            <a:r>
              <a:rPr lang="en-US" sz="1100" dirty="0"/>
              <a:t>Shanlixi</a:t>
            </a:r>
          </a:p>
          <a:p>
            <a:pPr marL="1257300" lvl="2" indent="-342900">
              <a:buFont typeface="Arial" panose="020B0604020202020204" pitchFamily="34" charset="0"/>
              <a:buChar char="•"/>
            </a:pPr>
            <a:r>
              <a:rPr lang="en-US" sz="1100" dirty="0"/>
              <a:t>Dayuling</a:t>
            </a:r>
          </a:p>
        </p:txBody>
      </p:sp>
    </p:spTree>
    <p:extLst>
      <p:ext uri="{BB962C8B-B14F-4D97-AF65-F5344CB8AC3E}">
        <p14:creationId xmlns:p14="http://schemas.microsoft.com/office/powerpoint/2010/main" val="604127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87" name="Rectangle 51">
            <a:extLst>
              <a:ext uri="{FF2B5EF4-FFF2-40B4-BE49-F238E27FC236}">
                <a16:creationId xmlns:a16="http://schemas.microsoft.com/office/drawing/2014/main" id="{40C8693A-B687-4F5E-B86B-B4F11D523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Picture 53">
            <a:extLst>
              <a:ext uri="{FF2B5EF4-FFF2-40B4-BE49-F238E27FC236}">
                <a16:creationId xmlns:a16="http://schemas.microsoft.com/office/drawing/2014/main" id="{D51084F9-D042-49BE-9E1A-43E583B98FC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89" name="Picture 55">
            <a:extLst>
              <a:ext uri="{FF2B5EF4-FFF2-40B4-BE49-F238E27FC236}">
                <a16:creationId xmlns:a16="http://schemas.microsoft.com/office/drawing/2014/main" id="{EE65CA45-264D-4FD3-9249-3CB04EC97E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90" name="Rectangle 57">
            <a:extLst>
              <a:ext uri="{FF2B5EF4-FFF2-40B4-BE49-F238E27FC236}">
                <a16:creationId xmlns:a16="http://schemas.microsoft.com/office/drawing/2014/main" id="{E7B58214-716F-43B8-8272-85CE2B9AB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59">
            <a:extLst>
              <a:ext uri="{FF2B5EF4-FFF2-40B4-BE49-F238E27FC236}">
                <a16:creationId xmlns:a16="http://schemas.microsoft.com/office/drawing/2014/main" id="{2A5C070E-7DB1-4147-B6A8-D14B9C40E1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1">
            <a:extLst>
              <a:ext uri="{FF2B5EF4-FFF2-40B4-BE49-F238E27FC236}">
                <a16:creationId xmlns:a16="http://schemas.microsoft.com/office/drawing/2014/main" id="{A31070C9-36CD-4B65-8159-324995821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D5D5B6-1EE6-4A33-9D8C-0932DF771FAF}"/>
              </a:ext>
            </a:extLst>
          </p:cNvPr>
          <p:cNvSpPr>
            <a:spLocks noGrp="1"/>
          </p:cNvSpPr>
          <p:nvPr>
            <p:ph type="title"/>
          </p:nvPr>
        </p:nvSpPr>
        <p:spPr>
          <a:xfrm>
            <a:off x="1051120" y="810655"/>
            <a:ext cx="3718660" cy="615642"/>
          </a:xfrm>
        </p:spPr>
        <p:txBody>
          <a:bodyPr>
            <a:noAutofit/>
          </a:bodyPr>
          <a:lstStyle/>
          <a:p>
            <a:pPr algn="l"/>
            <a:r>
              <a:rPr lang="en-US" sz="3600"/>
              <a:t>Taiwanese </a:t>
            </a:r>
            <a:br>
              <a:rPr lang="en-US" sz="3600"/>
            </a:br>
            <a:r>
              <a:rPr lang="en-US" sz="3600"/>
              <a:t>Tea </a:t>
            </a:r>
            <a:br>
              <a:rPr lang="en-US" sz="3600"/>
            </a:br>
            <a:r>
              <a:rPr lang="en-US" sz="3600"/>
              <a:t>Varieties</a:t>
            </a:r>
            <a:endParaRPr lang="en-US" sz="3600" dirty="0"/>
          </a:p>
        </p:txBody>
      </p:sp>
      <p:graphicFrame>
        <p:nvGraphicFramePr>
          <p:cNvPr id="70" name="Content Placeholder 3">
            <a:extLst>
              <a:ext uri="{FF2B5EF4-FFF2-40B4-BE49-F238E27FC236}">
                <a16:creationId xmlns:a16="http://schemas.microsoft.com/office/drawing/2014/main" id="{AA4BC702-1E65-4C4E-9C71-69C614D911B1}"/>
              </a:ext>
            </a:extLst>
          </p:cNvPr>
          <p:cNvGraphicFramePr>
            <a:graphicFrameLocks noGrp="1"/>
          </p:cNvGraphicFramePr>
          <p:nvPr>
            <p:ph idx="1"/>
            <p:extLst>
              <p:ext uri="{D42A27DB-BD31-4B8C-83A1-F6EECF244321}">
                <p14:modId xmlns:p14="http://schemas.microsoft.com/office/powerpoint/2010/main" val="1263936244"/>
              </p:ext>
            </p:extLst>
          </p:nvPr>
        </p:nvGraphicFramePr>
        <p:xfrm>
          <a:off x="4456271" y="131749"/>
          <a:ext cx="6728196" cy="65890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3" name="Rectangle 63">
            <a:extLst>
              <a:ext uri="{FF2B5EF4-FFF2-40B4-BE49-F238E27FC236}">
                <a16:creationId xmlns:a16="http://schemas.microsoft.com/office/drawing/2014/main" id="{89C35FB2-5194-4BE0-92D0-464E2B711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beverage, tea, food, different&#10;&#10;Description automatically generated">
            <a:extLst>
              <a:ext uri="{FF2B5EF4-FFF2-40B4-BE49-F238E27FC236}">
                <a16:creationId xmlns:a16="http://schemas.microsoft.com/office/drawing/2014/main" id="{F33E97D4-F9F2-4A69-9A8E-D84D67294316}"/>
              </a:ext>
            </a:extLst>
          </p:cNvPr>
          <p:cNvPicPr>
            <a:picLocks noChangeAspect="1"/>
          </p:cNvPicPr>
          <p:nvPr/>
        </p:nvPicPr>
        <p:blipFill>
          <a:blip r:embed="rId10"/>
          <a:stretch>
            <a:fillRect/>
          </a:stretch>
        </p:blipFill>
        <p:spPr>
          <a:xfrm rot="21167603">
            <a:off x="733496" y="2969234"/>
            <a:ext cx="3037004" cy="30247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96399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3DBBA26C-89C3-411F-9753-606A413F89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80" name="Picture 79">
            <a:extLst>
              <a:ext uri="{FF2B5EF4-FFF2-40B4-BE49-F238E27FC236}">
                <a16:creationId xmlns:a16="http://schemas.microsoft.com/office/drawing/2014/main" id="{EEAD2215-6311-4D1C-B6B5-F57CB6BFCB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2" name="Rectangle 81">
            <a:extLst>
              <a:ext uri="{FF2B5EF4-FFF2-40B4-BE49-F238E27FC236}">
                <a16:creationId xmlns:a16="http://schemas.microsoft.com/office/drawing/2014/main" id="{7BA5DE79-30D1-4A10-8DB9-0A6E523A97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 name="Rectangle 83">
            <a:extLst>
              <a:ext uri="{FF2B5EF4-FFF2-40B4-BE49-F238E27FC236}">
                <a16:creationId xmlns:a16="http://schemas.microsoft.com/office/drawing/2014/main" id="{9ABD0D63-D23F-4AE7-8270-4185EF9C1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D5B0B43F-2CE7-4C6C-BABC-EE342B328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 name="Rectangle 87">
            <a:extLst>
              <a:ext uri="{FF2B5EF4-FFF2-40B4-BE49-F238E27FC236}">
                <a16:creationId xmlns:a16="http://schemas.microsoft.com/office/drawing/2014/main" id="{85459F07-63F9-48CF-B725-A873C4BC3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 name="TextBox 89">
            <a:extLst>
              <a:ext uri="{FF2B5EF4-FFF2-40B4-BE49-F238E27FC236}">
                <a16:creationId xmlns:a16="http://schemas.microsoft.com/office/drawing/2014/main" id="{14B83E1E-DAC1-4851-84FF-D6FE1649DE0B}"/>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92" name="Rectangle 91">
            <a:extLst>
              <a:ext uri="{FF2B5EF4-FFF2-40B4-BE49-F238E27FC236}">
                <a16:creationId xmlns:a16="http://schemas.microsoft.com/office/drawing/2014/main" id="{8F3CF990-ACB8-443A-BB74-D36EC8A00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2601900C-265D-4146-A578-477541E3D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 name="Picture 95">
            <a:extLst>
              <a:ext uri="{FF2B5EF4-FFF2-40B4-BE49-F238E27FC236}">
                <a16:creationId xmlns:a16="http://schemas.microsoft.com/office/drawing/2014/main" id="{00B98862-BEE1-44FB-A335-A1B9106B4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98" name="Freeform: Shape 97">
            <a:extLst>
              <a:ext uri="{FF2B5EF4-FFF2-40B4-BE49-F238E27FC236}">
                <a16:creationId xmlns:a16="http://schemas.microsoft.com/office/drawing/2014/main" id="{65F94F98-3A57-49AA-838E-91AAF600B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0" name="Picture 99">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67" y="0"/>
            <a:ext cx="12189867" cy="6858000"/>
          </a:xfrm>
          <a:prstGeom prst="rect">
            <a:avLst/>
          </a:prstGeom>
        </p:spPr>
      </p:pic>
      <p:sp>
        <p:nvSpPr>
          <p:cNvPr id="102" name="Rectangle 101">
            <a:extLst>
              <a:ext uri="{FF2B5EF4-FFF2-40B4-BE49-F238E27FC236}">
                <a16:creationId xmlns:a16="http://schemas.microsoft.com/office/drawing/2014/main" id="{41F8C064-2DC5-4758-B49C-76BFF64052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solidFill>
            <a:schemeClr val="tx2">
              <a:lumMod val="1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Shape 103">
            <a:extLst>
              <a:ext uri="{FF2B5EF4-FFF2-40B4-BE49-F238E27FC236}">
                <a16:creationId xmlns:a16="http://schemas.microsoft.com/office/drawing/2014/main" id="{FBD68200-BC03-4015-860B-CD5C30CD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3542" y="0"/>
            <a:ext cx="7875912"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15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106" name="Rectangle 105">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8" name="Oval 107">
            <a:extLst>
              <a:ext uri="{FF2B5EF4-FFF2-40B4-BE49-F238E27FC236}">
                <a16:creationId xmlns:a16="http://schemas.microsoft.com/office/drawing/2014/main" id="{332A6F87-AC28-4AA8-B8A6-AEBC67BD0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7567" y="421698"/>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583E6FF-CB0D-4090-A1C9-C2E318F87CB8}"/>
              </a:ext>
            </a:extLst>
          </p:cNvPr>
          <p:cNvSpPr txBox="1"/>
          <p:nvPr/>
        </p:nvSpPr>
        <p:spPr>
          <a:xfrm>
            <a:off x="2031141" y="2101476"/>
            <a:ext cx="2486160" cy="3047203"/>
          </a:xfrm>
          <a:prstGeom prst="rect">
            <a:avLst/>
          </a:prstGeom>
        </p:spPr>
        <p:txBody>
          <a:bodyPr vert="horz" lIns="91440" tIns="45720" rIns="91440" bIns="45720" rtlCol="0" anchor="t">
            <a:noAutofit/>
          </a:bodyPr>
          <a:lstStyle/>
          <a:p>
            <a:pPr defTabSz="914400">
              <a:lnSpc>
                <a:spcPct val="120000"/>
              </a:lnSpc>
              <a:spcBef>
                <a:spcPct val="0"/>
              </a:spcBef>
              <a:spcAft>
                <a:spcPts val="600"/>
              </a:spcAft>
              <a:buClr>
                <a:schemeClr val="accent6"/>
              </a:buClr>
              <a:buSzPct val="90000"/>
            </a:pPr>
            <a:r>
              <a:rPr lang="en-US" sz="3600" dirty="0"/>
              <a:t>Taiwanese </a:t>
            </a:r>
          </a:p>
          <a:p>
            <a:pPr defTabSz="914400">
              <a:lnSpc>
                <a:spcPct val="120000"/>
              </a:lnSpc>
              <a:spcBef>
                <a:spcPct val="0"/>
              </a:spcBef>
              <a:spcAft>
                <a:spcPts val="600"/>
              </a:spcAft>
              <a:buClr>
                <a:schemeClr val="accent6"/>
              </a:buClr>
              <a:buSzPct val="90000"/>
            </a:pPr>
            <a:r>
              <a:rPr lang="en-US" sz="3600" dirty="0"/>
              <a:t>Tea </a:t>
            </a:r>
          </a:p>
          <a:p>
            <a:pPr defTabSz="914400">
              <a:lnSpc>
                <a:spcPct val="120000"/>
              </a:lnSpc>
              <a:spcBef>
                <a:spcPct val="0"/>
              </a:spcBef>
              <a:spcAft>
                <a:spcPts val="600"/>
              </a:spcAft>
              <a:buClr>
                <a:schemeClr val="accent6"/>
              </a:buClr>
              <a:buSzPct val="90000"/>
            </a:pPr>
            <a:r>
              <a:rPr lang="en-US" sz="3600" dirty="0"/>
              <a:t>Growing Regions</a:t>
            </a:r>
          </a:p>
        </p:txBody>
      </p:sp>
      <p:pic>
        <p:nvPicPr>
          <p:cNvPr id="15" name="Picture 14" descr="Diagram&#10;&#10;Description automatically generated">
            <a:extLst>
              <a:ext uri="{FF2B5EF4-FFF2-40B4-BE49-F238E27FC236}">
                <a16:creationId xmlns:a16="http://schemas.microsoft.com/office/drawing/2014/main" id="{D32DB4A7-D92A-42B8-A1DB-F20F36A6BC4F}"/>
              </a:ext>
            </a:extLst>
          </p:cNvPr>
          <p:cNvPicPr>
            <a:picLocks noChangeAspect="1"/>
          </p:cNvPicPr>
          <p:nvPr/>
        </p:nvPicPr>
        <p:blipFill>
          <a:blip r:embed="rId5"/>
          <a:stretch>
            <a:fillRect/>
          </a:stretch>
        </p:blipFill>
        <p:spPr>
          <a:xfrm>
            <a:off x="5997050" y="5486"/>
            <a:ext cx="6212021" cy="6852513"/>
          </a:xfrm>
          <a:prstGeom prst="rect">
            <a:avLst/>
          </a:prstGeom>
        </p:spPr>
      </p:pic>
    </p:spTree>
    <p:extLst>
      <p:ext uri="{BB962C8B-B14F-4D97-AF65-F5344CB8AC3E}">
        <p14:creationId xmlns:p14="http://schemas.microsoft.com/office/powerpoint/2010/main" val="95574294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9D4EA3-187B-4130-8E4D-A4F81F967848}">
  <ds:schemaRefs>
    <ds:schemaRef ds:uri="http://schemas.microsoft.com/sharepoint/v3/contenttype/forms"/>
  </ds:schemaRefs>
</ds:datastoreItem>
</file>

<file path=customXml/itemProps2.xml><?xml version="1.0" encoding="utf-8"?>
<ds:datastoreItem xmlns:ds="http://schemas.openxmlformats.org/officeDocument/2006/customXml" ds:itemID="{6E38766F-4A4C-4A97-A586-D473DB738966}">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A15A3BA9-6D02-4532-AB7C-88A97C6EE2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Madison design</Template>
  <TotalTime>14049</TotalTime>
  <Words>3769</Words>
  <Application>Microsoft Office PowerPoint</Application>
  <PresentationFormat>Widescreen</PresentationFormat>
  <Paragraphs>355</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MS Shell Dlg 2</vt:lpstr>
      <vt:lpstr>Symbol</vt:lpstr>
      <vt:lpstr>Wingdings</vt:lpstr>
      <vt:lpstr>Wingdings 3</vt:lpstr>
      <vt:lpstr>Madison</vt:lpstr>
      <vt:lpstr>Taiwanese Oolongs</vt:lpstr>
      <vt:lpstr>PowerPoint Presentation</vt:lpstr>
      <vt:lpstr>PowerPoint Presentation</vt:lpstr>
      <vt:lpstr>PowerPoint Presentation</vt:lpstr>
      <vt:lpstr>PowerPoint Presentation</vt:lpstr>
      <vt:lpstr>PowerPoint Presentation</vt:lpstr>
      <vt:lpstr>Oolong Varieties</vt:lpstr>
      <vt:lpstr>Taiwanese  Tea  Varieties</vt:lpstr>
      <vt:lpstr>PowerPoint Presentation</vt:lpstr>
      <vt:lpstr>PowerPoint Presentation</vt:lpstr>
      <vt:lpstr>Bao Zhong Oolong </vt:lpstr>
      <vt:lpstr>Bao Zhong Origins </vt:lpstr>
      <vt:lpstr>Bug-Bitten  Teas</vt:lpstr>
      <vt:lpstr>PowerPoint Presentation</vt:lpstr>
      <vt:lpstr>Dong Ding Origin</vt:lpstr>
      <vt:lpstr>Tieguanyin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Taiwanese Oolongs</dc:title>
  <dc:creator>Roy Lamberty</dc:creator>
  <cp:lastModifiedBy>Roy Lamberty</cp:lastModifiedBy>
  <cp:revision>16</cp:revision>
  <dcterms:created xsi:type="dcterms:W3CDTF">2021-05-30T14:28:21Z</dcterms:created>
  <dcterms:modified xsi:type="dcterms:W3CDTF">2022-01-10T23:50:25Z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