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275" r:id="rId5"/>
    <p:sldId id="276" r:id="rId6"/>
    <p:sldId id="271" r:id="rId7"/>
    <p:sldId id="259" r:id="rId8"/>
    <p:sldId id="264" r:id="rId9"/>
    <p:sldId id="316" r:id="rId10"/>
    <p:sldId id="309" r:id="rId11"/>
    <p:sldId id="265" r:id="rId12"/>
    <p:sldId id="318" r:id="rId13"/>
    <p:sldId id="266" r:id="rId14"/>
    <p:sldId id="267" r:id="rId15"/>
    <p:sldId id="268" r:id="rId16"/>
    <p:sldId id="269" r:id="rId17"/>
    <p:sldId id="260" r:id="rId18"/>
    <p:sldId id="307" r:id="rId19"/>
    <p:sldId id="261" r:id="rId20"/>
    <p:sldId id="304" r:id="rId21"/>
    <p:sldId id="312" r:id="rId22"/>
    <p:sldId id="262" r:id="rId23"/>
    <p:sldId id="305" r:id="rId24"/>
    <p:sldId id="294" r:id="rId25"/>
    <p:sldId id="263" r:id="rId26"/>
    <p:sldId id="306" r:id="rId27"/>
    <p:sldId id="311" r:id="rId28"/>
    <p:sldId id="314" r:id="rId29"/>
    <p:sldId id="299" r:id="rId30"/>
    <p:sldId id="357" r:id="rId31"/>
    <p:sldId id="356" r:id="rId32"/>
    <p:sldId id="270" r:id="rId33"/>
    <p:sldId id="329" r:id="rId34"/>
    <p:sldId id="298" r:id="rId35"/>
    <p:sldId id="319" r:id="rId36"/>
    <p:sldId id="277" r:id="rId37"/>
    <p:sldId id="300" r:id="rId38"/>
    <p:sldId id="320" r:id="rId39"/>
    <p:sldId id="278" r:id="rId40"/>
    <p:sldId id="321" r:id="rId41"/>
    <p:sldId id="279" r:id="rId42"/>
    <p:sldId id="322" r:id="rId43"/>
    <p:sldId id="280" r:id="rId44"/>
    <p:sldId id="323" r:id="rId45"/>
    <p:sldId id="281" r:id="rId46"/>
    <p:sldId id="324" r:id="rId47"/>
    <p:sldId id="325" r:id="rId48"/>
    <p:sldId id="315" r:id="rId49"/>
    <p:sldId id="273" r:id="rId50"/>
    <p:sldId id="283" r:id="rId51"/>
    <p:sldId id="350" r:id="rId52"/>
    <p:sldId id="284" r:id="rId53"/>
    <p:sldId id="351" r:id="rId54"/>
    <p:sldId id="285" r:id="rId55"/>
    <p:sldId id="352" r:id="rId56"/>
    <p:sldId id="286" r:id="rId57"/>
    <p:sldId id="353" r:id="rId58"/>
    <p:sldId id="301" r:id="rId59"/>
    <p:sldId id="354" r:id="rId60"/>
    <p:sldId id="302" r:id="rId61"/>
    <p:sldId id="355"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D06EE9-304C-4439-89CF-FC4938F26B40}">
          <p14:sldIdLst>
            <p14:sldId id="256"/>
            <p14:sldId id="257"/>
            <p14:sldId id="272"/>
            <p14:sldId id="275"/>
            <p14:sldId id="276"/>
            <p14:sldId id="271"/>
            <p14:sldId id="259"/>
            <p14:sldId id="264"/>
            <p14:sldId id="316"/>
            <p14:sldId id="309"/>
            <p14:sldId id="265"/>
            <p14:sldId id="318"/>
            <p14:sldId id="266"/>
            <p14:sldId id="267"/>
            <p14:sldId id="268"/>
            <p14:sldId id="269"/>
            <p14:sldId id="260"/>
            <p14:sldId id="307"/>
            <p14:sldId id="261"/>
            <p14:sldId id="304"/>
            <p14:sldId id="312"/>
            <p14:sldId id="262"/>
            <p14:sldId id="305"/>
            <p14:sldId id="294"/>
            <p14:sldId id="263"/>
            <p14:sldId id="306"/>
            <p14:sldId id="311"/>
            <p14:sldId id="314"/>
            <p14:sldId id="299"/>
            <p14:sldId id="357"/>
            <p14:sldId id="356"/>
            <p14:sldId id="270"/>
            <p14:sldId id="329"/>
            <p14:sldId id="298"/>
            <p14:sldId id="319"/>
            <p14:sldId id="277"/>
            <p14:sldId id="300"/>
            <p14:sldId id="320"/>
            <p14:sldId id="278"/>
            <p14:sldId id="321"/>
            <p14:sldId id="279"/>
            <p14:sldId id="322"/>
            <p14:sldId id="280"/>
            <p14:sldId id="323"/>
            <p14:sldId id="281"/>
            <p14:sldId id="324"/>
            <p14:sldId id="325"/>
            <p14:sldId id="315"/>
            <p14:sldId id="273"/>
            <p14:sldId id="283"/>
            <p14:sldId id="350"/>
            <p14:sldId id="284"/>
            <p14:sldId id="351"/>
            <p14:sldId id="285"/>
            <p14:sldId id="352"/>
            <p14:sldId id="286"/>
            <p14:sldId id="353"/>
            <p14:sldId id="301"/>
            <p14:sldId id="354"/>
            <p14:sldId id="302"/>
            <p14:sldId id="355"/>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C15C8-989C-4EED-92A0-FF1484650AFE}" v="49" dt="2022-01-03T00:56:32.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101" d="100"/>
          <a:sy n="101" d="100"/>
        </p:scale>
        <p:origin x="12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Lamberty" userId="f10cc6e0917f4d30" providerId="LiveId" clId="{855C15C8-989C-4EED-92A0-FF1484650AFE}"/>
    <pc:docChg chg="undo custSel addSld delSld modSld sldOrd addSection delSection modSection">
      <pc:chgData name="Roy Lamberty" userId="f10cc6e0917f4d30" providerId="LiveId" clId="{855C15C8-989C-4EED-92A0-FF1484650AFE}" dt="2022-01-03T00:56:33.643" v="238" actId="962"/>
      <pc:docMkLst>
        <pc:docMk/>
      </pc:docMkLst>
      <pc:sldChg chg="modSp mod">
        <pc:chgData name="Roy Lamberty" userId="f10cc6e0917f4d30" providerId="LiveId" clId="{855C15C8-989C-4EED-92A0-FF1484650AFE}" dt="2021-12-12T14:48:41.386" v="1" actId="14100"/>
        <pc:sldMkLst>
          <pc:docMk/>
          <pc:sldMk cId="602412375" sldId="266"/>
        </pc:sldMkLst>
        <pc:spChg chg="mod">
          <ac:chgData name="Roy Lamberty" userId="f10cc6e0917f4d30" providerId="LiveId" clId="{855C15C8-989C-4EED-92A0-FF1484650AFE}" dt="2021-12-12T14:48:41.386" v="1" actId="14100"/>
          <ac:spMkLst>
            <pc:docMk/>
            <pc:sldMk cId="602412375" sldId="266"/>
            <ac:spMk id="2" creationId="{00000000-0000-0000-0000-000000000000}"/>
          </ac:spMkLst>
        </pc:spChg>
      </pc:sldChg>
      <pc:sldChg chg="modSp del mod">
        <pc:chgData name="Roy Lamberty" userId="f10cc6e0917f4d30" providerId="LiveId" clId="{855C15C8-989C-4EED-92A0-FF1484650AFE}" dt="2022-01-03T00:32:14.504" v="72" actId="47"/>
        <pc:sldMkLst>
          <pc:docMk/>
          <pc:sldMk cId="381387053" sldId="297"/>
        </pc:sldMkLst>
        <pc:picChg chg="mod">
          <ac:chgData name="Roy Lamberty" userId="f10cc6e0917f4d30" providerId="LiveId" clId="{855C15C8-989C-4EED-92A0-FF1484650AFE}" dt="2022-01-03T00:30:43.730" v="22" actId="27614"/>
          <ac:picMkLst>
            <pc:docMk/>
            <pc:sldMk cId="381387053" sldId="297"/>
            <ac:picMk id="5" creationId="{343B3F5B-27B5-49C7-A7FE-9C48B2900FBF}"/>
          </ac:picMkLst>
        </pc:picChg>
        <pc:picChg chg="mod">
          <ac:chgData name="Roy Lamberty" userId="f10cc6e0917f4d30" providerId="LiveId" clId="{855C15C8-989C-4EED-92A0-FF1484650AFE}" dt="2022-01-03T00:30:43.806" v="30" actId="27614"/>
          <ac:picMkLst>
            <pc:docMk/>
            <pc:sldMk cId="381387053" sldId="297"/>
            <ac:picMk id="7" creationId="{5808FAF9-71B4-49A7-9408-9A9ACFA80CFF}"/>
          </ac:picMkLst>
        </pc:picChg>
        <pc:picChg chg="mod">
          <ac:chgData name="Roy Lamberty" userId="f10cc6e0917f4d30" providerId="LiveId" clId="{855C15C8-989C-4EED-92A0-FF1484650AFE}" dt="2022-01-03T00:30:43.634" v="6" actId="27614"/>
          <ac:picMkLst>
            <pc:docMk/>
            <pc:sldMk cId="381387053" sldId="297"/>
            <ac:picMk id="9" creationId="{D4FB4522-8532-45F6-BF6E-A1ED2396C897}"/>
          </ac:picMkLst>
        </pc:picChg>
        <pc:picChg chg="mod">
          <ac:chgData name="Roy Lamberty" userId="f10cc6e0917f4d30" providerId="LiveId" clId="{855C15C8-989C-4EED-92A0-FF1484650AFE}" dt="2022-01-03T00:30:43.541" v="2" actId="27614"/>
          <ac:picMkLst>
            <pc:docMk/>
            <pc:sldMk cId="381387053" sldId="297"/>
            <ac:picMk id="11" creationId="{E72ABE07-550C-49B7-B926-17B736C320DF}"/>
          </ac:picMkLst>
        </pc:picChg>
        <pc:picChg chg="mod">
          <ac:chgData name="Roy Lamberty" userId="f10cc6e0917f4d30" providerId="LiveId" clId="{855C15C8-989C-4EED-92A0-FF1484650AFE}" dt="2022-01-03T00:30:43.949" v="36" actId="27614"/>
          <ac:picMkLst>
            <pc:docMk/>
            <pc:sldMk cId="381387053" sldId="297"/>
            <ac:picMk id="13" creationId="{0BA8E206-684C-4123-9E97-64CA58AAFB5B}"/>
          </ac:picMkLst>
        </pc:picChg>
        <pc:picChg chg="mod">
          <ac:chgData name="Roy Lamberty" userId="f10cc6e0917f4d30" providerId="LiveId" clId="{855C15C8-989C-4EED-92A0-FF1484650AFE}" dt="2022-01-03T00:30:43.739" v="24" actId="27614"/>
          <ac:picMkLst>
            <pc:docMk/>
            <pc:sldMk cId="381387053" sldId="297"/>
            <ac:picMk id="15" creationId="{62E50266-BD16-4B59-BFFF-7EAE8458B649}"/>
          </ac:picMkLst>
        </pc:picChg>
        <pc:picChg chg="mod">
          <ac:chgData name="Roy Lamberty" userId="f10cc6e0917f4d30" providerId="LiveId" clId="{855C15C8-989C-4EED-92A0-FF1484650AFE}" dt="2022-01-03T00:30:43.630" v="4" actId="27614"/>
          <ac:picMkLst>
            <pc:docMk/>
            <pc:sldMk cId="381387053" sldId="297"/>
            <ac:picMk id="17" creationId="{A592FE37-9469-42F9-ABDD-E81D5B5B8222}"/>
          </ac:picMkLst>
        </pc:picChg>
        <pc:picChg chg="mod">
          <ac:chgData name="Roy Lamberty" userId="f10cc6e0917f4d30" providerId="LiveId" clId="{855C15C8-989C-4EED-92A0-FF1484650AFE}" dt="2022-01-03T00:30:43.743" v="26" actId="27614"/>
          <ac:picMkLst>
            <pc:docMk/>
            <pc:sldMk cId="381387053" sldId="297"/>
            <ac:picMk id="19" creationId="{E9258BC6-3265-4A84-99B5-B01C1143D96E}"/>
          </ac:picMkLst>
        </pc:picChg>
        <pc:picChg chg="mod">
          <ac:chgData name="Roy Lamberty" userId="f10cc6e0917f4d30" providerId="LiveId" clId="{855C15C8-989C-4EED-92A0-FF1484650AFE}" dt="2022-01-03T00:30:44.133" v="37" actId="27614"/>
          <ac:picMkLst>
            <pc:docMk/>
            <pc:sldMk cId="381387053" sldId="297"/>
            <ac:picMk id="21" creationId="{CBBC6228-5B54-43B8-ABFD-F0206742EEB6}"/>
          </ac:picMkLst>
        </pc:picChg>
        <pc:picChg chg="mod">
          <ac:chgData name="Roy Lamberty" userId="f10cc6e0917f4d30" providerId="LiveId" clId="{855C15C8-989C-4EED-92A0-FF1484650AFE}" dt="2022-01-03T00:30:43.808" v="32" actId="27614"/>
          <ac:picMkLst>
            <pc:docMk/>
            <pc:sldMk cId="381387053" sldId="297"/>
            <ac:picMk id="23" creationId="{CA8663E5-A5AB-43CC-936C-8BA6B2E29C61}"/>
          </ac:picMkLst>
        </pc:picChg>
        <pc:picChg chg="mod">
          <ac:chgData name="Roy Lamberty" userId="f10cc6e0917f4d30" providerId="LiveId" clId="{855C15C8-989C-4EED-92A0-FF1484650AFE}" dt="2022-01-03T00:30:43.641" v="8" actId="27614"/>
          <ac:picMkLst>
            <pc:docMk/>
            <pc:sldMk cId="381387053" sldId="297"/>
            <ac:picMk id="25" creationId="{E3463CC1-7E5F-463E-BF96-A58EAF27DF69}"/>
          </ac:picMkLst>
        </pc:picChg>
        <pc:picChg chg="mod">
          <ac:chgData name="Roy Lamberty" userId="f10cc6e0917f4d30" providerId="LiveId" clId="{855C15C8-989C-4EED-92A0-FF1484650AFE}" dt="2022-01-03T00:30:43.809" v="34" actId="27614"/>
          <ac:picMkLst>
            <pc:docMk/>
            <pc:sldMk cId="381387053" sldId="297"/>
            <ac:picMk id="27" creationId="{1681CE5F-3ABB-45CF-BC56-6593F59E159D}"/>
          </ac:picMkLst>
        </pc:picChg>
        <pc:picChg chg="mod">
          <ac:chgData name="Roy Lamberty" userId="f10cc6e0917f4d30" providerId="LiveId" clId="{855C15C8-989C-4EED-92A0-FF1484650AFE}" dt="2022-01-03T00:30:43.644" v="10" actId="27614"/>
          <ac:picMkLst>
            <pc:docMk/>
            <pc:sldMk cId="381387053" sldId="297"/>
            <ac:picMk id="29" creationId="{87820A2D-D010-4932-B7D2-2AE789F50570}"/>
          </ac:picMkLst>
        </pc:picChg>
        <pc:picChg chg="mod">
          <ac:chgData name="Roy Lamberty" userId="f10cc6e0917f4d30" providerId="LiveId" clId="{855C15C8-989C-4EED-92A0-FF1484650AFE}" dt="2022-01-03T00:30:43.750" v="28" actId="27614"/>
          <ac:picMkLst>
            <pc:docMk/>
            <pc:sldMk cId="381387053" sldId="297"/>
            <ac:picMk id="31" creationId="{DC6679F7-BD39-4A3C-B46C-D8E971787D3D}"/>
          </ac:picMkLst>
        </pc:picChg>
        <pc:picChg chg="mod">
          <ac:chgData name="Roy Lamberty" userId="f10cc6e0917f4d30" providerId="LiveId" clId="{855C15C8-989C-4EED-92A0-FF1484650AFE}" dt="2022-01-03T00:30:43.649" v="12" actId="27614"/>
          <ac:picMkLst>
            <pc:docMk/>
            <pc:sldMk cId="381387053" sldId="297"/>
            <ac:picMk id="33" creationId="{CF2828ED-3A05-4E0B-AD1F-D984E46F9112}"/>
          </ac:picMkLst>
        </pc:picChg>
        <pc:picChg chg="mod">
          <ac:chgData name="Roy Lamberty" userId="f10cc6e0917f4d30" providerId="LiveId" clId="{855C15C8-989C-4EED-92A0-FF1484650AFE}" dt="2022-01-03T00:30:43.657" v="14" actId="27614"/>
          <ac:picMkLst>
            <pc:docMk/>
            <pc:sldMk cId="381387053" sldId="297"/>
            <ac:picMk id="35" creationId="{7566D677-7171-4D93-8FC4-7A23A935124F}"/>
          </ac:picMkLst>
        </pc:picChg>
        <pc:picChg chg="mod">
          <ac:chgData name="Roy Lamberty" userId="f10cc6e0917f4d30" providerId="LiveId" clId="{855C15C8-989C-4EED-92A0-FF1484650AFE}" dt="2022-01-03T00:30:43.661" v="16" actId="27614"/>
          <ac:picMkLst>
            <pc:docMk/>
            <pc:sldMk cId="381387053" sldId="297"/>
            <ac:picMk id="37" creationId="{568EF621-B529-49A5-A259-002BB42F1875}"/>
          </ac:picMkLst>
        </pc:picChg>
        <pc:picChg chg="mod">
          <ac:chgData name="Roy Lamberty" userId="f10cc6e0917f4d30" providerId="LiveId" clId="{855C15C8-989C-4EED-92A0-FF1484650AFE}" dt="2022-01-03T00:30:44.177" v="38" actId="27614"/>
          <ac:picMkLst>
            <pc:docMk/>
            <pc:sldMk cId="381387053" sldId="297"/>
            <ac:picMk id="39" creationId="{D03D02B7-76E8-4849-A916-DCCA73107FE8}"/>
          </ac:picMkLst>
        </pc:picChg>
        <pc:picChg chg="mod">
          <ac:chgData name="Roy Lamberty" userId="f10cc6e0917f4d30" providerId="LiveId" clId="{855C15C8-989C-4EED-92A0-FF1484650AFE}" dt="2022-01-03T00:30:43.662" v="18" actId="27614"/>
          <ac:picMkLst>
            <pc:docMk/>
            <pc:sldMk cId="381387053" sldId="297"/>
            <ac:picMk id="41" creationId="{80EA1C0C-C12A-4C6F-954D-38F9776A09EC}"/>
          </ac:picMkLst>
        </pc:picChg>
        <pc:picChg chg="mod">
          <ac:chgData name="Roy Lamberty" userId="f10cc6e0917f4d30" providerId="LiveId" clId="{855C15C8-989C-4EED-92A0-FF1484650AFE}" dt="2022-01-03T00:30:43.809" v="35" actId="962"/>
          <ac:picMkLst>
            <pc:docMk/>
            <pc:sldMk cId="381387053" sldId="297"/>
            <ac:picMk id="43" creationId="{B91CE27A-6F6E-4013-A285-822323FC98D3}"/>
          </ac:picMkLst>
        </pc:picChg>
      </pc:sldChg>
      <pc:sldChg chg="delSp modSp mod">
        <pc:chgData name="Roy Lamberty" userId="f10cc6e0917f4d30" providerId="LiveId" clId="{855C15C8-989C-4EED-92A0-FF1484650AFE}" dt="2022-01-03T00:39:35.522" v="99"/>
        <pc:sldMkLst>
          <pc:docMk/>
          <pc:sldMk cId="213758667" sldId="302"/>
        </pc:sldMkLst>
        <pc:picChg chg="mod">
          <ac:chgData name="Roy Lamberty" userId="f10cc6e0917f4d30" providerId="LiveId" clId="{855C15C8-989C-4EED-92A0-FF1484650AFE}" dt="2022-01-03T00:33:13.093" v="73" actId="27614"/>
          <ac:picMkLst>
            <pc:docMk/>
            <pc:sldMk cId="213758667" sldId="302"/>
            <ac:picMk id="6" creationId="{1C5D7F73-2095-4854-9BB5-14B391E98CF6}"/>
          </ac:picMkLst>
        </pc:picChg>
        <pc:picChg chg="del mod">
          <ac:chgData name="Roy Lamberty" userId="f10cc6e0917f4d30" providerId="LiveId" clId="{855C15C8-989C-4EED-92A0-FF1484650AFE}" dt="2022-01-03T00:35:05.357" v="93"/>
          <ac:picMkLst>
            <pc:docMk/>
            <pc:sldMk cId="213758667" sldId="302"/>
            <ac:picMk id="8" creationId="{7F41E329-7C92-46C8-A2B7-E38D3F01DD44}"/>
          </ac:picMkLst>
        </pc:picChg>
        <pc:picChg chg="del mod">
          <ac:chgData name="Roy Lamberty" userId="f10cc6e0917f4d30" providerId="LiveId" clId="{855C15C8-989C-4EED-92A0-FF1484650AFE}" dt="2022-01-03T00:35:01.346" v="91"/>
          <ac:picMkLst>
            <pc:docMk/>
            <pc:sldMk cId="213758667" sldId="302"/>
            <ac:picMk id="10" creationId="{DEA27076-AE6E-4A07-A788-E8F5918343DF}"/>
          </ac:picMkLst>
        </pc:picChg>
        <pc:picChg chg="del mod">
          <ac:chgData name="Roy Lamberty" userId="f10cc6e0917f4d30" providerId="LiveId" clId="{855C15C8-989C-4EED-92A0-FF1484650AFE}" dt="2022-01-03T00:35:00.302" v="89"/>
          <ac:picMkLst>
            <pc:docMk/>
            <pc:sldMk cId="213758667" sldId="302"/>
            <ac:picMk id="12" creationId="{22C03785-C566-40D1-BFC1-D1D852E95FAA}"/>
          </ac:picMkLst>
        </pc:picChg>
        <pc:picChg chg="del mod">
          <ac:chgData name="Roy Lamberty" userId="f10cc6e0917f4d30" providerId="LiveId" clId="{855C15C8-989C-4EED-92A0-FF1484650AFE}" dt="2022-01-03T00:34:56.949" v="87"/>
          <ac:picMkLst>
            <pc:docMk/>
            <pc:sldMk cId="213758667" sldId="302"/>
            <ac:picMk id="14" creationId="{32D91DA4-6E67-43AF-865A-1537455F25A7}"/>
          </ac:picMkLst>
        </pc:picChg>
        <pc:picChg chg="del mod">
          <ac:chgData name="Roy Lamberty" userId="f10cc6e0917f4d30" providerId="LiveId" clId="{855C15C8-989C-4EED-92A0-FF1484650AFE}" dt="2022-01-03T00:34:55.171" v="85"/>
          <ac:picMkLst>
            <pc:docMk/>
            <pc:sldMk cId="213758667" sldId="302"/>
            <ac:picMk id="16" creationId="{F67CFD3D-DBE1-4108-B97F-A99F29319716}"/>
          </ac:picMkLst>
        </pc:picChg>
        <pc:picChg chg="del mod">
          <ac:chgData name="Roy Lamberty" userId="f10cc6e0917f4d30" providerId="LiveId" clId="{855C15C8-989C-4EED-92A0-FF1484650AFE}" dt="2022-01-03T00:39:35.522" v="99"/>
          <ac:picMkLst>
            <pc:docMk/>
            <pc:sldMk cId="213758667" sldId="302"/>
            <ac:picMk id="18" creationId="{DFC29743-E57B-411A-994A-86FB422080E0}"/>
          </ac:picMkLst>
        </pc:picChg>
      </pc:sldChg>
      <pc:sldChg chg="modSp del mod">
        <pc:chgData name="Roy Lamberty" userId="f10cc6e0917f4d30" providerId="LiveId" clId="{855C15C8-989C-4EED-92A0-FF1484650AFE}" dt="2022-01-03T00:32:07.886" v="71" actId="47"/>
        <pc:sldMkLst>
          <pc:docMk/>
          <pc:sldMk cId="3795318961" sldId="303"/>
        </pc:sldMkLst>
        <pc:picChg chg="mod">
          <ac:chgData name="Roy Lamberty" userId="f10cc6e0917f4d30" providerId="LiveId" clId="{855C15C8-989C-4EED-92A0-FF1484650AFE}" dt="2022-01-03T00:31:10" v="40" actId="962"/>
          <ac:picMkLst>
            <pc:docMk/>
            <pc:sldMk cId="3795318961" sldId="303"/>
            <ac:picMk id="6" creationId="{C27B8908-4DBD-4AB1-9871-57283EE626C3}"/>
          </ac:picMkLst>
        </pc:picChg>
        <pc:picChg chg="mod">
          <ac:chgData name="Roy Lamberty" userId="f10cc6e0917f4d30" providerId="LiveId" clId="{855C15C8-989C-4EED-92A0-FF1484650AFE}" dt="2022-01-03T00:31:53.633" v="46" actId="27614"/>
          <ac:picMkLst>
            <pc:docMk/>
            <pc:sldMk cId="3795318961" sldId="303"/>
            <ac:picMk id="8" creationId="{12D3FF0D-67EF-4F03-A90F-60C82E3E422B}"/>
          </ac:picMkLst>
        </pc:picChg>
        <pc:picChg chg="mod">
          <ac:chgData name="Roy Lamberty" userId="f10cc6e0917f4d30" providerId="LiveId" clId="{855C15C8-989C-4EED-92A0-FF1484650AFE}" dt="2022-01-03T00:31:53.535" v="41" actId="27614"/>
          <ac:picMkLst>
            <pc:docMk/>
            <pc:sldMk cId="3795318961" sldId="303"/>
            <ac:picMk id="10" creationId="{6CE39DFB-37EE-4250-A04C-B5C1A6BE8C0F}"/>
          </ac:picMkLst>
        </pc:picChg>
        <pc:picChg chg="mod">
          <ac:chgData name="Roy Lamberty" userId="f10cc6e0917f4d30" providerId="LiveId" clId="{855C15C8-989C-4EED-92A0-FF1484650AFE}" dt="2022-01-03T00:31:53.538" v="42" actId="27614"/>
          <ac:picMkLst>
            <pc:docMk/>
            <pc:sldMk cId="3795318961" sldId="303"/>
            <ac:picMk id="12" creationId="{F6EB63CD-3CF7-49B9-B01F-AD0847BD8C5B}"/>
          </ac:picMkLst>
        </pc:picChg>
        <pc:picChg chg="mod">
          <ac:chgData name="Roy Lamberty" userId="f10cc6e0917f4d30" providerId="LiveId" clId="{855C15C8-989C-4EED-92A0-FF1484650AFE}" dt="2022-01-03T00:31:53.738" v="61" actId="27614"/>
          <ac:picMkLst>
            <pc:docMk/>
            <pc:sldMk cId="3795318961" sldId="303"/>
            <ac:picMk id="14" creationId="{41F93C53-B0D4-4BDB-B0BC-6321C139289C}"/>
          </ac:picMkLst>
        </pc:picChg>
        <pc:picChg chg="mod">
          <ac:chgData name="Roy Lamberty" userId="f10cc6e0917f4d30" providerId="LiveId" clId="{855C15C8-989C-4EED-92A0-FF1484650AFE}" dt="2022-01-03T00:31:53.635" v="47" actId="27614"/>
          <ac:picMkLst>
            <pc:docMk/>
            <pc:sldMk cId="3795318961" sldId="303"/>
            <ac:picMk id="16" creationId="{9783B992-A994-4736-AB7C-2CA4D8D74991}"/>
          </ac:picMkLst>
        </pc:picChg>
        <pc:picChg chg="mod">
          <ac:chgData name="Roy Lamberty" userId="f10cc6e0917f4d30" providerId="LiveId" clId="{855C15C8-989C-4EED-92A0-FF1484650AFE}" dt="2022-01-03T00:31:53.540" v="43" actId="27614"/>
          <ac:picMkLst>
            <pc:docMk/>
            <pc:sldMk cId="3795318961" sldId="303"/>
            <ac:picMk id="18" creationId="{2E7D540C-BBD8-48DC-9A80-577BD41692A6}"/>
          </ac:picMkLst>
        </pc:picChg>
        <pc:picChg chg="mod">
          <ac:chgData name="Roy Lamberty" userId="f10cc6e0917f4d30" providerId="LiveId" clId="{855C15C8-989C-4EED-92A0-FF1484650AFE}" dt="2022-01-03T00:31:53.739" v="62" actId="27614"/>
          <ac:picMkLst>
            <pc:docMk/>
            <pc:sldMk cId="3795318961" sldId="303"/>
            <ac:picMk id="20" creationId="{A0205456-B6F5-4128-804D-C8EA0B73B030}"/>
          </ac:picMkLst>
        </pc:picChg>
        <pc:picChg chg="mod">
          <ac:chgData name="Roy Lamberty" userId="f10cc6e0917f4d30" providerId="LiveId" clId="{855C15C8-989C-4EED-92A0-FF1484650AFE}" dt="2022-01-03T00:31:53.640" v="49" actId="27614"/>
          <ac:picMkLst>
            <pc:docMk/>
            <pc:sldMk cId="3795318961" sldId="303"/>
            <ac:picMk id="22" creationId="{6EAC363F-1308-4082-8647-F8C70A83DD1A}"/>
          </ac:picMkLst>
        </pc:picChg>
        <pc:picChg chg="mod">
          <ac:chgData name="Roy Lamberty" userId="f10cc6e0917f4d30" providerId="LiveId" clId="{855C15C8-989C-4EED-92A0-FF1484650AFE}" dt="2022-01-03T00:31:53.643" v="50" actId="27614"/>
          <ac:picMkLst>
            <pc:docMk/>
            <pc:sldMk cId="3795318961" sldId="303"/>
            <ac:picMk id="24" creationId="{C7C1CDBE-E98A-4EA9-B95C-2CFF62175E73}"/>
          </ac:picMkLst>
        </pc:picChg>
        <pc:picChg chg="mod">
          <ac:chgData name="Roy Lamberty" userId="f10cc6e0917f4d30" providerId="LiveId" clId="{855C15C8-989C-4EED-92A0-FF1484650AFE}" dt="2022-01-03T00:31:53.645" v="51" actId="27614"/>
          <ac:picMkLst>
            <pc:docMk/>
            <pc:sldMk cId="3795318961" sldId="303"/>
            <ac:picMk id="26" creationId="{068462AD-B8B1-4205-A080-74226621EC24}"/>
          </ac:picMkLst>
        </pc:picChg>
        <pc:picChg chg="mod">
          <ac:chgData name="Roy Lamberty" userId="f10cc6e0917f4d30" providerId="LiveId" clId="{855C15C8-989C-4EED-92A0-FF1484650AFE}" dt="2022-01-03T00:31:53.648" v="52" actId="27614"/>
          <ac:picMkLst>
            <pc:docMk/>
            <pc:sldMk cId="3795318961" sldId="303"/>
            <ac:picMk id="28" creationId="{6249930C-8016-4A8D-AD33-4E1F2AD5664F}"/>
          </ac:picMkLst>
        </pc:picChg>
        <pc:picChg chg="mod">
          <ac:chgData name="Roy Lamberty" userId="f10cc6e0917f4d30" providerId="LiveId" clId="{855C15C8-989C-4EED-92A0-FF1484650AFE}" dt="2022-01-03T00:31:53.542" v="44" actId="27614"/>
          <ac:picMkLst>
            <pc:docMk/>
            <pc:sldMk cId="3795318961" sldId="303"/>
            <ac:picMk id="30" creationId="{FA4C8663-37BB-49F7-AC5B-5FAA153D41A2}"/>
          </ac:picMkLst>
        </pc:picChg>
        <pc:picChg chg="mod">
          <ac:chgData name="Roy Lamberty" userId="f10cc6e0917f4d30" providerId="LiveId" clId="{855C15C8-989C-4EED-92A0-FF1484650AFE}" dt="2022-01-03T00:31:53.650" v="53" actId="27614"/>
          <ac:picMkLst>
            <pc:docMk/>
            <pc:sldMk cId="3795318961" sldId="303"/>
            <ac:picMk id="32" creationId="{763EDEF1-ACF5-4611-8FFB-39B45C5533FF}"/>
          </ac:picMkLst>
        </pc:picChg>
        <pc:picChg chg="mod">
          <ac:chgData name="Roy Lamberty" userId="f10cc6e0917f4d30" providerId="LiveId" clId="{855C15C8-989C-4EED-92A0-FF1484650AFE}" dt="2022-01-03T00:31:53.652" v="54" actId="27614"/>
          <ac:picMkLst>
            <pc:docMk/>
            <pc:sldMk cId="3795318961" sldId="303"/>
            <ac:picMk id="34" creationId="{E624386F-7A7D-4930-A5A7-A3444FB77D6D}"/>
          </ac:picMkLst>
        </pc:picChg>
        <pc:picChg chg="mod">
          <ac:chgData name="Roy Lamberty" userId="f10cc6e0917f4d30" providerId="LiveId" clId="{855C15C8-989C-4EED-92A0-FF1484650AFE}" dt="2022-01-03T00:31:53.653" v="55" actId="27614"/>
          <ac:picMkLst>
            <pc:docMk/>
            <pc:sldMk cId="3795318961" sldId="303"/>
            <ac:picMk id="36" creationId="{72FB3DB3-94D4-4A34-B856-DF2B72999951}"/>
          </ac:picMkLst>
        </pc:picChg>
        <pc:picChg chg="mod">
          <ac:chgData name="Roy Lamberty" userId="f10cc6e0917f4d30" providerId="LiveId" clId="{855C15C8-989C-4EED-92A0-FF1484650AFE}" dt="2022-01-03T00:31:53.655" v="56" actId="27614"/>
          <ac:picMkLst>
            <pc:docMk/>
            <pc:sldMk cId="3795318961" sldId="303"/>
            <ac:picMk id="38" creationId="{3D0748BC-F6F4-4475-8AC4-5C38C0C37C89}"/>
          </ac:picMkLst>
        </pc:picChg>
        <pc:picChg chg="mod">
          <ac:chgData name="Roy Lamberty" userId="f10cc6e0917f4d30" providerId="LiveId" clId="{855C15C8-989C-4EED-92A0-FF1484650AFE}" dt="2022-01-03T00:31:53.742" v="66" actId="27614"/>
          <ac:picMkLst>
            <pc:docMk/>
            <pc:sldMk cId="3795318961" sldId="303"/>
            <ac:picMk id="40" creationId="{F96B2281-638C-4C20-9A9A-B0A81F705B07}"/>
          </ac:picMkLst>
        </pc:picChg>
        <pc:picChg chg="mod">
          <ac:chgData name="Roy Lamberty" userId="f10cc6e0917f4d30" providerId="LiveId" clId="{855C15C8-989C-4EED-92A0-FF1484650AFE}" dt="2022-01-03T00:31:54.113" v="69" actId="27614"/>
          <ac:picMkLst>
            <pc:docMk/>
            <pc:sldMk cId="3795318961" sldId="303"/>
            <ac:picMk id="42" creationId="{285267F2-CE8C-46B6-8A3A-19A8CC0E8A31}"/>
          </ac:picMkLst>
        </pc:picChg>
        <pc:picChg chg="mod">
          <ac:chgData name="Roy Lamberty" userId="f10cc6e0917f4d30" providerId="LiveId" clId="{855C15C8-989C-4EED-92A0-FF1484650AFE}" dt="2022-01-03T00:31:53.656" v="57" actId="27614"/>
          <ac:picMkLst>
            <pc:docMk/>
            <pc:sldMk cId="3795318961" sldId="303"/>
            <ac:picMk id="44" creationId="{B6D4769E-6FAA-4EAB-8455-6B01A3C2FE22}"/>
          </ac:picMkLst>
        </pc:picChg>
        <pc:picChg chg="mod">
          <ac:chgData name="Roy Lamberty" userId="f10cc6e0917f4d30" providerId="LiveId" clId="{855C15C8-989C-4EED-92A0-FF1484650AFE}" dt="2022-01-03T00:31:53.741" v="65" actId="27614"/>
          <ac:picMkLst>
            <pc:docMk/>
            <pc:sldMk cId="3795318961" sldId="303"/>
            <ac:picMk id="46" creationId="{45FF0BCB-D3AC-4AF7-ACE1-B346EA622240}"/>
          </ac:picMkLst>
        </pc:picChg>
        <pc:picChg chg="mod">
          <ac:chgData name="Roy Lamberty" userId="f10cc6e0917f4d30" providerId="LiveId" clId="{855C15C8-989C-4EED-92A0-FF1484650AFE}" dt="2022-01-03T00:31:53.740" v="63" actId="27614"/>
          <ac:picMkLst>
            <pc:docMk/>
            <pc:sldMk cId="3795318961" sldId="303"/>
            <ac:picMk id="48" creationId="{82526825-4640-46ED-BF2C-B3BB5383C241}"/>
          </ac:picMkLst>
        </pc:picChg>
        <pc:picChg chg="mod">
          <ac:chgData name="Roy Lamberty" userId="f10cc6e0917f4d30" providerId="LiveId" clId="{855C15C8-989C-4EED-92A0-FF1484650AFE}" dt="2022-01-03T00:31:53.630" v="45" actId="27614"/>
          <ac:picMkLst>
            <pc:docMk/>
            <pc:sldMk cId="3795318961" sldId="303"/>
            <ac:picMk id="50" creationId="{555B2206-53A0-4026-8F01-90FAF5009C9F}"/>
          </ac:picMkLst>
        </pc:picChg>
        <pc:picChg chg="mod">
          <ac:chgData name="Roy Lamberty" userId="f10cc6e0917f4d30" providerId="LiveId" clId="{855C15C8-989C-4EED-92A0-FF1484650AFE}" dt="2022-01-03T00:31:54.116" v="70" actId="27614"/>
          <ac:picMkLst>
            <pc:docMk/>
            <pc:sldMk cId="3795318961" sldId="303"/>
            <ac:picMk id="52" creationId="{14E55331-1FD1-42FE-94CD-54EF344D16B1}"/>
          </ac:picMkLst>
        </pc:picChg>
        <pc:picChg chg="mod">
          <ac:chgData name="Roy Lamberty" userId="f10cc6e0917f4d30" providerId="LiveId" clId="{855C15C8-989C-4EED-92A0-FF1484650AFE}" dt="2022-01-03T00:31:53.873" v="67" actId="27614"/>
          <ac:picMkLst>
            <pc:docMk/>
            <pc:sldMk cId="3795318961" sldId="303"/>
            <ac:picMk id="54" creationId="{6EE94E04-B3BF-4CA0-932D-1D54175BFD95}"/>
          </ac:picMkLst>
        </pc:picChg>
        <pc:picChg chg="mod">
          <ac:chgData name="Roy Lamberty" userId="f10cc6e0917f4d30" providerId="LiveId" clId="{855C15C8-989C-4EED-92A0-FF1484650AFE}" dt="2022-01-03T00:31:53.885" v="68" actId="27614"/>
          <ac:picMkLst>
            <pc:docMk/>
            <pc:sldMk cId="3795318961" sldId="303"/>
            <ac:picMk id="56" creationId="{FBA10AB1-89AA-407E-8FCE-4AC9A337F6B9}"/>
          </ac:picMkLst>
        </pc:picChg>
        <pc:picChg chg="mod">
          <ac:chgData name="Roy Lamberty" userId="f10cc6e0917f4d30" providerId="LiveId" clId="{855C15C8-989C-4EED-92A0-FF1484650AFE}" dt="2022-01-03T00:31:53.638" v="48" actId="27614"/>
          <ac:picMkLst>
            <pc:docMk/>
            <pc:sldMk cId="3795318961" sldId="303"/>
            <ac:picMk id="58" creationId="{ECCCA9AF-F46F-4004-BA4B-CDCAD28166FF}"/>
          </ac:picMkLst>
        </pc:picChg>
        <pc:picChg chg="mod">
          <ac:chgData name="Roy Lamberty" userId="f10cc6e0917f4d30" providerId="LiveId" clId="{855C15C8-989C-4EED-92A0-FF1484650AFE}" dt="2022-01-03T00:31:53.740" v="64" actId="27614"/>
          <ac:picMkLst>
            <pc:docMk/>
            <pc:sldMk cId="3795318961" sldId="303"/>
            <ac:picMk id="60" creationId="{216BF989-402F-4152-84E4-6976EAE32366}"/>
          </ac:picMkLst>
        </pc:picChg>
        <pc:picChg chg="mod">
          <ac:chgData name="Roy Lamberty" userId="f10cc6e0917f4d30" providerId="LiveId" clId="{855C15C8-989C-4EED-92A0-FF1484650AFE}" dt="2022-01-03T00:31:53.737" v="60" actId="27614"/>
          <ac:picMkLst>
            <pc:docMk/>
            <pc:sldMk cId="3795318961" sldId="303"/>
            <ac:picMk id="62" creationId="{7AFEF38F-C05C-4483-8537-82F80DFB3162}"/>
          </ac:picMkLst>
        </pc:picChg>
        <pc:picChg chg="mod">
          <ac:chgData name="Roy Lamberty" userId="f10cc6e0917f4d30" providerId="LiveId" clId="{855C15C8-989C-4EED-92A0-FF1484650AFE}" dt="2022-01-03T00:31:53.736" v="58" actId="27614"/>
          <ac:picMkLst>
            <pc:docMk/>
            <pc:sldMk cId="3795318961" sldId="303"/>
            <ac:picMk id="64" creationId="{460CD81B-9716-40D3-BE75-194405F9D946}"/>
          </ac:picMkLst>
        </pc:picChg>
        <pc:picChg chg="mod">
          <ac:chgData name="Roy Lamberty" userId="f10cc6e0917f4d30" providerId="LiveId" clId="{855C15C8-989C-4EED-92A0-FF1484650AFE}" dt="2022-01-03T00:31:53.736" v="59" actId="27614"/>
          <ac:picMkLst>
            <pc:docMk/>
            <pc:sldMk cId="3795318961" sldId="303"/>
            <ac:picMk id="66" creationId="{614CCD7E-AB69-40EA-A8E3-B5BAFE7944FE}"/>
          </ac:picMkLst>
        </pc:picChg>
      </pc:sldChg>
      <pc:sldChg chg="modSp add mod ord">
        <pc:chgData name="Roy Lamberty" userId="f10cc6e0917f4d30" providerId="LiveId" clId="{855C15C8-989C-4EED-92A0-FF1484650AFE}" dt="2022-01-03T00:40:35.046" v="105" actId="20577"/>
        <pc:sldMkLst>
          <pc:docMk/>
          <pc:sldMk cId="1860172410" sldId="330"/>
        </pc:sldMkLst>
        <pc:spChg chg="mod">
          <ac:chgData name="Roy Lamberty" userId="f10cc6e0917f4d30" providerId="LiveId" clId="{855C15C8-989C-4EED-92A0-FF1484650AFE}" dt="2022-01-03T00:40:35.046" v="105" actId="20577"/>
          <ac:spMkLst>
            <pc:docMk/>
            <pc:sldMk cId="1860172410" sldId="330"/>
            <ac:spMk id="2" creationId="{234916F1-BE4E-422D-AC3C-7906315A4DD5}"/>
          </ac:spMkLst>
        </pc:spChg>
      </pc:sldChg>
      <pc:sldChg chg="addSp modSp new mod">
        <pc:chgData name="Roy Lamberty" userId="f10cc6e0917f4d30" providerId="LiveId" clId="{855C15C8-989C-4EED-92A0-FF1484650AFE}" dt="2022-01-03T00:42:09.181" v="109" actId="962"/>
        <pc:sldMkLst>
          <pc:docMk/>
          <pc:sldMk cId="1140594397" sldId="331"/>
        </pc:sldMkLst>
        <pc:picChg chg="add mod">
          <ac:chgData name="Roy Lamberty" userId="f10cc6e0917f4d30" providerId="LiveId" clId="{855C15C8-989C-4EED-92A0-FF1484650AFE}" dt="2022-01-03T00:42:09.181" v="109" actId="962"/>
          <ac:picMkLst>
            <pc:docMk/>
            <pc:sldMk cId="1140594397" sldId="331"/>
            <ac:picMk id="3" creationId="{61A6BCA6-0DAE-4B34-A501-150128F262D2}"/>
          </ac:picMkLst>
        </pc:picChg>
      </pc:sldChg>
      <pc:sldChg chg="addSp modSp new mod">
        <pc:chgData name="Roy Lamberty" userId="f10cc6e0917f4d30" providerId="LiveId" clId="{855C15C8-989C-4EED-92A0-FF1484650AFE}" dt="2022-01-03T00:42:24.142" v="113" actId="962"/>
        <pc:sldMkLst>
          <pc:docMk/>
          <pc:sldMk cId="87584068" sldId="332"/>
        </pc:sldMkLst>
        <pc:picChg chg="add mod">
          <ac:chgData name="Roy Lamberty" userId="f10cc6e0917f4d30" providerId="LiveId" clId="{855C15C8-989C-4EED-92A0-FF1484650AFE}" dt="2022-01-03T00:42:24.142" v="113" actId="962"/>
          <ac:picMkLst>
            <pc:docMk/>
            <pc:sldMk cId="87584068" sldId="332"/>
            <ac:picMk id="3" creationId="{CEB0AFA0-8CC6-4A0A-871A-5DD1410764DA}"/>
          </ac:picMkLst>
        </pc:picChg>
      </pc:sldChg>
      <pc:sldChg chg="addSp modSp new mod">
        <pc:chgData name="Roy Lamberty" userId="f10cc6e0917f4d30" providerId="LiveId" clId="{855C15C8-989C-4EED-92A0-FF1484650AFE}" dt="2022-01-03T00:42:37.973" v="117" actId="962"/>
        <pc:sldMkLst>
          <pc:docMk/>
          <pc:sldMk cId="2426249702" sldId="333"/>
        </pc:sldMkLst>
        <pc:picChg chg="add mod">
          <ac:chgData name="Roy Lamberty" userId="f10cc6e0917f4d30" providerId="LiveId" clId="{855C15C8-989C-4EED-92A0-FF1484650AFE}" dt="2022-01-03T00:42:37.973" v="117" actId="962"/>
          <ac:picMkLst>
            <pc:docMk/>
            <pc:sldMk cId="2426249702" sldId="333"/>
            <ac:picMk id="3" creationId="{F8F2A7D8-1457-4715-A71E-006EA36AE7D1}"/>
          </ac:picMkLst>
        </pc:picChg>
      </pc:sldChg>
      <pc:sldChg chg="addSp modSp new mod">
        <pc:chgData name="Roy Lamberty" userId="f10cc6e0917f4d30" providerId="LiveId" clId="{855C15C8-989C-4EED-92A0-FF1484650AFE}" dt="2022-01-03T00:42:53.293" v="121" actId="962"/>
        <pc:sldMkLst>
          <pc:docMk/>
          <pc:sldMk cId="198635441" sldId="334"/>
        </pc:sldMkLst>
        <pc:picChg chg="add mod">
          <ac:chgData name="Roy Lamberty" userId="f10cc6e0917f4d30" providerId="LiveId" clId="{855C15C8-989C-4EED-92A0-FF1484650AFE}" dt="2022-01-03T00:42:53.293" v="121" actId="962"/>
          <ac:picMkLst>
            <pc:docMk/>
            <pc:sldMk cId="198635441" sldId="334"/>
            <ac:picMk id="3" creationId="{16EE527E-1304-469C-9414-CBBED116ECEA}"/>
          </ac:picMkLst>
        </pc:picChg>
      </pc:sldChg>
      <pc:sldChg chg="addSp modSp new mod">
        <pc:chgData name="Roy Lamberty" userId="f10cc6e0917f4d30" providerId="LiveId" clId="{855C15C8-989C-4EED-92A0-FF1484650AFE}" dt="2022-01-03T00:48:04.871" v="190" actId="962"/>
        <pc:sldMkLst>
          <pc:docMk/>
          <pc:sldMk cId="2192442948" sldId="335"/>
        </pc:sldMkLst>
        <pc:picChg chg="add mod">
          <ac:chgData name="Roy Lamberty" userId="f10cc6e0917f4d30" providerId="LiveId" clId="{855C15C8-989C-4EED-92A0-FF1484650AFE}" dt="2022-01-03T00:48:04.871" v="190" actId="962"/>
          <ac:picMkLst>
            <pc:docMk/>
            <pc:sldMk cId="2192442948" sldId="335"/>
            <ac:picMk id="3" creationId="{F4F73B6D-961A-4C0A-A948-11582DAE30B2}"/>
          </ac:picMkLst>
        </pc:picChg>
      </pc:sldChg>
      <pc:sldChg chg="addSp modSp new mod">
        <pc:chgData name="Roy Lamberty" userId="f10cc6e0917f4d30" providerId="LiveId" clId="{855C15C8-989C-4EED-92A0-FF1484650AFE}" dt="2022-01-03T00:47:58.481" v="187" actId="962"/>
        <pc:sldMkLst>
          <pc:docMk/>
          <pc:sldMk cId="2944488551" sldId="336"/>
        </pc:sldMkLst>
        <pc:picChg chg="add mod">
          <ac:chgData name="Roy Lamberty" userId="f10cc6e0917f4d30" providerId="LiveId" clId="{855C15C8-989C-4EED-92A0-FF1484650AFE}" dt="2022-01-03T00:47:58.481" v="187" actId="962"/>
          <ac:picMkLst>
            <pc:docMk/>
            <pc:sldMk cId="2944488551" sldId="336"/>
            <ac:picMk id="3" creationId="{34BF2316-7D46-4DA1-A30F-3824D9662454}"/>
          </ac:picMkLst>
        </pc:picChg>
      </pc:sldChg>
      <pc:sldChg chg="addSp modSp new mod">
        <pc:chgData name="Roy Lamberty" userId="f10cc6e0917f4d30" providerId="LiveId" clId="{855C15C8-989C-4EED-92A0-FF1484650AFE}" dt="2022-01-03T00:47:51.303" v="184" actId="962"/>
        <pc:sldMkLst>
          <pc:docMk/>
          <pc:sldMk cId="2278662488" sldId="337"/>
        </pc:sldMkLst>
        <pc:picChg chg="add mod">
          <ac:chgData name="Roy Lamberty" userId="f10cc6e0917f4d30" providerId="LiveId" clId="{855C15C8-989C-4EED-92A0-FF1484650AFE}" dt="2022-01-03T00:47:51.303" v="184" actId="962"/>
          <ac:picMkLst>
            <pc:docMk/>
            <pc:sldMk cId="2278662488" sldId="337"/>
            <ac:picMk id="3" creationId="{026C2C09-B3DD-4E55-B841-91D398F72345}"/>
          </ac:picMkLst>
        </pc:picChg>
      </pc:sldChg>
      <pc:sldChg chg="addSp modSp new mod">
        <pc:chgData name="Roy Lamberty" userId="f10cc6e0917f4d30" providerId="LiveId" clId="{855C15C8-989C-4EED-92A0-FF1484650AFE}" dt="2022-01-03T00:47:39.243" v="181" actId="27614"/>
        <pc:sldMkLst>
          <pc:docMk/>
          <pc:sldMk cId="3115103391" sldId="338"/>
        </pc:sldMkLst>
        <pc:picChg chg="add mod">
          <ac:chgData name="Roy Lamberty" userId="f10cc6e0917f4d30" providerId="LiveId" clId="{855C15C8-989C-4EED-92A0-FF1484650AFE}" dt="2022-01-03T00:47:39.243" v="181" actId="27614"/>
          <ac:picMkLst>
            <pc:docMk/>
            <pc:sldMk cId="3115103391" sldId="338"/>
            <ac:picMk id="3" creationId="{913252F7-0DE3-414B-80E9-7F4ED62B106C}"/>
          </ac:picMkLst>
        </pc:picChg>
      </pc:sldChg>
      <pc:sldChg chg="addSp modSp new mod">
        <pc:chgData name="Roy Lamberty" userId="f10cc6e0917f4d30" providerId="LiveId" clId="{855C15C8-989C-4EED-92A0-FF1484650AFE}" dt="2022-01-03T00:47:32.689" v="179" actId="962"/>
        <pc:sldMkLst>
          <pc:docMk/>
          <pc:sldMk cId="743294562" sldId="339"/>
        </pc:sldMkLst>
        <pc:picChg chg="add mod">
          <ac:chgData name="Roy Lamberty" userId="f10cc6e0917f4d30" providerId="LiveId" clId="{855C15C8-989C-4EED-92A0-FF1484650AFE}" dt="2022-01-03T00:47:32.689" v="179" actId="962"/>
          <ac:picMkLst>
            <pc:docMk/>
            <pc:sldMk cId="743294562" sldId="339"/>
            <ac:picMk id="3" creationId="{52C8B9D9-2B17-4E70-9A24-FC303743EDE7}"/>
          </ac:picMkLst>
        </pc:picChg>
      </pc:sldChg>
      <pc:sldChg chg="addSp modSp new mod">
        <pc:chgData name="Roy Lamberty" userId="f10cc6e0917f4d30" providerId="LiveId" clId="{855C15C8-989C-4EED-92A0-FF1484650AFE}" dt="2022-01-03T00:47:26.276" v="176" actId="962"/>
        <pc:sldMkLst>
          <pc:docMk/>
          <pc:sldMk cId="3281001155" sldId="340"/>
        </pc:sldMkLst>
        <pc:picChg chg="add mod">
          <ac:chgData name="Roy Lamberty" userId="f10cc6e0917f4d30" providerId="LiveId" clId="{855C15C8-989C-4EED-92A0-FF1484650AFE}" dt="2022-01-03T00:47:26.276" v="176" actId="962"/>
          <ac:picMkLst>
            <pc:docMk/>
            <pc:sldMk cId="3281001155" sldId="340"/>
            <ac:picMk id="3" creationId="{40212D4A-35C5-4EA0-A5C4-85F0B3035BF8}"/>
          </ac:picMkLst>
        </pc:picChg>
      </pc:sldChg>
      <pc:sldChg chg="addSp modSp new mod">
        <pc:chgData name="Roy Lamberty" userId="f10cc6e0917f4d30" providerId="LiveId" clId="{855C15C8-989C-4EED-92A0-FF1484650AFE}" dt="2022-01-03T00:47:18.039" v="173" actId="962"/>
        <pc:sldMkLst>
          <pc:docMk/>
          <pc:sldMk cId="3428708269" sldId="341"/>
        </pc:sldMkLst>
        <pc:picChg chg="add mod">
          <ac:chgData name="Roy Lamberty" userId="f10cc6e0917f4d30" providerId="LiveId" clId="{855C15C8-989C-4EED-92A0-FF1484650AFE}" dt="2022-01-03T00:47:18.039" v="173" actId="962"/>
          <ac:picMkLst>
            <pc:docMk/>
            <pc:sldMk cId="3428708269" sldId="341"/>
            <ac:picMk id="3" creationId="{F6E1C77A-7B92-4689-B89A-D97FFE7791EB}"/>
          </ac:picMkLst>
        </pc:picChg>
      </pc:sldChg>
      <pc:sldChg chg="addSp modSp new mod">
        <pc:chgData name="Roy Lamberty" userId="f10cc6e0917f4d30" providerId="LiveId" clId="{855C15C8-989C-4EED-92A0-FF1484650AFE}" dt="2022-01-03T00:47:09.139" v="170" actId="962"/>
        <pc:sldMkLst>
          <pc:docMk/>
          <pc:sldMk cId="3424499183" sldId="342"/>
        </pc:sldMkLst>
        <pc:picChg chg="add mod">
          <ac:chgData name="Roy Lamberty" userId="f10cc6e0917f4d30" providerId="LiveId" clId="{855C15C8-989C-4EED-92A0-FF1484650AFE}" dt="2022-01-03T00:47:09.139" v="170" actId="962"/>
          <ac:picMkLst>
            <pc:docMk/>
            <pc:sldMk cId="3424499183" sldId="342"/>
            <ac:picMk id="3" creationId="{840B0C58-44A5-43FD-AA9C-A34ACB16F246}"/>
          </ac:picMkLst>
        </pc:picChg>
      </pc:sldChg>
      <pc:sldChg chg="addSp delSp modSp new mod">
        <pc:chgData name="Roy Lamberty" userId="f10cc6e0917f4d30" providerId="LiveId" clId="{855C15C8-989C-4EED-92A0-FF1484650AFE}" dt="2022-01-03T00:46:56.269" v="167" actId="962"/>
        <pc:sldMkLst>
          <pc:docMk/>
          <pc:sldMk cId="2418971950" sldId="343"/>
        </pc:sldMkLst>
        <pc:picChg chg="add del mod">
          <ac:chgData name="Roy Lamberty" userId="f10cc6e0917f4d30" providerId="LiveId" clId="{855C15C8-989C-4EED-92A0-FF1484650AFE}" dt="2022-01-03T00:46:32.631" v="164"/>
          <ac:picMkLst>
            <pc:docMk/>
            <pc:sldMk cId="2418971950" sldId="343"/>
            <ac:picMk id="3" creationId="{C7120501-5D7F-441C-900A-F0A2A154E33B}"/>
          </ac:picMkLst>
        </pc:picChg>
        <pc:picChg chg="add mod">
          <ac:chgData name="Roy Lamberty" userId="f10cc6e0917f4d30" providerId="LiveId" clId="{855C15C8-989C-4EED-92A0-FF1484650AFE}" dt="2022-01-03T00:46:56.269" v="167" actId="962"/>
          <ac:picMkLst>
            <pc:docMk/>
            <pc:sldMk cId="2418971950" sldId="343"/>
            <ac:picMk id="5" creationId="{5B9B5EB6-4DDC-49BB-A74A-5165162111D9}"/>
          </ac:picMkLst>
        </pc:picChg>
      </pc:sldChg>
      <pc:sldChg chg="addSp delSp modSp new mod">
        <pc:chgData name="Roy Lamberty" userId="f10cc6e0917f4d30" providerId="LiveId" clId="{855C15C8-989C-4EED-92A0-FF1484650AFE}" dt="2022-01-03T00:45:16.961" v="159" actId="962"/>
        <pc:sldMkLst>
          <pc:docMk/>
          <pc:sldMk cId="1935842940" sldId="344"/>
        </pc:sldMkLst>
        <pc:picChg chg="add del mod">
          <ac:chgData name="Roy Lamberty" userId="f10cc6e0917f4d30" providerId="LiveId" clId="{855C15C8-989C-4EED-92A0-FF1484650AFE}" dt="2022-01-03T00:44:59.055" v="156"/>
          <ac:picMkLst>
            <pc:docMk/>
            <pc:sldMk cId="1935842940" sldId="344"/>
            <ac:picMk id="3" creationId="{305DBE78-AF00-4F49-BF05-C4BC0FCEC964}"/>
          </ac:picMkLst>
        </pc:picChg>
        <pc:picChg chg="add mod">
          <ac:chgData name="Roy Lamberty" userId="f10cc6e0917f4d30" providerId="LiveId" clId="{855C15C8-989C-4EED-92A0-FF1484650AFE}" dt="2022-01-03T00:45:16.961" v="159" actId="962"/>
          <ac:picMkLst>
            <pc:docMk/>
            <pc:sldMk cId="1935842940" sldId="344"/>
            <ac:picMk id="5" creationId="{3F25269C-6055-422F-83D6-FEA2A70E4FB5}"/>
          </ac:picMkLst>
        </pc:picChg>
      </pc:sldChg>
      <pc:sldChg chg="addSp modSp new mod">
        <pc:chgData name="Roy Lamberty" userId="f10cc6e0917f4d30" providerId="LiveId" clId="{855C15C8-989C-4EED-92A0-FF1484650AFE}" dt="2022-01-03T00:44:40.036" v="151" actId="962"/>
        <pc:sldMkLst>
          <pc:docMk/>
          <pc:sldMk cId="4077648331" sldId="345"/>
        </pc:sldMkLst>
        <pc:picChg chg="add mod">
          <ac:chgData name="Roy Lamberty" userId="f10cc6e0917f4d30" providerId="LiveId" clId="{855C15C8-989C-4EED-92A0-FF1484650AFE}" dt="2022-01-03T00:44:40.036" v="151" actId="962"/>
          <ac:picMkLst>
            <pc:docMk/>
            <pc:sldMk cId="4077648331" sldId="345"/>
            <ac:picMk id="3" creationId="{E61CB0BE-0596-4FB6-9149-61141F586341}"/>
          </ac:picMkLst>
        </pc:picChg>
      </pc:sldChg>
      <pc:sldChg chg="addSp modSp new mod">
        <pc:chgData name="Roy Lamberty" userId="f10cc6e0917f4d30" providerId="LiveId" clId="{855C15C8-989C-4EED-92A0-FF1484650AFE}" dt="2022-01-03T00:44:31.137" v="148" actId="962"/>
        <pc:sldMkLst>
          <pc:docMk/>
          <pc:sldMk cId="2330157031" sldId="346"/>
        </pc:sldMkLst>
        <pc:picChg chg="add mod">
          <ac:chgData name="Roy Lamberty" userId="f10cc6e0917f4d30" providerId="LiveId" clId="{855C15C8-989C-4EED-92A0-FF1484650AFE}" dt="2022-01-03T00:44:31.137" v="148" actId="962"/>
          <ac:picMkLst>
            <pc:docMk/>
            <pc:sldMk cId="2330157031" sldId="346"/>
            <ac:picMk id="3" creationId="{E7FE2BE8-A09F-4F21-8243-20BE56DE3AD6}"/>
          </ac:picMkLst>
        </pc:picChg>
      </pc:sldChg>
      <pc:sldChg chg="addSp modSp new mod">
        <pc:chgData name="Roy Lamberty" userId="f10cc6e0917f4d30" providerId="LiveId" clId="{855C15C8-989C-4EED-92A0-FF1484650AFE}" dt="2022-01-03T00:44:22.034" v="145" actId="962"/>
        <pc:sldMkLst>
          <pc:docMk/>
          <pc:sldMk cId="2862125041" sldId="347"/>
        </pc:sldMkLst>
        <pc:picChg chg="add mod">
          <ac:chgData name="Roy Lamberty" userId="f10cc6e0917f4d30" providerId="LiveId" clId="{855C15C8-989C-4EED-92A0-FF1484650AFE}" dt="2022-01-03T00:44:22.034" v="145" actId="962"/>
          <ac:picMkLst>
            <pc:docMk/>
            <pc:sldMk cId="2862125041" sldId="347"/>
            <ac:picMk id="3" creationId="{37E6CE6C-BB0B-40B1-B606-21B61461A965}"/>
          </ac:picMkLst>
        </pc:picChg>
      </pc:sldChg>
      <pc:sldChg chg="addSp modSp new mod">
        <pc:chgData name="Roy Lamberty" userId="f10cc6e0917f4d30" providerId="LiveId" clId="{855C15C8-989C-4EED-92A0-FF1484650AFE}" dt="2022-01-03T00:44:09.946" v="142" actId="962"/>
        <pc:sldMkLst>
          <pc:docMk/>
          <pc:sldMk cId="2622686945" sldId="348"/>
        </pc:sldMkLst>
        <pc:picChg chg="add mod">
          <ac:chgData name="Roy Lamberty" userId="f10cc6e0917f4d30" providerId="LiveId" clId="{855C15C8-989C-4EED-92A0-FF1484650AFE}" dt="2022-01-03T00:44:09.946" v="142" actId="962"/>
          <ac:picMkLst>
            <pc:docMk/>
            <pc:sldMk cId="2622686945" sldId="348"/>
            <ac:picMk id="3" creationId="{E18ABDCF-51D7-45D1-80F8-9BFD0E7834EC}"/>
          </ac:picMkLst>
        </pc:picChg>
      </pc:sldChg>
      <pc:sldChg chg="addSp modSp new mod">
        <pc:chgData name="Roy Lamberty" userId="f10cc6e0917f4d30" providerId="LiveId" clId="{855C15C8-989C-4EED-92A0-FF1484650AFE}" dt="2022-01-03T00:44:01.737" v="139" actId="962"/>
        <pc:sldMkLst>
          <pc:docMk/>
          <pc:sldMk cId="2573494119" sldId="349"/>
        </pc:sldMkLst>
        <pc:picChg chg="add mod">
          <ac:chgData name="Roy Lamberty" userId="f10cc6e0917f4d30" providerId="LiveId" clId="{855C15C8-989C-4EED-92A0-FF1484650AFE}" dt="2022-01-03T00:44:01.737" v="139" actId="962"/>
          <ac:picMkLst>
            <pc:docMk/>
            <pc:sldMk cId="2573494119" sldId="349"/>
            <ac:picMk id="3" creationId="{E037E6DB-986C-4668-8E0F-A79D523C3D5E}"/>
          </ac:picMkLst>
        </pc:picChg>
      </pc:sldChg>
      <pc:sldChg chg="addSp modSp new mod">
        <pc:chgData name="Roy Lamberty" userId="f10cc6e0917f4d30" providerId="LiveId" clId="{855C15C8-989C-4EED-92A0-FF1484650AFE}" dt="2022-01-03T00:49:23.034" v="194" actId="962"/>
        <pc:sldMkLst>
          <pc:docMk/>
          <pc:sldMk cId="2844984382" sldId="350"/>
        </pc:sldMkLst>
        <pc:picChg chg="add mod">
          <ac:chgData name="Roy Lamberty" userId="f10cc6e0917f4d30" providerId="LiveId" clId="{855C15C8-989C-4EED-92A0-FF1484650AFE}" dt="2022-01-03T00:49:23.034" v="194" actId="962"/>
          <ac:picMkLst>
            <pc:docMk/>
            <pc:sldMk cId="2844984382" sldId="350"/>
            <ac:picMk id="3" creationId="{1F1CAC86-CBA7-4700-BA31-0783E9054F06}"/>
          </ac:picMkLst>
        </pc:picChg>
      </pc:sldChg>
      <pc:sldChg chg="addSp modSp new mod">
        <pc:chgData name="Roy Lamberty" userId="f10cc6e0917f4d30" providerId="LiveId" clId="{855C15C8-989C-4EED-92A0-FF1484650AFE}" dt="2022-01-03T00:50:00.170" v="198" actId="962"/>
        <pc:sldMkLst>
          <pc:docMk/>
          <pc:sldMk cId="1951666861" sldId="351"/>
        </pc:sldMkLst>
        <pc:picChg chg="add mod">
          <ac:chgData name="Roy Lamberty" userId="f10cc6e0917f4d30" providerId="LiveId" clId="{855C15C8-989C-4EED-92A0-FF1484650AFE}" dt="2022-01-03T00:50:00.170" v="198" actId="962"/>
          <ac:picMkLst>
            <pc:docMk/>
            <pc:sldMk cId="1951666861" sldId="351"/>
            <ac:picMk id="3" creationId="{C67E49F3-C50A-46E1-B11F-86E86D00B0CA}"/>
          </ac:picMkLst>
        </pc:picChg>
      </pc:sldChg>
      <pc:sldChg chg="addSp delSp modSp new mod">
        <pc:chgData name="Roy Lamberty" userId="f10cc6e0917f4d30" providerId="LiveId" clId="{855C15C8-989C-4EED-92A0-FF1484650AFE}" dt="2022-01-03T00:51:17.082" v="212" actId="478"/>
        <pc:sldMkLst>
          <pc:docMk/>
          <pc:sldMk cId="1677686691" sldId="352"/>
        </pc:sldMkLst>
        <pc:spChg chg="add del">
          <ac:chgData name="Roy Lamberty" userId="f10cc6e0917f4d30" providerId="LiveId" clId="{855C15C8-989C-4EED-92A0-FF1484650AFE}" dt="2022-01-03T00:50:40.012" v="205"/>
          <ac:spMkLst>
            <pc:docMk/>
            <pc:sldMk cId="1677686691" sldId="352"/>
            <ac:spMk id="4" creationId="{AC6F96E3-FB76-4167-B8A4-DC3459797B93}"/>
          </ac:spMkLst>
        </pc:spChg>
        <pc:spChg chg="del">
          <ac:chgData name="Roy Lamberty" userId="f10cc6e0917f4d30" providerId="LiveId" clId="{855C15C8-989C-4EED-92A0-FF1484650AFE}" dt="2022-01-03T00:51:10.953" v="211" actId="478"/>
          <ac:spMkLst>
            <pc:docMk/>
            <pc:sldMk cId="1677686691" sldId="352"/>
            <ac:spMk id="5" creationId="{D165D9D9-114E-46CC-A02B-67DECA94DC6C}"/>
          </ac:spMkLst>
        </pc:spChg>
        <pc:spChg chg="del">
          <ac:chgData name="Roy Lamberty" userId="f10cc6e0917f4d30" providerId="LiveId" clId="{855C15C8-989C-4EED-92A0-FF1484650AFE}" dt="2022-01-03T00:51:17.082" v="212" actId="478"/>
          <ac:spMkLst>
            <pc:docMk/>
            <pc:sldMk cId="1677686691" sldId="352"/>
            <ac:spMk id="6" creationId="{86861D6D-7D10-4E54-8DA1-6D9D8F5D0902}"/>
          </ac:spMkLst>
        </pc:spChg>
        <pc:picChg chg="add del mod">
          <ac:chgData name="Roy Lamberty" userId="f10cc6e0917f4d30" providerId="LiveId" clId="{855C15C8-989C-4EED-92A0-FF1484650AFE}" dt="2022-01-03T00:50:32.984" v="204"/>
          <ac:picMkLst>
            <pc:docMk/>
            <pc:sldMk cId="1677686691" sldId="352"/>
            <ac:picMk id="8" creationId="{CA85981B-43F1-47F5-8471-540752F896E0}"/>
          </ac:picMkLst>
        </pc:picChg>
        <pc:picChg chg="add mod">
          <ac:chgData name="Roy Lamberty" userId="f10cc6e0917f4d30" providerId="LiveId" clId="{855C15C8-989C-4EED-92A0-FF1484650AFE}" dt="2022-01-03T00:50:55.773" v="210" actId="14100"/>
          <ac:picMkLst>
            <pc:docMk/>
            <pc:sldMk cId="1677686691" sldId="352"/>
            <ac:picMk id="10" creationId="{3A251DF4-1CF1-4F4F-A257-B4B896C928A0}"/>
          </ac:picMkLst>
        </pc:picChg>
      </pc:sldChg>
      <pc:sldChg chg="addSp modSp new mod">
        <pc:chgData name="Roy Lamberty" userId="f10cc6e0917f4d30" providerId="LiveId" clId="{855C15C8-989C-4EED-92A0-FF1484650AFE}" dt="2022-01-03T00:51:49.833" v="216" actId="962"/>
        <pc:sldMkLst>
          <pc:docMk/>
          <pc:sldMk cId="2435590270" sldId="353"/>
        </pc:sldMkLst>
        <pc:picChg chg="add mod">
          <ac:chgData name="Roy Lamberty" userId="f10cc6e0917f4d30" providerId="LiveId" clId="{855C15C8-989C-4EED-92A0-FF1484650AFE}" dt="2022-01-03T00:51:49.833" v="216" actId="962"/>
          <ac:picMkLst>
            <pc:docMk/>
            <pc:sldMk cId="2435590270" sldId="353"/>
            <ac:picMk id="3" creationId="{DCF90116-B79B-4BF4-A65B-824E270095C2}"/>
          </ac:picMkLst>
        </pc:picChg>
      </pc:sldChg>
      <pc:sldChg chg="addSp modSp new mod ord">
        <pc:chgData name="Roy Lamberty" userId="f10cc6e0917f4d30" providerId="LiveId" clId="{855C15C8-989C-4EED-92A0-FF1484650AFE}" dt="2022-01-03T00:52:46.901" v="222"/>
        <pc:sldMkLst>
          <pc:docMk/>
          <pc:sldMk cId="1105804579" sldId="354"/>
        </pc:sldMkLst>
        <pc:picChg chg="add mod">
          <ac:chgData name="Roy Lamberty" userId="f10cc6e0917f4d30" providerId="LiveId" clId="{855C15C8-989C-4EED-92A0-FF1484650AFE}" dt="2022-01-03T00:52:26.539" v="220" actId="962"/>
          <ac:picMkLst>
            <pc:docMk/>
            <pc:sldMk cId="1105804579" sldId="354"/>
            <ac:picMk id="3" creationId="{133105A8-D5EA-491A-B394-B54A263C93D8}"/>
          </ac:picMkLst>
        </pc:picChg>
      </pc:sldChg>
      <pc:sldChg chg="addSp modSp new mod">
        <pc:chgData name="Roy Lamberty" userId="f10cc6e0917f4d30" providerId="LiveId" clId="{855C15C8-989C-4EED-92A0-FF1484650AFE}" dt="2022-01-03T00:52:55.071" v="226" actId="962"/>
        <pc:sldMkLst>
          <pc:docMk/>
          <pc:sldMk cId="604778230" sldId="355"/>
        </pc:sldMkLst>
        <pc:picChg chg="add mod">
          <ac:chgData name="Roy Lamberty" userId="f10cc6e0917f4d30" providerId="LiveId" clId="{855C15C8-989C-4EED-92A0-FF1484650AFE}" dt="2022-01-03T00:52:55.071" v="226" actId="962"/>
          <ac:picMkLst>
            <pc:docMk/>
            <pc:sldMk cId="604778230" sldId="355"/>
            <ac:picMk id="3" creationId="{C9734136-614D-41B4-8E30-4929DC6BECAE}"/>
          </ac:picMkLst>
        </pc:picChg>
      </pc:sldChg>
      <pc:sldChg chg="addSp modSp new mod ord">
        <pc:chgData name="Roy Lamberty" userId="f10cc6e0917f4d30" providerId="LiveId" clId="{855C15C8-989C-4EED-92A0-FF1484650AFE}" dt="2022-01-03T00:56:33.643" v="238" actId="962"/>
        <pc:sldMkLst>
          <pc:docMk/>
          <pc:sldMk cId="3130070076" sldId="356"/>
        </pc:sldMkLst>
        <pc:picChg chg="add mod">
          <ac:chgData name="Roy Lamberty" userId="f10cc6e0917f4d30" providerId="LiveId" clId="{855C15C8-989C-4EED-92A0-FF1484650AFE}" dt="2022-01-03T00:56:33.643" v="238" actId="962"/>
          <ac:picMkLst>
            <pc:docMk/>
            <pc:sldMk cId="3130070076" sldId="356"/>
            <ac:picMk id="3" creationId="{04EE4A56-14AC-47EC-B258-30DA3D567705}"/>
          </ac:picMkLst>
        </pc:picChg>
      </pc:sldChg>
      <pc:sldChg chg="addSp modSp new mod ord">
        <pc:chgData name="Roy Lamberty" userId="f10cc6e0917f4d30" providerId="LiveId" clId="{855C15C8-989C-4EED-92A0-FF1484650AFE}" dt="2022-01-03T00:56:23.330" v="235" actId="962"/>
        <pc:sldMkLst>
          <pc:docMk/>
          <pc:sldMk cId="2321837407" sldId="357"/>
        </pc:sldMkLst>
        <pc:picChg chg="add mod">
          <ac:chgData name="Roy Lamberty" userId="f10cc6e0917f4d30" providerId="LiveId" clId="{855C15C8-989C-4EED-92A0-FF1484650AFE}" dt="2022-01-03T00:56:23.330" v="235" actId="962"/>
          <ac:picMkLst>
            <pc:docMk/>
            <pc:sldMk cId="2321837407" sldId="357"/>
            <ac:picMk id="3" creationId="{3BE21B00-84C9-463D-8089-271597B8BA6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858183151091551E-5"/>
          <c:y val="3.8608274885056047E-2"/>
          <c:w val="0.99995214181684888"/>
          <c:h val="0.67943739668815228"/>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6B-4249-B2FD-64C92F3CBD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E16B-4249-B2FD-64C92F3CBD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E16B-4249-B2FD-64C92F3CBD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E16B-4249-B2FD-64C92F3CBD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E16B-4249-B2FD-64C92F3CBD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6-E16B-4249-B2FD-64C92F3CBD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E16B-4249-B2FD-64C92F3CBD7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8-E16B-4249-B2FD-64C92F3CBD7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E16B-4249-B2FD-64C92F3CBD7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A-E16B-4249-B2FD-64C92F3CBD7B}"/>
              </c:ext>
            </c:extLst>
          </c:dPt>
          <c:cat>
            <c:strRef>
              <c:f>Sheet1!$A$2:$A$11</c:f>
              <c:strCache>
                <c:ptCount val="10"/>
                <c:pt idx="0">
                  <c:v>Han</c:v>
                </c:pt>
                <c:pt idx="1">
                  <c:v>Yi</c:v>
                </c:pt>
                <c:pt idx="2">
                  <c:v>Bai</c:v>
                </c:pt>
                <c:pt idx="3">
                  <c:v>Hani</c:v>
                </c:pt>
                <c:pt idx="4">
                  <c:v>Zhuang</c:v>
                </c:pt>
                <c:pt idx="5">
                  <c:v>Dai</c:v>
                </c:pt>
                <c:pt idx="6">
                  <c:v>Miao</c:v>
                </c:pt>
                <c:pt idx="7">
                  <c:v>Hui</c:v>
                </c:pt>
                <c:pt idx="8">
                  <c:v>Tibetan</c:v>
                </c:pt>
                <c:pt idx="9">
                  <c:v>De'Ang</c:v>
                </c:pt>
              </c:strCache>
            </c:strRef>
          </c:cat>
          <c:val>
            <c:numRef>
              <c:f>Sheet1!$B$2:$B$11</c:f>
              <c:numCache>
                <c:formatCode>General</c:formatCode>
                <c:ptCount val="10"/>
                <c:pt idx="0">
                  <c:v>0.67</c:v>
                </c:pt>
                <c:pt idx="1">
                  <c:v>0.11</c:v>
                </c:pt>
                <c:pt idx="2">
                  <c:v>3.5999999999999997E-2</c:v>
                </c:pt>
                <c:pt idx="3">
                  <c:v>3.4000000000000002E-2</c:v>
                </c:pt>
                <c:pt idx="4">
                  <c:v>2.7E-2</c:v>
                </c:pt>
                <c:pt idx="5">
                  <c:v>2.7E-2</c:v>
                </c:pt>
                <c:pt idx="6">
                  <c:v>2.5000000000000001E-2</c:v>
                </c:pt>
                <c:pt idx="7">
                  <c:v>1.4999999999999999E-2</c:v>
                </c:pt>
                <c:pt idx="8">
                  <c:v>3.0000000000000001E-3</c:v>
                </c:pt>
                <c:pt idx="9">
                  <c:v>1.9E-3</c:v>
                </c:pt>
              </c:numCache>
            </c:numRef>
          </c:val>
          <c:extLst>
            <c:ext xmlns:c16="http://schemas.microsoft.com/office/drawing/2014/chart" uri="{C3380CC4-5D6E-409C-BE32-E72D297353CC}">
              <c16:uniqueId val="{00000000-E16B-4249-B2FD-64C92F3CBD7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100566304245576"/>
          <c:y val="0.72698411304309429"/>
          <c:w val="0.78105696972861149"/>
          <c:h val="0.2343258914232734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DB0ACF-82F8-491E-8961-767EFA2FC587}"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1CE5E785-846B-425E-A27D-989BBEF4A7D0}">
      <dgm:prSet/>
      <dgm:spPr/>
      <dgm:t>
        <a:bodyPr/>
        <a:lstStyle/>
        <a:p>
          <a:r>
            <a:rPr lang="en-US" b="1" dirty="0">
              <a:latin typeface="Castellar" panose="020A0402060406010301" pitchFamily="18" charset="0"/>
            </a:rPr>
            <a:t>Lesson 1:</a:t>
          </a:r>
          <a:r>
            <a:rPr lang="en-US" b="1" dirty="0"/>
            <a:t>	</a:t>
          </a:r>
          <a:r>
            <a:rPr lang="en-US" b="1" i="1" dirty="0"/>
            <a:t>Yunnan…The Land…The…People…The Tea</a:t>
          </a:r>
          <a:endParaRPr lang="en-US" b="1" dirty="0"/>
        </a:p>
      </dgm:t>
    </dgm:pt>
    <dgm:pt modelId="{6F92137F-A372-44E2-A038-C58A44133BBC}" type="parTrans" cxnId="{4D65D8C9-2370-459F-91CE-6AC0DC64A556}">
      <dgm:prSet/>
      <dgm:spPr/>
      <dgm:t>
        <a:bodyPr/>
        <a:lstStyle/>
        <a:p>
          <a:endParaRPr lang="en-US"/>
        </a:p>
      </dgm:t>
    </dgm:pt>
    <dgm:pt modelId="{F017BCFF-CD96-44DD-9B0F-943EB6789DDB}" type="sibTrans" cxnId="{4D65D8C9-2370-459F-91CE-6AC0DC64A556}">
      <dgm:prSet/>
      <dgm:spPr/>
      <dgm:t>
        <a:bodyPr/>
        <a:lstStyle/>
        <a:p>
          <a:endParaRPr lang="en-US"/>
        </a:p>
      </dgm:t>
    </dgm:pt>
    <dgm:pt modelId="{F1A9382E-04C5-498E-8A38-E6C784FAF7F2}">
      <dgm:prSet/>
      <dgm:spPr/>
      <dgm:t>
        <a:bodyPr/>
        <a:lstStyle/>
        <a:p>
          <a:r>
            <a:rPr lang="en-US" b="1" dirty="0">
              <a:latin typeface="Castellar" panose="020A0402060406010301" pitchFamily="18" charset="0"/>
            </a:rPr>
            <a:t>Lesson 2: </a:t>
          </a:r>
          <a:r>
            <a:rPr lang="en-US" b="1" dirty="0"/>
            <a:t>	</a:t>
          </a:r>
          <a:r>
            <a:rPr lang="en-US" b="1" i="1" dirty="0"/>
            <a:t>The OLD Famous Tea Mountains</a:t>
          </a:r>
          <a:endParaRPr lang="en-US" b="1" dirty="0"/>
        </a:p>
      </dgm:t>
    </dgm:pt>
    <dgm:pt modelId="{2E4A8B48-AC79-4559-B9C1-7647814BEAEE}" type="parTrans" cxnId="{9402B577-5DC7-4020-B611-B9DD3F0495B6}">
      <dgm:prSet/>
      <dgm:spPr/>
      <dgm:t>
        <a:bodyPr/>
        <a:lstStyle/>
        <a:p>
          <a:endParaRPr lang="en-US"/>
        </a:p>
      </dgm:t>
    </dgm:pt>
    <dgm:pt modelId="{F4BB48C8-4119-4E0A-B15E-7FCF261CD328}" type="sibTrans" cxnId="{9402B577-5DC7-4020-B611-B9DD3F0495B6}">
      <dgm:prSet/>
      <dgm:spPr/>
      <dgm:t>
        <a:bodyPr/>
        <a:lstStyle/>
        <a:p>
          <a:endParaRPr lang="en-US"/>
        </a:p>
      </dgm:t>
    </dgm:pt>
    <dgm:pt modelId="{7A3CEF2B-4B13-4166-8F16-03E09D4975E7}">
      <dgm:prSet/>
      <dgm:spPr/>
      <dgm:t>
        <a:bodyPr/>
        <a:lstStyle/>
        <a:p>
          <a:r>
            <a:rPr lang="en-US" b="1" dirty="0">
              <a:latin typeface="Castellar" panose="020A0402060406010301" pitchFamily="18" charset="0"/>
            </a:rPr>
            <a:t>Lesson 3: </a:t>
          </a:r>
          <a:r>
            <a:rPr lang="en-US" b="1" dirty="0"/>
            <a:t>	</a:t>
          </a:r>
          <a:r>
            <a:rPr lang="en-US" b="1" i="1" dirty="0"/>
            <a:t>The NEW Famous Tea Mountains</a:t>
          </a:r>
          <a:endParaRPr lang="en-US" b="1" dirty="0"/>
        </a:p>
      </dgm:t>
    </dgm:pt>
    <dgm:pt modelId="{6E062BCB-2FCB-4B9A-9439-5F69494ABE33}" type="parTrans" cxnId="{B786D76B-F580-468D-A825-D8D159A6E3ED}">
      <dgm:prSet/>
      <dgm:spPr/>
      <dgm:t>
        <a:bodyPr/>
        <a:lstStyle/>
        <a:p>
          <a:endParaRPr lang="en-US"/>
        </a:p>
      </dgm:t>
    </dgm:pt>
    <dgm:pt modelId="{F8512E05-16BB-464A-8664-B4AD8F8E4465}" type="sibTrans" cxnId="{B786D76B-F580-468D-A825-D8D159A6E3ED}">
      <dgm:prSet/>
      <dgm:spPr/>
      <dgm:t>
        <a:bodyPr/>
        <a:lstStyle/>
        <a:p>
          <a:endParaRPr lang="en-US"/>
        </a:p>
      </dgm:t>
    </dgm:pt>
    <dgm:pt modelId="{171667DF-771C-4764-949C-B6B44DCFE6E1}">
      <dgm:prSet/>
      <dgm:spPr/>
      <dgm:t>
        <a:bodyPr/>
        <a:lstStyle/>
        <a:p>
          <a:r>
            <a:rPr lang="en-US" b="1" dirty="0">
              <a:latin typeface="Castellar" panose="020A0402060406010301" pitchFamily="18" charset="0"/>
            </a:rPr>
            <a:t>Lesson 4: </a:t>
          </a:r>
          <a:r>
            <a:rPr lang="en-US" b="1" dirty="0"/>
            <a:t>	</a:t>
          </a:r>
          <a:r>
            <a:rPr lang="en-US" b="1" i="1" dirty="0"/>
            <a:t>Other Notable Tea Regions Of Yunnan</a:t>
          </a:r>
          <a:endParaRPr lang="en-US" b="1" dirty="0"/>
        </a:p>
      </dgm:t>
    </dgm:pt>
    <dgm:pt modelId="{F38E8170-02F8-43F7-8F26-AA66EED9EDA8}" type="parTrans" cxnId="{5495D09B-F921-460B-A9DB-FD47165EDC60}">
      <dgm:prSet/>
      <dgm:spPr/>
      <dgm:t>
        <a:bodyPr/>
        <a:lstStyle/>
        <a:p>
          <a:endParaRPr lang="en-US"/>
        </a:p>
      </dgm:t>
    </dgm:pt>
    <dgm:pt modelId="{C96D06BF-0DE5-4D4B-9FA7-F904F8B0442E}" type="sibTrans" cxnId="{5495D09B-F921-460B-A9DB-FD47165EDC60}">
      <dgm:prSet/>
      <dgm:spPr/>
      <dgm:t>
        <a:bodyPr/>
        <a:lstStyle/>
        <a:p>
          <a:endParaRPr lang="en-US"/>
        </a:p>
      </dgm:t>
    </dgm:pt>
    <dgm:pt modelId="{D9230452-C106-41C3-8EE4-A8BFAFF94347}" type="pres">
      <dgm:prSet presAssocID="{82DB0ACF-82F8-491E-8961-767EFA2FC587}" presName="outerComposite" presStyleCnt="0">
        <dgm:presLayoutVars>
          <dgm:chMax val="5"/>
          <dgm:dir/>
          <dgm:resizeHandles val="exact"/>
        </dgm:presLayoutVars>
      </dgm:prSet>
      <dgm:spPr/>
    </dgm:pt>
    <dgm:pt modelId="{E225A72B-FC6C-4605-ABE8-223E0693E1E6}" type="pres">
      <dgm:prSet presAssocID="{82DB0ACF-82F8-491E-8961-767EFA2FC587}" presName="dummyMaxCanvas" presStyleCnt="0">
        <dgm:presLayoutVars/>
      </dgm:prSet>
      <dgm:spPr/>
    </dgm:pt>
    <dgm:pt modelId="{0346EFF6-C831-465A-AB4E-705557113A00}" type="pres">
      <dgm:prSet presAssocID="{82DB0ACF-82F8-491E-8961-767EFA2FC587}" presName="FourNodes_1" presStyleLbl="node1" presStyleIdx="0" presStyleCnt="4" custScaleX="123073" custLinFactNeighborX="-378">
        <dgm:presLayoutVars>
          <dgm:bulletEnabled val="1"/>
        </dgm:presLayoutVars>
      </dgm:prSet>
      <dgm:spPr/>
    </dgm:pt>
    <dgm:pt modelId="{8D3C7152-3CEE-4F80-8621-C35EC002536D}" type="pres">
      <dgm:prSet presAssocID="{82DB0ACF-82F8-491E-8961-767EFA2FC587}" presName="FourNodes_2" presStyleLbl="node1" presStyleIdx="1" presStyleCnt="4" custScaleX="120009" custLinFactNeighborX="756">
        <dgm:presLayoutVars>
          <dgm:bulletEnabled val="1"/>
        </dgm:presLayoutVars>
      </dgm:prSet>
      <dgm:spPr/>
    </dgm:pt>
    <dgm:pt modelId="{6208C0B7-61E8-4483-A08F-D6A95E219B84}" type="pres">
      <dgm:prSet presAssocID="{82DB0ACF-82F8-491E-8961-767EFA2FC587}" presName="FourNodes_3" presStyleLbl="node1" presStyleIdx="2" presStyleCnt="4" custScaleX="124161">
        <dgm:presLayoutVars>
          <dgm:bulletEnabled val="1"/>
        </dgm:presLayoutVars>
      </dgm:prSet>
      <dgm:spPr/>
    </dgm:pt>
    <dgm:pt modelId="{98176D14-8484-42D9-9EC1-B9B0A7F43475}" type="pres">
      <dgm:prSet presAssocID="{82DB0ACF-82F8-491E-8961-767EFA2FC587}" presName="FourNodes_4" presStyleLbl="node1" presStyleIdx="3" presStyleCnt="4" custScaleX="122676" custLinFactNeighborX="3022" custLinFactNeighborY="-1126">
        <dgm:presLayoutVars>
          <dgm:bulletEnabled val="1"/>
        </dgm:presLayoutVars>
      </dgm:prSet>
      <dgm:spPr/>
    </dgm:pt>
    <dgm:pt modelId="{38FDC5EC-2061-41AF-B404-34514E3D599A}" type="pres">
      <dgm:prSet presAssocID="{82DB0ACF-82F8-491E-8961-767EFA2FC587}" presName="FourConn_1-2" presStyleLbl="fgAccFollowNode1" presStyleIdx="0" presStyleCnt="3">
        <dgm:presLayoutVars>
          <dgm:bulletEnabled val="1"/>
        </dgm:presLayoutVars>
      </dgm:prSet>
      <dgm:spPr/>
    </dgm:pt>
    <dgm:pt modelId="{04C05A6A-9F7D-41B3-85BE-791888B6A370}" type="pres">
      <dgm:prSet presAssocID="{82DB0ACF-82F8-491E-8961-767EFA2FC587}" presName="FourConn_2-3" presStyleLbl="fgAccFollowNode1" presStyleIdx="1" presStyleCnt="3">
        <dgm:presLayoutVars>
          <dgm:bulletEnabled val="1"/>
        </dgm:presLayoutVars>
      </dgm:prSet>
      <dgm:spPr/>
    </dgm:pt>
    <dgm:pt modelId="{53E2C135-18AF-44CC-8B7C-E85886312646}" type="pres">
      <dgm:prSet presAssocID="{82DB0ACF-82F8-491E-8961-767EFA2FC587}" presName="FourConn_3-4" presStyleLbl="fgAccFollowNode1" presStyleIdx="2" presStyleCnt="3">
        <dgm:presLayoutVars>
          <dgm:bulletEnabled val="1"/>
        </dgm:presLayoutVars>
      </dgm:prSet>
      <dgm:spPr/>
    </dgm:pt>
    <dgm:pt modelId="{EAA425D8-B68B-4F9A-BB28-6AB626775456}" type="pres">
      <dgm:prSet presAssocID="{82DB0ACF-82F8-491E-8961-767EFA2FC587}" presName="FourNodes_1_text" presStyleLbl="node1" presStyleIdx="3" presStyleCnt="4">
        <dgm:presLayoutVars>
          <dgm:bulletEnabled val="1"/>
        </dgm:presLayoutVars>
      </dgm:prSet>
      <dgm:spPr/>
    </dgm:pt>
    <dgm:pt modelId="{293501FB-E190-4E85-9021-6638910CEED3}" type="pres">
      <dgm:prSet presAssocID="{82DB0ACF-82F8-491E-8961-767EFA2FC587}" presName="FourNodes_2_text" presStyleLbl="node1" presStyleIdx="3" presStyleCnt="4">
        <dgm:presLayoutVars>
          <dgm:bulletEnabled val="1"/>
        </dgm:presLayoutVars>
      </dgm:prSet>
      <dgm:spPr/>
    </dgm:pt>
    <dgm:pt modelId="{7EF31226-FA67-48C3-B8DC-F505D2E0B996}" type="pres">
      <dgm:prSet presAssocID="{82DB0ACF-82F8-491E-8961-767EFA2FC587}" presName="FourNodes_3_text" presStyleLbl="node1" presStyleIdx="3" presStyleCnt="4">
        <dgm:presLayoutVars>
          <dgm:bulletEnabled val="1"/>
        </dgm:presLayoutVars>
      </dgm:prSet>
      <dgm:spPr/>
    </dgm:pt>
    <dgm:pt modelId="{C6C2E34D-61BD-46A4-957B-7D2D2C0B4587}" type="pres">
      <dgm:prSet presAssocID="{82DB0ACF-82F8-491E-8961-767EFA2FC587}" presName="FourNodes_4_text" presStyleLbl="node1" presStyleIdx="3" presStyleCnt="4">
        <dgm:presLayoutVars>
          <dgm:bulletEnabled val="1"/>
        </dgm:presLayoutVars>
      </dgm:prSet>
      <dgm:spPr/>
    </dgm:pt>
  </dgm:ptLst>
  <dgm:cxnLst>
    <dgm:cxn modelId="{4CB7BB14-0134-4AFA-9DBA-0DFDCE579C61}" type="presOf" srcId="{F017BCFF-CD96-44DD-9B0F-943EB6789DDB}" destId="{38FDC5EC-2061-41AF-B404-34514E3D599A}" srcOrd="0" destOrd="0" presId="urn:microsoft.com/office/officeart/2005/8/layout/vProcess5"/>
    <dgm:cxn modelId="{7A2E2F21-9BF7-4CA9-9660-8DECA4B319D8}" type="presOf" srcId="{F1A9382E-04C5-498E-8A38-E6C784FAF7F2}" destId="{293501FB-E190-4E85-9021-6638910CEED3}" srcOrd="1" destOrd="0" presId="urn:microsoft.com/office/officeart/2005/8/layout/vProcess5"/>
    <dgm:cxn modelId="{E9B8BB21-3FE9-4848-99D7-DAB266A9901C}" type="presOf" srcId="{1CE5E785-846B-425E-A27D-989BBEF4A7D0}" destId="{EAA425D8-B68B-4F9A-BB28-6AB626775456}" srcOrd="1" destOrd="0" presId="urn:microsoft.com/office/officeart/2005/8/layout/vProcess5"/>
    <dgm:cxn modelId="{FD629B2A-EC84-439D-9D06-F8D9E032C2E3}" type="presOf" srcId="{F1A9382E-04C5-498E-8A38-E6C784FAF7F2}" destId="{8D3C7152-3CEE-4F80-8621-C35EC002536D}" srcOrd="0" destOrd="0" presId="urn:microsoft.com/office/officeart/2005/8/layout/vProcess5"/>
    <dgm:cxn modelId="{B786D76B-F580-468D-A825-D8D159A6E3ED}" srcId="{82DB0ACF-82F8-491E-8961-767EFA2FC587}" destId="{7A3CEF2B-4B13-4166-8F16-03E09D4975E7}" srcOrd="2" destOrd="0" parTransId="{6E062BCB-2FCB-4B9A-9439-5F69494ABE33}" sibTransId="{F8512E05-16BB-464A-8664-B4AD8F8E4465}"/>
    <dgm:cxn modelId="{9402B577-5DC7-4020-B611-B9DD3F0495B6}" srcId="{82DB0ACF-82F8-491E-8961-767EFA2FC587}" destId="{F1A9382E-04C5-498E-8A38-E6C784FAF7F2}" srcOrd="1" destOrd="0" parTransId="{2E4A8B48-AC79-4559-B9C1-7647814BEAEE}" sibTransId="{F4BB48C8-4119-4E0A-B15E-7FCF261CD328}"/>
    <dgm:cxn modelId="{1CE8AA78-3E93-4633-833E-E055C784E4E0}" type="presOf" srcId="{F4BB48C8-4119-4E0A-B15E-7FCF261CD328}" destId="{04C05A6A-9F7D-41B3-85BE-791888B6A370}" srcOrd="0" destOrd="0" presId="urn:microsoft.com/office/officeart/2005/8/layout/vProcess5"/>
    <dgm:cxn modelId="{6564698D-97A4-48CC-A0AF-CED2EA2FC4E8}" type="presOf" srcId="{171667DF-771C-4764-949C-B6B44DCFE6E1}" destId="{C6C2E34D-61BD-46A4-957B-7D2D2C0B4587}" srcOrd="1" destOrd="0" presId="urn:microsoft.com/office/officeart/2005/8/layout/vProcess5"/>
    <dgm:cxn modelId="{5495D09B-F921-460B-A9DB-FD47165EDC60}" srcId="{82DB0ACF-82F8-491E-8961-767EFA2FC587}" destId="{171667DF-771C-4764-949C-B6B44DCFE6E1}" srcOrd="3" destOrd="0" parTransId="{F38E8170-02F8-43F7-8F26-AA66EED9EDA8}" sibTransId="{C96D06BF-0DE5-4D4B-9FA7-F904F8B0442E}"/>
    <dgm:cxn modelId="{E76A27AD-E690-4795-AD80-2ACAD862E79C}" type="presOf" srcId="{171667DF-771C-4764-949C-B6B44DCFE6E1}" destId="{98176D14-8484-42D9-9EC1-B9B0A7F43475}" srcOrd="0" destOrd="0" presId="urn:microsoft.com/office/officeart/2005/8/layout/vProcess5"/>
    <dgm:cxn modelId="{8D9FB3B0-70E0-42AC-88A9-5556332AB51B}" type="presOf" srcId="{82DB0ACF-82F8-491E-8961-767EFA2FC587}" destId="{D9230452-C106-41C3-8EE4-A8BFAFF94347}" srcOrd="0" destOrd="0" presId="urn:microsoft.com/office/officeart/2005/8/layout/vProcess5"/>
    <dgm:cxn modelId="{4D65D8C9-2370-459F-91CE-6AC0DC64A556}" srcId="{82DB0ACF-82F8-491E-8961-767EFA2FC587}" destId="{1CE5E785-846B-425E-A27D-989BBEF4A7D0}" srcOrd="0" destOrd="0" parTransId="{6F92137F-A372-44E2-A038-C58A44133BBC}" sibTransId="{F017BCFF-CD96-44DD-9B0F-943EB6789DDB}"/>
    <dgm:cxn modelId="{E18420D7-99D7-4561-9D70-0214FECDB39E}" type="presOf" srcId="{F8512E05-16BB-464A-8664-B4AD8F8E4465}" destId="{53E2C135-18AF-44CC-8B7C-E85886312646}" srcOrd="0" destOrd="0" presId="urn:microsoft.com/office/officeart/2005/8/layout/vProcess5"/>
    <dgm:cxn modelId="{B13A17DA-24C1-45B5-89A0-BB541FF98BA3}" type="presOf" srcId="{7A3CEF2B-4B13-4166-8F16-03E09D4975E7}" destId="{7EF31226-FA67-48C3-B8DC-F505D2E0B996}" srcOrd="1" destOrd="0" presId="urn:microsoft.com/office/officeart/2005/8/layout/vProcess5"/>
    <dgm:cxn modelId="{A78281DF-3011-4889-80BE-B7ACECE74492}" type="presOf" srcId="{1CE5E785-846B-425E-A27D-989BBEF4A7D0}" destId="{0346EFF6-C831-465A-AB4E-705557113A00}" srcOrd="0" destOrd="0" presId="urn:microsoft.com/office/officeart/2005/8/layout/vProcess5"/>
    <dgm:cxn modelId="{0AE3F5F3-10D3-4036-AD5D-3A8EB6DC838E}" type="presOf" srcId="{7A3CEF2B-4B13-4166-8F16-03E09D4975E7}" destId="{6208C0B7-61E8-4483-A08F-D6A95E219B84}" srcOrd="0" destOrd="0" presId="urn:microsoft.com/office/officeart/2005/8/layout/vProcess5"/>
    <dgm:cxn modelId="{42A9D5F9-43E5-4BDB-85AD-D96E7A65C0EB}" type="presParOf" srcId="{D9230452-C106-41C3-8EE4-A8BFAFF94347}" destId="{E225A72B-FC6C-4605-ABE8-223E0693E1E6}" srcOrd="0" destOrd="0" presId="urn:microsoft.com/office/officeart/2005/8/layout/vProcess5"/>
    <dgm:cxn modelId="{9F3BB1A3-94DA-4F40-AC36-3A17A6FD8426}" type="presParOf" srcId="{D9230452-C106-41C3-8EE4-A8BFAFF94347}" destId="{0346EFF6-C831-465A-AB4E-705557113A00}" srcOrd="1" destOrd="0" presId="urn:microsoft.com/office/officeart/2005/8/layout/vProcess5"/>
    <dgm:cxn modelId="{8F7EF5DF-7C52-4AF9-BAFA-58A064627AD2}" type="presParOf" srcId="{D9230452-C106-41C3-8EE4-A8BFAFF94347}" destId="{8D3C7152-3CEE-4F80-8621-C35EC002536D}" srcOrd="2" destOrd="0" presId="urn:microsoft.com/office/officeart/2005/8/layout/vProcess5"/>
    <dgm:cxn modelId="{163075AB-8888-4421-B264-DD79A956BAAC}" type="presParOf" srcId="{D9230452-C106-41C3-8EE4-A8BFAFF94347}" destId="{6208C0B7-61E8-4483-A08F-D6A95E219B84}" srcOrd="3" destOrd="0" presId="urn:microsoft.com/office/officeart/2005/8/layout/vProcess5"/>
    <dgm:cxn modelId="{EC0A3327-F60D-4CFE-95E7-ED6971D9772A}" type="presParOf" srcId="{D9230452-C106-41C3-8EE4-A8BFAFF94347}" destId="{98176D14-8484-42D9-9EC1-B9B0A7F43475}" srcOrd="4" destOrd="0" presId="urn:microsoft.com/office/officeart/2005/8/layout/vProcess5"/>
    <dgm:cxn modelId="{C2FB905B-E688-4E14-84CA-D5BED1C4C728}" type="presParOf" srcId="{D9230452-C106-41C3-8EE4-A8BFAFF94347}" destId="{38FDC5EC-2061-41AF-B404-34514E3D599A}" srcOrd="5" destOrd="0" presId="urn:microsoft.com/office/officeart/2005/8/layout/vProcess5"/>
    <dgm:cxn modelId="{2EBFB776-0FB2-4257-8EDA-BB9A8ED1F173}" type="presParOf" srcId="{D9230452-C106-41C3-8EE4-A8BFAFF94347}" destId="{04C05A6A-9F7D-41B3-85BE-791888B6A370}" srcOrd="6" destOrd="0" presId="urn:microsoft.com/office/officeart/2005/8/layout/vProcess5"/>
    <dgm:cxn modelId="{4455FE70-3908-4592-B547-AA76BB9FE123}" type="presParOf" srcId="{D9230452-C106-41C3-8EE4-A8BFAFF94347}" destId="{53E2C135-18AF-44CC-8B7C-E85886312646}" srcOrd="7" destOrd="0" presId="urn:microsoft.com/office/officeart/2005/8/layout/vProcess5"/>
    <dgm:cxn modelId="{1C4BF16A-1E5C-429F-B232-EA4419747ED1}" type="presParOf" srcId="{D9230452-C106-41C3-8EE4-A8BFAFF94347}" destId="{EAA425D8-B68B-4F9A-BB28-6AB626775456}" srcOrd="8" destOrd="0" presId="urn:microsoft.com/office/officeart/2005/8/layout/vProcess5"/>
    <dgm:cxn modelId="{1C3A47C9-6476-46A1-A674-676D2EC82239}" type="presParOf" srcId="{D9230452-C106-41C3-8EE4-A8BFAFF94347}" destId="{293501FB-E190-4E85-9021-6638910CEED3}" srcOrd="9" destOrd="0" presId="urn:microsoft.com/office/officeart/2005/8/layout/vProcess5"/>
    <dgm:cxn modelId="{80967EAE-D74F-4ABD-93FB-4336B5BFF615}" type="presParOf" srcId="{D9230452-C106-41C3-8EE4-A8BFAFF94347}" destId="{7EF31226-FA67-48C3-B8DC-F505D2E0B996}" srcOrd="10" destOrd="0" presId="urn:microsoft.com/office/officeart/2005/8/layout/vProcess5"/>
    <dgm:cxn modelId="{F448338F-C46F-49A0-94A8-9E036A40F3BA}" type="presParOf" srcId="{D9230452-C106-41C3-8EE4-A8BFAFF94347}" destId="{C6C2E34D-61BD-46A4-957B-7D2D2C0B458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6EFF6-C831-465A-AB4E-705557113A00}">
      <dsp:nvSpPr>
        <dsp:cNvPr id="0" name=""/>
        <dsp:cNvSpPr/>
      </dsp:nvSpPr>
      <dsp:spPr>
        <a:xfrm>
          <a:off x="-822329" y="0"/>
          <a:ext cx="8848854" cy="803867"/>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stellar" panose="020A0402060406010301" pitchFamily="18" charset="0"/>
            </a:rPr>
            <a:t>Lesson 1:</a:t>
          </a:r>
          <a:r>
            <a:rPr lang="en-US" sz="2000" b="1" kern="1200" dirty="0"/>
            <a:t>	</a:t>
          </a:r>
          <a:r>
            <a:rPr lang="en-US" sz="2000" b="1" i="1" kern="1200" dirty="0"/>
            <a:t>Yunnan…The Land…The…People…The Tea</a:t>
          </a:r>
          <a:endParaRPr lang="en-US" sz="2000" b="1" kern="1200" dirty="0"/>
        </a:p>
      </dsp:txBody>
      <dsp:txXfrm>
        <a:off x="-798785" y="23544"/>
        <a:ext cx="7708541" cy="756779"/>
      </dsp:txXfrm>
    </dsp:sp>
    <dsp:sp modelId="{8D3C7152-3CEE-4F80-8621-C35EC002536D}">
      <dsp:nvSpPr>
        <dsp:cNvPr id="0" name=""/>
        <dsp:cNvSpPr/>
      </dsp:nvSpPr>
      <dsp:spPr>
        <a:xfrm>
          <a:off x="-55667" y="950024"/>
          <a:ext cx="8628554" cy="803867"/>
        </a:xfrm>
        <a:prstGeom prst="roundRect">
          <a:avLst>
            <a:gd name="adj" fmla="val 10000"/>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stellar" panose="020A0402060406010301" pitchFamily="18" charset="0"/>
            </a:rPr>
            <a:t>Lesson 2: </a:t>
          </a:r>
          <a:r>
            <a:rPr lang="en-US" sz="2000" b="1" kern="1200" dirty="0"/>
            <a:t>	</a:t>
          </a:r>
          <a:r>
            <a:rPr lang="en-US" sz="2000" b="1" i="1" kern="1200" dirty="0"/>
            <a:t>The OLD Famous Tea Mountains</a:t>
          </a:r>
          <a:endParaRPr lang="en-US" sz="2000" b="1" kern="1200" dirty="0"/>
        </a:p>
      </dsp:txBody>
      <dsp:txXfrm>
        <a:off x="-32123" y="973568"/>
        <a:ext cx="7231762" cy="756779"/>
      </dsp:txXfrm>
    </dsp:sp>
    <dsp:sp modelId="{6208C0B7-61E8-4483-A08F-D6A95E219B84}">
      <dsp:nvSpPr>
        <dsp:cNvPr id="0" name=""/>
        <dsp:cNvSpPr/>
      </dsp:nvSpPr>
      <dsp:spPr>
        <a:xfrm>
          <a:off x="333882" y="1900049"/>
          <a:ext cx="8927080" cy="803867"/>
        </a:xfrm>
        <a:prstGeom prst="roundRect">
          <a:avLst>
            <a:gd name="adj" fmla="val 10000"/>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stellar" panose="020A0402060406010301" pitchFamily="18" charset="0"/>
            </a:rPr>
            <a:t>Lesson 3: </a:t>
          </a:r>
          <a:r>
            <a:rPr lang="en-US" sz="2000" b="1" kern="1200" dirty="0"/>
            <a:t>	</a:t>
          </a:r>
          <a:r>
            <a:rPr lang="en-US" sz="2000" b="1" i="1" kern="1200" dirty="0"/>
            <a:t>The NEW Famous Tea Mountains</a:t>
          </a:r>
          <a:endParaRPr lang="en-US" sz="2000" b="1" kern="1200" dirty="0"/>
        </a:p>
      </dsp:txBody>
      <dsp:txXfrm>
        <a:off x="357426" y="1923593"/>
        <a:ext cx="7494750" cy="756779"/>
      </dsp:txXfrm>
    </dsp:sp>
    <dsp:sp modelId="{98176D14-8484-42D9-9EC1-B9B0A7F43475}">
      <dsp:nvSpPr>
        <dsp:cNvPr id="0" name=""/>
        <dsp:cNvSpPr/>
      </dsp:nvSpPr>
      <dsp:spPr>
        <a:xfrm>
          <a:off x="989423" y="2841022"/>
          <a:ext cx="8820310" cy="803867"/>
        </a:xfrm>
        <a:prstGeom prst="roundRect">
          <a:avLst>
            <a:gd name="adj" fmla="val 10000"/>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stellar" panose="020A0402060406010301" pitchFamily="18" charset="0"/>
            </a:rPr>
            <a:t>Lesson 4: </a:t>
          </a:r>
          <a:r>
            <a:rPr lang="en-US" sz="2000" b="1" kern="1200" dirty="0"/>
            <a:t>	</a:t>
          </a:r>
          <a:r>
            <a:rPr lang="en-US" sz="2000" b="1" i="1" kern="1200" dirty="0"/>
            <a:t>Other Notable Tea Regions Of Yunnan</a:t>
          </a:r>
          <a:endParaRPr lang="en-US" sz="2000" b="1" kern="1200" dirty="0"/>
        </a:p>
      </dsp:txBody>
      <dsp:txXfrm>
        <a:off x="1012967" y="2864566"/>
        <a:ext cx="7393522" cy="756779"/>
      </dsp:txXfrm>
    </dsp:sp>
    <dsp:sp modelId="{38FDC5EC-2061-41AF-B404-34514E3D599A}">
      <dsp:nvSpPr>
        <dsp:cNvPr id="0" name=""/>
        <dsp:cNvSpPr/>
      </dsp:nvSpPr>
      <dsp:spPr>
        <a:xfrm>
          <a:off x="6674545" y="615689"/>
          <a:ext cx="522513" cy="522513"/>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792110" y="615689"/>
        <a:ext cx="287383" cy="393191"/>
      </dsp:txXfrm>
    </dsp:sp>
    <dsp:sp modelId="{04C05A6A-9F7D-41B3-85BE-791888B6A370}">
      <dsp:nvSpPr>
        <dsp:cNvPr id="0" name=""/>
        <dsp:cNvSpPr/>
      </dsp:nvSpPr>
      <dsp:spPr>
        <a:xfrm>
          <a:off x="7276701" y="1565713"/>
          <a:ext cx="522513" cy="522513"/>
        </a:xfrm>
        <a:prstGeom prst="downArrow">
          <a:avLst>
            <a:gd name="adj1" fmla="val 55000"/>
            <a:gd name="adj2" fmla="val 45000"/>
          </a:avLst>
        </a:prstGeom>
        <a:solidFill>
          <a:schemeClr val="accent2">
            <a:tint val="40000"/>
            <a:alpha val="90000"/>
            <a:hueOff val="464328"/>
            <a:satOff val="-20928"/>
            <a:lumOff val="-1477"/>
            <a:alphaOff val="0"/>
          </a:schemeClr>
        </a:solidFill>
        <a:ln w="9525" cap="rnd" cmpd="sng" algn="ctr">
          <a:solidFill>
            <a:schemeClr val="accent2">
              <a:tint val="40000"/>
              <a:alpha val="90000"/>
              <a:hueOff val="464328"/>
              <a:satOff val="-20928"/>
              <a:lumOff val="-14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394266" y="1565713"/>
        <a:ext cx="287383" cy="393191"/>
      </dsp:txXfrm>
    </dsp:sp>
    <dsp:sp modelId="{53E2C135-18AF-44CC-8B7C-E85886312646}">
      <dsp:nvSpPr>
        <dsp:cNvPr id="0" name=""/>
        <dsp:cNvSpPr/>
      </dsp:nvSpPr>
      <dsp:spPr>
        <a:xfrm>
          <a:off x="7869870" y="2515738"/>
          <a:ext cx="522513" cy="522513"/>
        </a:xfrm>
        <a:prstGeom prst="downArrow">
          <a:avLst>
            <a:gd name="adj1" fmla="val 55000"/>
            <a:gd name="adj2" fmla="val 45000"/>
          </a:avLst>
        </a:prstGeom>
        <a:solidFill>
          <a:schemeClr val="accent2">
            <a:tint val="40000"/>
            <a:alpha val="90000"/>
            <a:hueOff val="928656"/>
            <a:satOff val="-41856"/>
            <a:lumOff val="-2954"/>
            <a:alphaOff val="0"/>
          </a:schemeClr>
        </a:solidFill>
        <a:ln w="9525" cap="rnd" cmpd="sng" algn="ctr">
          <a:solidFill>
            <a:schemeClr val="accent2">
              <a:tint val="40000"/>
              <a:alpha val="90000"/>
              <a:hueOff val="928656"/>
              <a:satOff val="-41856"/>
              <a:lumOff val="-29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987435" y="2515738"/>
        <a:ext cx="287383" cy="39319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56590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203669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0792678-B82E-4051-AC8B-26B17C4B687F}"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08055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266145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0792678-B82E-4051-AC8B-26B17C4B687F}"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2875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564048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86422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08438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361470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E8B35-F340-453B-8065-07CCE5500CD7}" type="datetimeFigureOut">
              <a:rPr lang="en-US" smtClean="0"/>
              <a:t>1/2/2022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1133689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AE8B35-F340-453B-8065-07CCE5500CD7}"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283027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AE8B35-F340-453B-8065-07CCE5500CD7}" type="datetimeFigureOut">
              <a:rPr lang="en-US" smtClean="0"/>
              <a:t>1/2/2022</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325496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AE8B35-F340-453B-8065-07CCE5500CD7}" type="datetimeFigureOut">
              <a:rPr lang="en-US" smtClean="0"/>
              <a:t>1/2/2022</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58982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E8B35-F340-453B-8065-07CCE5500CD7}" type="datetimeFigureOut">
              <a:rPr lang="en-US" smtClean="0"/>
              <a:t>1/2/2022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3125838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334211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AE8B35-F340-453B-8065-07CCE5500CD7}" type="datetimeFigureOut">
              <a:rPr lang="en-US" smtClean="0"/>
              <a:t>1/2/2022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0792678-B82E-4051-AC8B-26B17C4B687F}" type="slidenum">
              <a:rPr lang="en-US" smtClean="0"/>
              <a:t>‹#›</a:t>
            </a:fld>
            <a:endParaRPr lang="en-US"/>
          </a:p>
        </p:txBody>
      </p:sp>
    </p:spTree>
    <p:extLst>
      <p:ext uri="{BB962C8B-B14F-4D97-AF65-F5344CB8AC3E}">
        <p14:creationId xmlns:p14="http://schemas.microsoft.com/office/powerpoint/2010/main" val="42388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FAE8B35-F340-453B-8065-07CCE5500CD7}" type="datetimeFigureOut">
              <a:rPr lang="en-US" smtClean="0"/>
              <a:t>1/2/2022</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0792678-B82E-4051-AC8B-26B17C4B687F}" type="slidenum">
              <a:rPr lang="en-US" smtClean="0"/>
              <a:t>‹#›</a:t>
            </a:fld>
            <a:endParaRPr lang="en-US"/>
          </a:p>
        </p:txBody>
      </p:sp>
    </p:spTree>
    <p:extLst>
      <p:ext uri="{BB962C8B-B14F-4D97-AF65-F5344CB8AC3E}">
        <p14:creationId xmlns:p14="http://schemas.microsoft.com/office/powerpoint/2010/main" val="569479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en.wiktionary.org/wiki/%E6%9E%9D" TargetMode="External"/><Relationship Id="rId13" Type="http://schemas.openxmlformats.org/officeDocument/2006/relationships/hyperlink" Target="https://en.wiktionary.org/wiki/%E6%94%B8" TargetMode="External"/><Relationship Id="rId3" Type="http://schemas.openxmlformats.org/officeDocument/2006/relationships/hyperlink" Target="https://en.wiktionary.org/wiki/%E7%99%BB" TargetMode="External"/><Relationship Id="rId7" Type="http://schemas.openxmlformats.org/officeDocument/2006/relationships/hyperlink" Target="https://en.wiktionary.org/wiki/%E8%8E%BD" TargetMode="External"/><Relationship Id="rId12" Type="http://schemas.openxmlformats.org/officeDocument/2006/relationships/hyperlink" Target="https://en.wiktionary.org/wiki/%E9%82%A6" TargetMode="External"/><Relationship Id="rId2" Type="http://schemas.openxmlformats.org/officeDocument/2006/relationships/hyperlink" Target="https://en.wiktionary.org/wiki/%E9%9D%A9" TargetMode="External"/><Relationship Id="rId1" Type="http://schemas.openxmlformats.org/officeDocument/2006/relationships/slideLayout" Target="../slideLayouts/slideLayout8.xml"/><Relationship Id="rId6" Type="http://schemas.openxmlformats.org/officeDocument/2006/relationships/hyperlink" Target="https://en.wiktionary.org/wiki/%E6%AD%A6" TargetMode="External"/><Relationship Id="rId11" Type="http://schemas.openxmlformats.org/officeDocument/2006/relationships/hyperlink" Target="https://en.wiktionary.org/wiki/%E5%80%9A" TargetMode="External"/><Relationship Id="rId5" Type="http://schemas.openxmlformats.org/officeDocument/2006/relationships/hyperlink" Target="https://en.wiktionary.org/wiki/%E6%98%93" TargetMode="External"/><Relationship Id="rId15" Type="http://schemas.openxmlformats.org/officeDocument/2006/relationships/image" Target="../media/image36.JPG"/><Relationship Id="rId10" Type="http://schemas.openxmlformats.org/officeDocument/2006/relationships/hyperlink" Target="https://en.wiktionary.org/wiki/%E7%A3%9A" TargetMode="External"/><Relationship Id="rId4" Type="http://schemas.openxmlformats.org/officeDocument/2006/relationships/hyperlink" Target="https://en.wiktionary.org/wiki/%E5%B1%B1" TargetMode="External"/><Relationship Id="rId9" Type="http://schemas.openxmlformats.org/officeDocument/2006/relationships/hyperlink" Target="https://en.wiktionary.org/wiki/%E8%A0%BB" TargetMode="External"/><Relationship Id="rId14" Type="http://schemas.openxmlformats.org/officeDocument/2006/relationships/hyperlink" Target="https://en.wiktionary.org/wiki/%E6%A8%8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9" name="Rectangle 8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90">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11" name="Straight Connector 92">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96"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97"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98"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99"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00"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01"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02"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03"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04"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05"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06"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p:cNvSpPr>
            <a:spLocks noGrp="1"/>
          </p:cNvSpPr>
          <p:nvPr>
            <p:ph type="ctrTitle"/>
          </p:nvPr>
        </p:nvSpPr>
        <p:spPr>
          <a:xfrm>
            <a:off x="5021326" y="1318591"/>
            <a:ext cx="5882201" cy="4220820"/>
          </a:xfrm>
        </p:spPr>
        <p:txBody>
          <a:bodyPr anchor="ctr">
            <a:normAutofit/>
          </a:bodyPr>
          <a:lstStyle/>
          <a:p>
            <a:r>
              <a:rPr lang="en-US" b="1" dirty="0">
                <a:solidFill>
                  <a:schemeClr val="bg2">
                    <a:lumMod val="10000"/>
                  </a:schemeClr>
                </a:solidFill>
                <a:latin typeface="Castellar" panose="020A0402060406010301" pitchFamily="18" charset="0"/>
              </a:rPr>
              <a:t>Discovering Yunnan</a:t>
            </a:r>
          </a:p>
        </p:txBody>
      </p:sp>
      <p:sp>
        <p:nvSpPr>
          <p:cNvPr id="3" name="Subtitle 2"/>
          <p:cNvSpPr>
            <a:spLocks noGrp="1"/>
          </p:cNvSpPr>
          <p:nvPr>
            <p:ph type="subTitle" idx="1"/>
          </p:nvPr>
        </p:nvSpPr>
        <p:spPr>
          <a:xfrm>
            <a:off x="1171519" y="804334"/>
            <a:ext cx="3164648" cy="5249332"/>
          </a:xfrm>
        </p:spPr>
        <p:txBody>
          <a:bodyPr anchor="ctr">
            <a:normAutofit/>
          </a:bodyPr>
          <a:lstStyle/>
          <a:p>
            <a:pPr algn="r"/>
            <a:r>
              <a:rPr lang="en-US" i="1" dirty="0">
                <a:solidFill>
                  <a:schemeClr val="tx1"/>
                </a:solidFill>
              </a:rPr>
              <a:t>New York Tea Society</a:t>
            </a:r>
          </a:p>
          <a:p>
            <a:pPr algn="r"/>
            <a:r>
              <a:rPr lang="en-US" i="1" dirty="0">
                <a:solidFill>
                  <a:schemeClr val="tx1"/>
                </a:solidFill>
              </a:rPr>
              <a:t>Educational Series</a:t>
            </a:r>
          </a:p>
        </p:txBody>
      </p:sp>
    </p:spTree>
    <p:extLst>
      <p:ext uri="{BB962C8B-B14F-4D97-AF65-F5344CB8AC3E}">
        <p14:creationId xmlns:p14="http://schemas.microsoft.com/office/powerpoint/2010/main" val="3934762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4" name="Group 6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7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descr="A large tree&#10;&#10;Description automatically generated">
            <a:extLst>
              <a:ext uri="{FF2B5EF4-FFF2-40B4-BE49-F238E27FC236}">
                <a16:creationId xmlns:a16="http://schemas.microsoft.com/office/drawing/2014/main" id="{6F06E417-DA7F-425B-9CDB-EE937685CA82}"/>
              </a:ext>
            </a:extLst>
          </p:cNvPr>
          <p:cNvPicPr>
            <a:picLocks noChangeAspect="1"/>
          </p:cNvPicPr>
          <p:nvPr/>
        </p:nvPicPr>
        <p:blipFill rotWithShape="1">
          <a:blip r:embed="rId2">
            <a:extLst>
              <a:ext uri="{28A0092B-C50C-407E-A947-70E740481C1C}">
                <a14:useLocalDpi xmlns:a14="http://schemas.microsoft.com/office/drawing/2010/main" val="0"/>
              </a:ext>
            </a:extLst>
          </a:blip>
          <a:srcRect l="19802" r="23730" b="-1"/>
          <a:stretch/>
        </p:blipFill>
        <p:spPr>
          <a:xfrm>
            <a:off x="4739117" y="10"/>
            <a:ext cx="7556626" cy="6857990"/>
          </a:xfrm>
          <a:prstGeom prst="rect">
            <a:avLst/>
          </a:prstGeom>
        </p:spPr>
      </p:pic>
      <p:sp useBgFill="1">
        <p:nvSpPr>
          <p:cNvPr id="82" name="Freeform: Shape 8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12" name="TextBox 11">
            <a:extLst>
              <a:ext uri="{FF2B5EF4-FFF2-40B4-BE49-F238E27FC236}">
                <a16:creationId xmlns:a16="http://schemas.microsoft.com/office/drawing/2014/main" id="{D8C47F0D-8175-4861-ACF1-FBB88EC01673}"/>
              </a:ext>
            </a:extLst>
          </p:cNvPr>
          <p:cNvSpPr txBox="1"/>
          <p:nvPr/>
        </p:nvSpPr>
        <p:spPr>
          <a:xfrm>
            <a:off x="364316" y="87268"/>
            <a:ext cx="4623955" cy="604522"/>
          </a:xfrm>
          <a:prstGeom prst="rect">
            <a:avLst/>
          </a:prstGeom>
        </p:spPr>
        <p:txBody>
          <a:bodyPr vert="horz" lIns="91440" tIns="45720" rIns="91440" bIns="45720" rtlCol="0" anchor="t">
            <a:normAutofit/>
          </a:bodyPr>
          <a:lstStyle/>
          <a:p>
            <a:pPr>
              <a:spcBef>
                <a:spcPct val="0"/>
              </a:spcBef>
              <a:spcAft>
                <a:spcPts val="600"/>
              </a:spcAft>
            </a:pPr>
            <a:r>
              <a:rPr lang="en-US" sz="3200" b="1" dirty="0">
                <a:solidFill>
                  <a:schemeClr val="tx1">
                    <a:lumMod val="85000"/>
                    <a:lumOff val="15000"/>
                  </a:schemeClr>
                </a:solidFill>
                <a:latin typeface="+mj-lt"/>
                <a:ea typeface="+mj-ea"/>
                <a:cs typeface="+mj-cs"/>
              </a:rPr>
              <a:t>Ancient Tea Trees</a:t>
            </a:r>
          </a:p>
        </p:txBody>
      </p:sp>
      <p:sp>
        <p:nvSpPr>
          <p:cNvPr id="84" name="Rectangle 8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B0F5DC03-E6FB-4745-A2C6-752A2B3A4208}"/>
              </a:ext>
            </a:extLst>
          </p:cNvPr>
          <p:cNvSpPr/>
          <p:nvPr/>
        </p:nvSpPr>
        <p:spPr>
          <a:xfrm>
            <a:off x="348768" y="665744"/>
            <a:ext cx="4791765" cy="4500280"/>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sz="1400" b="1" dirty="0" err="1">
                <a:solidFill>
                  <a:schemeClr val="tx1">
                    <a:lumMod val="75000"/>
                    <a:lumOff val="25000"/>
                  </a:schemeClr>
                </a:solidFill>
              </a:rPr>
              <a:t>Jinxiu</a:t>
            </a:r>
            <a:r>
              <a:rPr lang="en-US" sz="1400" b="1" dirty="0">
                <a:solidFill>
                  <a:schemeClr val="tx1">
                    <a:lumMod val="75000"/>
                    <a:lumOff val="25000"/>
                  </a:schemeClr>
                </a:solidFill>
              </a:rPr>
              <a:t> Tea Tree </a:t>
            </a:r>
            <a:r>
              <a:rPr lang="en-US" sz="1200" b="1" dirty="0">
                <a:solidFill>
                  <a:schemeClr val="tx1">
                    <a:lumMod val="75000"/>
                    <a:lumOff val="25000"/>
                  </a:schemeClr>
                </a:solidFill>
              </a:rPr>
              <a:t>(cultivated, 3,200 years)</a:t>
            </a:r>
            <a:br>
              <a:rPr lang="en-US" sz="1200" dirty="0">
                <a:solidFill>
                  <a:schemeClr val="tx1">
                    <a:lumMod val="75000"/>
                    <a:lumOff val="25000"/>
                  </a:schemeClr>
                </a:solidFill>
              </a:rPr>
            </a:br>
            <a:r>
              <a:rPr lang="en-US" sz="1200" i="1" dirty="0">
                <a:solidFill>
                  <a:schemeClr val="tx1">
                    <a:lumMod val="75000"/>
                    <a:lumOff val="25000"/>
                  </a:schemeClr>
                </a:solidFill>
              </a:rPr>
              <a:t>Presumably the oldest tea tree, located in </a:t>
            </a:r>
            <a:r>
              <a:rPr lang="en-US" sz="1200" i="1" dirty="0" err="1">
                <a:solidFill>
                  <a:schemeClr val="tx1">
                    <a:lumMod val="75000"/>
                    <a:lumOff val="25000"/>
                  </a:schemeClr>
                </a:solidFill>
              </a:rPr>
              <a:t>Xiangzhujing</a:t>
            </a:r>
            <a:r>
              <a:rPr lang="en-US" sz="1200" i="1" dirty="0">
                <a:solidFill>
                  <a:schemeClr val="tx1">
                    <a:lumMod val="75000"/>
                    <a:lumOff val="25000"/>
                  </a:schemeClr>
                </a:solidFill>
              </a:rPr>
              <a:t>, </a:t>
            </a:r>
            <a:r>
              <a:rPr lang="en-US" sz="1200" i="1" dirty="0" err="1">
                <a:solidFill>
                  <a:schemeClr val="tx1">
                    <a:lumMod val="75000"/>
                    <a:lumOff val="25000"/>
                  </a:schemeClr>
                </a:solidFill>
              </a:rPr>
              <a:t>Fenqing</a:t>
            </a:r>
            <a:r>
              <a:rPr lang="en-US" sz="1200" i="1" dirty="0">
                <a:solidFill>
                  <a:schemeClr val="tx1">
                    <a:lumMod val="75000"/>
                    <a:lumOff val="25000"/>
                  </a:schemeClr>
                </a:solidFill>
              </a:rPr>
              <a:t> county, Lincang. Estimated over 3200 years old. It is the largest ancient cultivated arbor tea tree found in the world. The tea tree is 10.6 meters high, its trunk is 1.84 meters in diameter. Today it is strictly protected as living fossil of ancient tea trees. </a:t>
            </a:r>
          </a:p>
          <a:p>
            <a:pPr>
              <a:lnSpc>
                <a:spcPct val="90000"/>
              </a:lnSpc>
              <a:spcBef>
                <a:spcPts val="1000"/>
              </a:spcBef>
              <a:buClr>
                <a:schemeClr val="accent1"/>
              </a:buClr>
              <a:buFont typeface="Wingdings 3" charset="2"/>
              <a:buChar char=""/>
            </a:pPr>
            <a:r>
              <a:rPr lang="en-US" sz="1400" b="1" dirty="0">
                <a:solidFill>
                  <a:schemeClr val="tx1">
                    <a:lumMod val="75000"/>
                    <a:lumOff val="25000"/>
                  </a:schemeClr>
                </a:solidFill>
              </a:rPr>
              <a:t> </a:t>
            </a:r>
            <a:r>
              <a:rPr lang="en-US" sz="1400" b="1" dirty="0" err="1">
                <a:solidFill>
                  <a:schemeClr val="tx1">
                    <a:lumMod val="75000"/>
                    <a:lumOff val="25000"/>
                  </a:schemeClr>
                </a:solidFill>
              </a:rPr>
              <a:t>Qianjiazhai</a:t>
            </a:r>
            <a:r>
              <a:rPr lang="en-US" sz="1400" b="1" dirty="0">
                <a:solidFill>
                  <a:schemeClr val="tx1">
                    <a:lumMod val="75000"/>
                    <a:lumOff val="25000"/>
                  </a:schemeClr>
                </a:solidFill>
              </a:rPr>
              <a:t> No.1 Tea Tree </a:t>
            </a:r>
            <a:r>
              <a:rPr lang="en-US" sz="1200" b="1" dirty="0">
                <a:solidFill>
                  <a:schemeClr val="tx1">
                    <a:lumMod val="75000"/>
                    <a:lumOff val="25000"/>
                  </a:schemeClr>
                </a:solidFill>
              </a:rPr>
              <a:t>(wild, over 2,700 years)</a:t>
            </a:r>
            <a:br>
              <a:rPr lang="en-US" sz="1200" dirty="0">
                <a:solidFill>
                  <a:schemeClr val="tx1">
                    <a:lumMod val="75000"/>
                    <a:lumOff val="25000"/>
                  </a:schemeClr>
                </a:solidFill>
              </a:rPr>
            </a:br>
            <a:r>
              <a:rPr lang="en-US" sz="1200" i="1" dirty="0" err="1">
                <a:solidFill>
                  <a:schemeClr val="tx1">
                    <a:lumMod val="75000"/>
                    <a:lumOff val="25000"/>
                  </a:schemeClr>
                </a:solidFill>
              </a:rPr>
              <a:t>Qianjiazhai</a:t>
            </a:r>
            <a:r>
              <a:rPr lang="en-US" sz="1200" i="1" dirty="0">
                <a:solidFill>
                  <a:schemeClr val="tx1">
                    <a:lumMod val="75000"/>
                    <a:lumOff val="25000"/>
                  </a:schemeClr>
                </a:solidFill>
              </a:rPr>
              <a:t> No.1 Tea Tree is located at </a:t>
            </a:r>
            <a:r>
              <a:rPr lang="en-US" sz="1200" i="1" dirty="0" err="1">
                <a:solidFill>
                  <a:schemeClr val="tx1">
                    <a:lumMod val="75000"/>
                    <a:lumOff val="25000"/>
                  </a:schemeClr>
                </a:solidFill>
              </a:rPr>
              <a:t>Qianjiazhai</a:t>
            </a:r>
            <a:r>
              <a:rPr lang="en-US" sz="1200" i="1" dirty="0">
                <a:solidFill>
                  <a:schemeClr val="tx1">
                    <a:lumMod val="75000"/>
                    <a:lumOff val="25000"/>
                  </a:schemeClr>
                </a:solidFill>
              </a:rPr>
              <a:t> in </a:t>
            </a:r>
            <a:r>
              <a:rPr lang="en-US" sz="1200" i="1" dirty="0" err="1">
                <a:solidFill>
                  <a:schemeClr val="tx1">
                    <a:lumMod val="75000"/>
                    <a:lumOff val="25000"/>
                  </a:schemeClr>
                </a:solidFill>
              </a:rPr>
              <a:t>Zhenyuan</a:t>
            </a:r>
            <a:r>
              <a:rPr lang="en-US" sz="1200" i="1" dirty="0">
                <a:solidFill>
                  <a:schemeClr val="tx1">
                    <a:lumMod val="75000"/>
                    <a:lumOff val="25000"/>
                  </a:schemeClr>
                </a:solidFill>
              </a:rPr>
              <a:t> on </a:t>
            </a:r>
            <a:r>
              <a:rPr lang="en-US" sz="1200" i="1" dirty="0" err="1">
                <a:solidFill>
                  <a:schemeClr val="tx1">
                    <a:lumMod val="75000"/>
                    <a:lumOff val="25000"/>
                  </a:schemeClr>
                </a:solidFill>
              </a:rPr>
              <a:t>Ailao</a:t>
            </a:r>
            <a:r>
              <a:rPr lang="en-US" sz="1200" i="1" dirty="0">
                <a:solidFill>
                  <a:schemeClr val="tx1">
                    <a:lumMod val="75000"/>
                    <a:lumOff val="25000"/>
                  </a:schemeClr>
                </a:solidFill>
              </a:rPr>
              <a:t> Mountain. Found in 1991, The tea tree, has a height of 25.6 meters. It is the largest ancient wild arbor tea tree in the world. It was listed in Guinness World Records in 2001.  </a:t>
            </a:r>
          </a:p>
          <a:p>
            <a:pPr>
              <a:lnSpc>
                <a:spcPct val="90000"/>
              </a:lnSpc>
              <a:spcBef>
                <a:spcPts val="1000"/>
              </a:spcBef>
              <a:buClr>
                <a:schemeClr val="accent1"/>
              </a:buClr>
              <a:buFont typeface="Wingdings 3" charset="2"/>
              <a:buChar char=""/>
            </a:pPr>
            <a:r>
              <a:rPr lang="en-US" sz="1400" b="1" dirty="0">
                <a:solidFill>
                  <a:schemeClr val="tx1">
                    <a:lumMod val="75000"/>
                    <a:lumOff val="25000"/>
                  </a:schemeClr>
                </a:solidFill>
              </a:rPr>
              <a:t>Mengku Da </a:t>
            </a:r>
            <a:r>
              <a:rPr lang="en-US" sz="1400" b="1" dirty="0" err="1">
                <a:solidFill>
                  <a:schemeClr val="tx1">
                    <a:lumMod val="75000"/>
                    <a:lumOff val="25000"/>
                  </a:schemeClr>
                </a:solidFill>
              </a:rPr>
              <a:t>Xue</a:t>
            </a:r>
            <a:r>
              <a:rPr lang="en-US" sz="1400" b="1" dirty="0">
                <a:solidFill>
                  <a:schemeClr val="tx1">
                    <a:lumMod val="75000"/>
                    <a:lumOff val="25000"/>
                  </a:schemeClr>
                </a:solidFill>
              </a:rPr>
              <a:t> Shan No.1 Tea Tree </a:t>
            </a:r>
            <a:r>
              <a:rPr lang="en-US" sz="1200" b="1" dirty="0">
                <a:solidFill>
                  <a:schemeClr val="tx1">
                    <a:lumMod val="75000"/>
                    <a:lumOff val="25000"/>
                  </a:schemeClr>
                </a:solidFill>
              </a:rPr>
              <a:t>(wild, 2,700 years)</a:t>
            </a:r>
            <a:br>
              <a:rPr lang="en-US" sz="1200" dirty="0">
                <a:solidFill>
                  <a:schemeClr val="tx1">
                    <a:lumMod val="75000"/>
                    <a:lumOff val="25000"/>
                  </a:schemeClr>
                </a:solidFill>
              </a:rPr>
            </a:br>
            <a:r>
              <a:rPr lang="en-US" sz="1200" dirty="0">
                <a:solidFill>
                  <a:schemeClr val="tx1">
                    <a:lumMod val="75000"/>
                    <a:lumOff val="25000"/>
                  </a:schemeClr>
                </a:solidFill>
              </a:rPr>
              <a:t>Mengku No.1 Tea Tree is located in the </a:t>
            </a:r>
            <a:r>
              <a:rPr lang="en-US" sz="1200" dirty="0" err="1">
                <a:solidFill>
                  <a:schemeClr val="tx1">
                    <a:lumMod val="75000"/>
                    <a:lumOff val="25000"/>
                  </a:schemeClr>
                </a:solidFill>
              </a:rPr>
              <a:t>Yuku</a:t>
            </a:r>
            <a:r>
              <a:rPr lang="en-US" sz="1200" dirty="0">
                <a:solidFill>
                  <a:schemeClr val="tx1">
                    <a:lumMod val="75000"/>
                    <a:lumOff val="25000"/>
                  </a:schemeClr>
                </a:solidFill>
              </a:rPr>
              <a:t> town on the peak of </a:t>
            </a:r>
            <a:r>
              <a:rPr lang="en-US" sz="1200" dirty="0" err="1">
                <a:solidFill>
                  <a:schemeClr val="tx1">
                    <a:lumMod val="75000"/>
                    <a:lumOff val="25000"/>
                  </a:schemeClr>
                </a:solidFill>
              </a:rPr>
              <a:t>Mengku’s</a:t>
            </a:r>
            <a:r>
              <a:rPr lang="en-US" sz="1200" dirty="0">
                <a:solidFill>
                  <a:schemeClr val="tx1">
                    <a:lumMod val="75000"/>
                    <a:lumOff val="25000"/>
                  </a:schemeClr>
                </a:solidFill>
              </a:rPr>
              <a:t> Da </a:t>
            </a:r>
            <a:r>
              <a:rPr lang="en-US" sz="1200" dirty="0" err="1">
                <a:solidFill>
                  <a:schemeClr val="tx1">
                    <a:lumMod val="75000"/>
                    <a:lumOff val="25000"/>
                  </a:schemeClr>
                </a:solidFill>
              </a:rPr>
              <a:t>Xue</a:t>
            </a:r>
            <a:r>
              <a:rPr lang="en-US" sz="1200" dirty="0">
                <a:solidFill>
                  <a:schemeClr val="tx1">
                    <a:lumMod val="75000"/>
                    <a:lumOff val="25000"/>
                  </a:schemeClr>
                </a:solidFill>
              </a:rPr>
              <a:t> Shan (2200-2750 meters above sea level). With a age of 2700 years, Mengku No.1 Tea Tree is 16.8 meters high and its trunk is 3.1 meters in diameter.</a:t>
            </a:r>
          </a:p>
          <a:p>
            <a:pPr>
              <a:lnSpc>
                <a:spcPct val="90000"/>
              </a:lnSpc>
              <a:spcBef>
                <a:spcPts val="1000"/>
              </a:spcBef>
              <a:buClr>
                <a:schemeClr val="accent1"/>
              </a:buClr>
              <a:buFont typeface="Wingdings 3" charset="2"/>
              <a:buChar char=""/>
            </a:pPr>
            <a:r>
              <a:rPr lang="en-US" sz="1400" b="1" dirty="0" err="1">
                <a:solidFill>
                  <a:schemeClr val="tx1">
                    <a:lumMod val="75000"/>
                    <a:lumOff val="25000"/>
                  </a:schemeClr>
                </a:solidFill>
              </a:rPr>
              <a:t>Bangwei</a:t>
            </a:r>
            <a:r>
              <a:rPr lang="en-US" sz="1400" b="1" dirty="0">
                <a:solidFill>
                  <a:schemeClr val="tx1">
                    <a:lumMod val="75000"/>
                    <a:lumOff val="25000"/>
                  </a:schemeClr>
                </a:solidFill>
              </a:rPr>
              <a:t> Tea Tree King </a:t>
            </a:r>
            <a:r>
              <a:rPr lang="en-US" sz="1200" b="1" dirty="0">
                <a:solidFill>
                  <a:schemeClr val="tx1">
                    <a:lumMod val="75000"/>
                    <a:lumOff val="25000"/>
                  </a:schemeClr>
                </a:solidFill>
              </a:rPr>
              <a:t>(Transitional, 1,700 years)</a:t>
            </a:r>
            <a:br>
              <a:rPr lang="en-US" sz="1200" dirty="0">
                <a:solidFill>
                  <a:schemeClr val="tx1">
                    <a:lumMod val="75000"/>
                    <a:lumOff val="25000"/>
                  </a:schemeClr>
                </a:solidFill>
              </a:rPr>
            </a:br>
            <a:r>
              <a:rPr lang="en-US" sz="1200" i="1" dirty="0">
                <a:solidFill>
                  <a:schemeClr val="tx1">
                    <a:lumMod val="75000"/>
                    <a:lumOff val="25000"/>
                  </a:schemeClr>
                </a:solidFill>
              </a:rPr>
              <a:t>The old tea tree, transitional from the wild to cultivated tree, is located at </a:t>
            </a:r>
            <a:r>
              <a:rPr lang="en-US" sz="1200" i="1" dirty="0" err="1">
                <a:solidFill>
                  <a:schemeClr val="tx1">
                    <a:lumMod val="75000"/>
                    <a:lumOff val="25000"/>
                  </a:schemeClr>
                </a:solidFill>
              </a:rPr>
              <a:t>Bangwei</a:t>
            </a:r>
            <a:r>
              <a:rPr lang="en-US" sz="1200" i="1" dirty="0">
                <a:solidFill>
                  <a:schemeClr val="tx1">
                    <a:lumMod val="75000"/>
                    <a:lumOff val="25000"/>
                  </a:schemeClr>
                </a:solidFill>
              </a:rPr>
              <a:t> Village, </a:t>
            </a:r>
            <a:r>
              <a:rPr lang="en-US" sz="1200" i="1" dirty="0" err="1">
                <a:solidFill>
                  <a:schemeClr val="tx1">
                    <a:lumMod val="75000"/>
                    <a:lumOff val="25000"/>
                  </a:schemeClr>
                </a:solidFill>
              </a:rPr>
              <a:t>Fudong</a:t>
            </a:r>
            <a:r>
              <a:rPr lang="en-US" sz="1200" i="1" dirty="0">
                <a:solidFill>
                  <a:schemeClr val="tx1">
                    <a:lumMod val="75000"/>
                    <a:lumOff val="25000"/>
                  </a:schemeClr>
                </a:solidFill>
              </a:rPr>
              <a:t> Town, Lancang County, Yunnan Province. Grown at 1900 meters above sea level, the arbor tea tree king is 11.8 meters high and its trunk is 1.14 meters in diameter. The ancient tea tree of </a:t>
            </a:r>
            <a:r>
              <a:rPr lang="en-US" sz="1200" i="1" dirty="0" err="1">
                <a:solidFill>
                  <a:schemeClr val="tx1">
                    <a:lumMod val="75000"/>
                    <a:lumOff val="25000"/>
                  </a:schemeClr>
                </a:solidFill>
              </a:rPr>
              <a:t>Bangwei</a:t>
            </a:r>
            <a:r>
              <a:rPr lang="en-US" sz="1200" i="1" dirty="0">
                <a:solidFill>
                  <a:schemeClr val="tx1">
                    <a:lumMod val="75000"/>
                    <a:lumOff val="25000"/>
                  </a:schemeClr>
                </a:solidFill>
              </a:rPr>
              <a:t> is the only ancient transitional tea tree in the world and provides a scientific basis for all kind of tea culture research.</a:t>
            </a:r>
          </a:p>
          <a:p>
            <a:pPr>
              <a:lnSpc>
                <a:spcPct val="90000"/>
              </a:lnSpc>
              <a:spcBef>
                <a:spcPts val="1000"/>
              </a:spcBef>
              <a:buClr>
                <a:schemeClr val="accent1"/>
              </a:buClr>
              <a:buFont typeface="Wingdings 3" charset="2"/>
              <a:buChar char=""/>
            </a:pPr>
            <a:r>
              <a:rPr lang="en-US" sz="1400" b="1" dirty="0" err="1">
                <a:solidFill>
                  <a:schemeClr val="tx1">
                    <a:lumMod val="75000"/>
                    <a:lumOff val="25000"/>
                  </a:schemeClr>
                </a:solidFill>
              </a:rPr>
              <a:t>Yuxi</a:t>
            </a:r>
            <a:r>
              <a:rPr lang="en-US" sz="1400" b="1" dirty="0">
                <a:solidFill>
                  <a:schemeClr val="tx1">
                    <a:lumMod val="75000"/>
                    <a:lumOff val="25000"/>
                  </a:schemeClr>
                </a:solidFill>
              </a:rPr>
              <a:t> </a:t>
            </a:r>
            <a:r>
              <a:rPr lang="en-US" sz="1400" b="1" dirty="0" err="1">
                <a:solidFill>
                  <a:schemeClr val="tx1">
                    <a:lumMod val="75000"/>
                    <a:lumOff val="25000"/>
                  </a:schemeClr>
                </a:solidFill>
              </a:rPr>
              <a:t>Yunanjiang</a:t>
            </a:r>
            <a:r>
              <a:rPr lang="en-US" sz="1400" b="1" dirty="0">
                <a:solidFill>
                  <a:schemeClr val="tx1">
                    <a:lumMod val="75000"/>
                    <a:lumOff val="25000"/>
                  </a:schemeClr>
                </a:solidFill>
              </a:rPr>
              <a:t> Wild Tea Tree </a:t>
            </a:r>
            <a:r>
              <a:rPr lang="en-US" sz="1200" b="1" dirty="0">
                <a:solidFill>
                  <a:schemeClr val="tx1">
                    <a:lumMod val="75000"/>
                    <a:lumOff val="25000"/>
                  </a:schemeClr>
                </a:solidFill>
              </a:rPr>
              <a:t>(wild, 1,700 years)</a:t>
            </a:r>
            <a:br>
              <a:rPr lang="en-US" sz="1200" dirty="0">
                <a:solidFill>
                  <a:schemeClr val="tx1">
                    <a:lumMod val="75000"/>
                    <a:lumOff val="25000"/>
                  </a:schemeClr>
                </a:solidFill>
              </a:rPr>
            </a:br>
            <a:r>
              <a:rPr lang="en-US" sz="1200" dirty="0" err="1">
                <a:solidFill>
                  <a:schemeClr val="tx1">
                    <a:lumMod val="75000"/>
                    <a:lumOff val="25000"/>
                  </a:schemeClr>
                </a:solidFill>
              </a:rPr>
              <a:t>Yunanjiang</a:t>
            </a:r>
            <a:r>
              <a:rPr lang="en-US" sz="1200" dirty="0">
                <a:solidFill>
                  <a:schemeClr val="tx1">
                    <a:lumMod val="75000"/>
                    <a:lumOff val="25000"/>
                  </a:schemeClr>
                </a:solidFill>
              </a:rPr>
              <a:t> Wild Tea Tree Twins is located in the </a:t>
            </a:r>
            <a:r>
              <a:rPr lang="en-US" sz="1200" dirty="0" err="1">
                <a:solidFill>
                  <a:schemeClr val="tx1">
                    <a:lumMod val="75000"/>
                    <a:lumOff val="25000"/>
                  </a:schemeClr>
                </a:solidFill>
              </a:rPr>
              <a:t>Nanxi</a:t>
            </a:r>
            <a:r>
              <a:rPr lang="en-US" sz="1200" dirty="0">
                <a:solidFill>
                  <a:schemeClr val="tx1">
                    <a:lumMod val="75000"/>
                    <a:lumOff val="25000"/>
                  </a:schemeClr>
                </a:solidFill>
              </a:rPr>
              <a:t> virgin forest near </a:t>
            </a:r>
            <a:r>
              <a:rPr lang="en-US" sz="1200" dirty="0" err="1">
                <a:solidFill>
                  <a:schemeClr val="tx1">
                    <a:lumMod val="75000"/>
                    <a:lumOff val="25000"/>
                  </a:schemeClr>
                </a:solidFill>
              </a:rPr>
              <a:t>Manlai</a:t>
            </a:r>
            <a:r>
              <a:rPr lang="en-US" sz="1200" dirty="0">
                <a:solidFill>
                  <a:schemeClr val="tx1">
                    <a:lumMod val="75000"/>
                    <a:lumOff val="25000"/>
                  </a:schemeClr>
                </a:solidFill>
              </a:rPr>
              <a:t> Town, Yuanjiang County. They are the best-preserved thousand-year-old wild ancient tea trees. The bigger arbor tea tree king is 12.2 meters high and its root trunk is 1.2 meters in diameter.</a:t>
            </a:r>
            <a:endParaRPr lang="en-US" sz="1200" b="0" i="0" dirty="0">
              <a:solidFill>
                <a:schemeClr val="tx1">
                  <a:lumMod val="75000"/>
                  <a:lumOff val="25000"/>
                </a:schemeClr>
              </a:solidFill>
              <a:effectLst/>
            </a:endParaRPr>
          </a:p>
        </p:txBody>
      </p:sp>
    </p:spTree>
    <p:extLst>
      <p:ext uri="{BB962C8B-B14F-4D97-AF65-F5344CB8AC3E}">
        <p14:creationId xmlns:p14="http://schemas.microsoft.com/office/powerpoint/2010/main" val="167489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7232218" y="726201"/>
            <a:ext cx="5021516" cy="740428"/>
          </a:xfrm>
        </p:spPr>
        <p:txBody>
          <a:bodyPr vert="horz" lIns="91440" tIns="45720" rIns="91440" bIns="45720" rtlCol="0" anchor="t">
            <a:normAutofit/>
          </a:bodyPr>
          <a:lstStyle/>
          <a:p>
            <a:r>
              <a:rPr lang="en-US" sz="3600" dirty="0">
                <a:latin typeface="Castellar" panose="020A0402060406010301" pitchFamily="18" charset="0"/>
              </a:rPr>
              <a:t>Green Tea</a:t>
            </a:r>
          </a:p>
        </p:txBody>
      </p:sp>
      <p:sp>
        <p:nvSpPr>
          <p:cNvPr id="72" name="Rectangle 7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Text Placeholder 3"/>
          <p:cNvSpPr>
            <a:spLocks noGrp="1"/>
          </p:cNvSpPr>
          <p:nvPr>
            <p:ph type="body" sz="half" idx="2"/>
          </p:nvPr>
        </p:nvSpPr>
        <p:spPr>
          <a:xfrm>
            <a:off x="7243924" y="1534231"/>
            <a:ext cx="4305591" cy="5199078"/>
          </a:xfrm>
        </p:spPr>
        <p:txBody>
          <a:bodyPr vert="horz" lIns="91440" tIns="45720" rIns="91440" bIns="45720" rtlCol="0">
            <a:noAutofit/>
          </a:bodyPr>
          <a:lstStyle/>
          <a:p>
            <a:pPr>
              <a:lnSpc>
                <a:spcPct val="90000"/>
              </a:lnSpc>
              <a:buFont typeface="Wingdings 3" charset="2"/>
              <a:buChar char=""/>
            </a:pPr>
            <a:endParaRPr lang="en-US" dirty="0"/>
          </a:p>
          <a:p>
            <a:pPr>
              <a:lnSpc>
                <a:spcPct val="90000"/>
              </a:lnSpc>
              <a:buFont typeface="Wingdings 3" charset="2"/>
              <a:buChar char=""/>
            </a:pPr>
            <a:r>
              <a:rPr lang="en-US" dirty="0"/>
              <a:t>Although it is rare, green tea is produced in Yunnan</a:t>
            </a:r>
          </a:p>
          <a:p>
            <a:pPr>
              <a:lnSpc>
                <a:spcPct val="90000"/>
              </a:lnSpc>
              <a:buFont typeface="Wingdings 3" charset="2"/>
              <a:buChar char=""/>
            </a:pPr>
            <a:r>
              <a:rPr lang="en-US" dirty="0"/>
              <a:t>The green tea produced in Yunnan is only 1% of the overall green tea production in China. </a:t>
            </a:r>
          </a:p>
          <a:p>
            <a:pPr>
              <a:lnSpc>
                <a:spcPct val="90000"/>
              </a:lnSpc>
              <a:buFont typeface="Wingdings 3" charset="2"/>
              <a:buChar char=""/>
            </a:pPr>
            <a:r>
              <a:rPr lang="en-US" dirty="0"/>
              <a:t>48% of the tea produced in Yunnan is </a:t>
            </a:r>
            <a:r>
              <a:rPr lang="en-US" dirty="0" err="1"/>
              <a:t>pu’er</a:t>
            </a:r>
            <a:r>
              <a:rPr lang="en-US" dirty="0"/>
              <a:t>.</a:t>
            </a:r>
          </a:p>
          <a:p>
            <a:pPr>
              <a:lnSpc>
                <a:spcPct val="90000"/>
              </a:lnSpc>
              <a:buFont typeface="Wingdings 3" charset="2"/>
              <a:buChar char=""/>
            </a:pPr>
            <a:r>
              <a:rPr lang="en-US" dirty="0"/>
              <a:t>The raw tea material collected from the mountains of Yunnan, bring in a better price if it is processed into </a:t>
            </a:r>
            <a:r>
              <a:rPr lang="en-US" dirty="0" err="1"/>
              <a:t>pu’er</a:t>
            </a:r>
            <a:r>
              <a:rPr lang="en-US" dirty="0"/>
              <a:t> tea. </a:t>
            </a:r>
          </a:p>
          <a:p>
            <a:pPr>
              <a:lnSpc>
                <a:spcPct val="90000"/>
              </a:lnSpc>
              <a:buFont typeface="Wingdings 3" charset="2"/>
              <a:buChar char=""/>
            </a:pPr>
            <a:r>
              <a:rPr lang="en-US" dirty="0"/>
              <a:t>Yunnan green tea is rougher and more astringent than green tea from other parts of green tea producing regions, due to the use of the large leaf </a:t>
            </a:r>
            <a:r>
              <a:rPr lang="en-US" dirty="0" err="1"/>
              <a:t>assamica</a:t>
            </a:r>
            <a:r>
              <a:rPr lang="en-US" dirty="0"/>
              <a:t> variety of camelia-</a:t>
            </a:r>
            <a:r>
              <a:rPr lang="en-US" dirty="0" err="1"/>
              <a:t>sinensis</a:t>
            </a:r>
            <a:r>
              <a:rPr lang="en-US" dirty="0"/>
              <a:t>.</a:t>
            </a:r>
          </a:p>
          <a:p>
            <a:pPr>
              <a:lnSpc>
                <a:spcPct val="90000"/>
              </a:lnSpc>
              <a:buFont typeface="Wingdings 3" charset="2"/>
              <a:buChar char=""/>
            </a:pPr>
            <a:r>
              <a:rPr lang="en-US" dirty="0"/>
              <a:t>Yunnan green tea is usually sold for a less expensive price than other green teas.</a:t>
            </a:r>
          </a:p>
        </p:txBody>
      </p:sp>
      <p:pic>
        <p:nvPicPr>
          <p:cNvPr id="6" name="Picture 5" descr="A picture containing beverage, tea, food, sitting&#10;&#10;Description automatically generated">
            <a:extLst>
              <a:ext uri="{FF2B5EF4-FFF2-40B4-BE49-F238E27FC236}">
                <a16:creationId xmlns:a16="http://schemas.microsoft.com/office/drawing/2014/main" id="{61887296-A9DF-4D71-9D00-6DA6CB9C197D}"/>
              </a:ext>
            </a:extLst>
          </p:cNvPr>
          <p:cNvPicPr>
            <a:picLocks noChangeAspect="1"/>
          </p:cNvPicPr>
          <p:nvPr/>
        </p:nvPicPr>
        <p:blipFill rotWithShape="1">
          <a:blip r:embed="rId2">
            <a:extLst>
              <a:ext uri="{28A0092B-C50C-407E-A947-70E740481C1C}">
                <a14:useLocalDpi xmlns:a14="http://schemas.microsoft.com/office/drawing/2010/main" val="0"/>
              </a:ext>
            </a:extLst>
          </a:blip>
          <a:srcRect l="1" r="629" b="7386"/>
          <a:stretch/>
        </p:blipFill>
        <p:spPr>
          <a:xfrm>
            <a:off x="-10399" y="-6213"/>
            <a:ext cx="4662257" cy="6858000"/>
          </a:xfrm>
          <a:prstGeom prst="rect">
            <a:avLst/>
          </a:prstGeom>
        </p:spPr>
      </p:pic>
    </p:spTree>
    <p:extLst>
      <p:ext uri="{BB962C8B-B14F-4D97-AF65-F5344CB8AC3E}">
        <p14:creationId xmlns:p14="http://schemas.microsoft.com/office/powerpoint/2010/main" val="4213504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7664921" y="670514"/>
            <a:ext cx="5021516" cy="740428"/>
          </a:xfrm>
        </p:spPr>
        <p:txBody>
          <a:bodyPr vert="horz" lIns="91440" tIns="45720" rIns="91440" bIns="45720" rtlCol="0" anchor="t">
            <a:normAutofit/>
          </a:bodyPr>
          <a:lstStyle/>
          <a:p>
            <a:r>
              <a:rPr lang="en-US" sz="3600" dirty="0">
                <a:latin typeface="Castellar" panose="020A0402060406010301" pitchFamily="18" charset="0"/>
              </a:rPr>
              <a:t>Dian Hong</a:t>
            </a:r>
          </a:p>
        </p:txBody>
      </p:sp>
      <p:sp>
        <p:nvSpPr>
          <p:cNvPr id="72" name="Rectangle 7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9871" r="29046"/>
          <a:stretch/>
        </p:blipFill>
        <p:spPr>
          <a:xfrm>
            <a:off x="-1555" y="1731"/>
            <a:ext cx="4671091" cy="6858000"/>
          </a:xfrm>
          <a:prstGeom prst="rect">
            <a:avLst/>
          </a:prstGeom>
        </p:spPr>
      </p:pic>
      <p:sp>
        <p:nvSpPr>
          <p:cNvPr id="4" name="Text Placeholder 3"/>
          <p:cNvSpPr>
            <a:spLocks noGrp="1"/>
          </p:cNvSpPr>
          <p:nvPr>
            <p:ph type="body" sz="half" idx="2"/>
          </p:nvPr>
        </p:nvSpPr>
        <p:spPr>
          <a:xfrm>
            <a:off x="7687692" y="1399026"/>
            <a:ext cx="4511928" cy="5199078"/>
          </a:xfrm>
        </p:spPr>
        <p:txBody>
          <a:bodyPr vert="horz" lIns="91440" tIns="45720" rIns="91440" bIns="45720" rtlCol="0">
            <a:noAutofit/>
          </a:bodyPr>
          <a:lstStyle/>
          <a:p>
            <a:pPr>
              <a:lnSpc>
                <a:spcPct val="90000"/>
              </a:lnSpc>
              <a:buFont typeface="Wingdings 3" charset="2"/>
              <a:buChar char=""/>
            </a:pPr>
            <a:r>
              <a:rPr lang="en-US" dirty="0"/>
              <a:t>Dian Hong is black tea from the province of Yunnan. Dian, is both an older name for Yunnan and still used as a short version, and Hong, is simply “red”. Therefore, Dian Hong appropriately translates to “Yunnan Red”.</a:t>
            </a:r>
          </a:p>
          <a:p>
            <a:pPr>
              <a:lnSpc>
                <a:spcPct val="90000"/>
              </a:lnSpc>
              <a:buFont typeface="Wingdings 3" charset="2"/>
              <a:buChar char=""/>
            </a:pPr>
            <a:r>
              <a:rPr lang="en-US" dirty="0"/>
              <a:t>Dian Hong was “discovered” in 1938 during the Sino-Japanese war. Because black tea production close to the East coast of China was hindered by the Japanese invasion, China had to look elsewhere for production. Tea was a crucial export to help China obtain foreign support against the Japanese. At this point Feng </a:t>
            </a:r>
            <a:r>
              <a:rPr lang="en-US" dirty="0" err="1"/>
              <a:t>Shaoqiu</a:t>
            </a:r>
            <a:r>
              <a:rPr lang="en-US" dirty="0"/>
              <a:t>, a tea expert from the China Tea Trade Company and responsible for the popularity of </a:t>
            </a:r>
            <a:r>
              <a:rPr lang="en-US" dirty="0" err="1"/>
              <a:t>Keemun</a:t>
            </a:r>
            <a:r>
              <a:rPr lang="en-US" dirty="0"/>
              <a:t> black tea, was tasked with the mission of finding a new region for producing black tea. Sheltered in the Southwest of China, he discovered that the tea from </a:t>
            </a:r>
            <a:r>
              <a:rPr lang="en-US" dirty="0" err="1"/>
              <a:t>Fengqing</a:t>
            </a:r>
            <a:r>
              <a:rPr lang="en-US" dirty="0"/>
              <a:t>, Yunnan was an ideal area to start producing black tea for export. China wasted no time and began exporting Dian Hong in 1939.</a:t>
            </a:r>
          </a:p>
          <a:p>
            <a:pPr>
              <a:lnSpc>
                <a:spcPct val="90000"/>
              </a:lnSpc>
              <a:buFont typeface="Wingdings 3" charset="2"/>
              <a:buChar char=""/>
            </a:pPr>
            <a:r>
              <a:rPr lang="en-US" dirty="0"/>
              <a:t>What makes Dian Hong special is that it is produced from the large leaf variety tea tree indigenous to Yunnan. Dian Hong has a unique appearance thanks to the presence golden, strand-like tips in the tea. </a:t>
            </a:r>
          </a:p>
        </p:txBody>
      </p:sp>
    </p:spTree>
    <p:extLst>
      <p:ext uri="{BB962C8B-B14F-4D97-AF65-F5344CB8AC3E}">
        <p14:creationId xmlns:p14="http://schemas.microsoft.com/office/powerpoint/2010/main" val="226174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7687692" y="669242"/>
            <a:ext cx="3906545" cy="597562"/>
          </a:xfrm>
        </p:spPr>
        <p:txBody>
          <a:bodyPr vert="horz" lIns="91440" tIns="45720" rIns="91440" bIns="45720" rtlCol="0" anchor="t">
            <a:normAutofit fontScale="90000"/>
          </a:bodyPr>
          <a:lstStyle/>
          <a:p>
            <a:r>
              <a:rPr lang="en-US" sz="3600" dirty="0">
                <a:latin typeface="Castellar" panose="020A0402060406010301" pitchFamily="18" charset="0"/>
              </a:rPr>
              <a:t>Yue </a:t>
            </a:r>
            <a:r>
              <a:rPr lang="en-US" sz="3600" dirty="0" err="1">
                <a:latin typeface="Castellar" panose="020A0402060406010301" pitchFamily="18" charset="0"/>
              </a:rPr>
              <a:t>GuanG</a:t>
            </a:r>
            <a:r>
              <a:rPr lang="en-US" sz="3600" dirty="0">
                <a:latin typeface="Castellar" panose="020A0402060406010301" pitchFamily="18" charset="0"/>
              </a:rPr>
              <a:t> Bai</a:t>
            </a:r>
          </a:p>
        </p:txBody>
      </p:sp>
      <p:sp>
        <p:nvSpPr>
          <p:cNvPr id="72" name="Rectangle 7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31044" r="17873"/>
          <a:stretch/>
        </p:blipFill>
        <p:spPr>
          <a:xfrm>
            <a:off x="-1555" y="1731"/>
            <a:ext cx="4671091" cy="6858000"/>
          </a:xfrm>
          <a:prstGeom prst="rect">
            <a:avLst/>
          </a:prstGeom>
        </p:spPr>
      </p:pic>
      <p:sp>
        <p:nvSpPr>
          <p:cNvPr id="4" name="Text Placeholder 3"/>
          <p:cNvSpPr>
            <a:spLocks noGrp="1"/>
          </p:cNvSpPr>
          <p:nvPr>
            <p:ph type="body" sz="half" idx="2"/>
          </p:nvPr>
        </p:nvSpPr>
        <p:spPr>
          <a:xfrm>
            <a:off x="7687692" y="1485198"/>
            <a:ext cx="4504308" cy="4837324"/>
          </a:xfrm>
        </p:spPr>
        <p:txBody>
          <a:bodyPr vert="horz" lIns="91440" tIns="45720" rIns="91440" bIns="45720" rtlCol="0">
            <a:normAutofit lnSpcReduction="10000"/>
          </a:bodyPr>
          <a:lstStyle/>
          <a:p>
            <a:pPr>
              <a:lnSpc>
                <a:spcPct val="90000"/>
              </a:lnSpc>
              <a:buFont typeface="Wingdings 3" charset="2"/>
              <a:buChar char=""/>
            </a:pPr>
            <a:r>
              <a:rPr lang="en-US" dirty="0"/>
              <a:t>Yue </a:t>
            </a:r>
            <a:r>
              <a:rPr lang="en-US" dirty="0" err="1"/>
              <a:t>Guang</a:t>
            </a:r>
            <a:r>
              <a:rPr lang="en-US" dirty="0"/>
              <a:t> Bai is an unusual white tea from the </a:t>
            </a:r>
            <a:r>
              <a:rPr lang="en-US" dirty="0" err="1"/>
              <a:t>Jinggu</a:t>
            </a:r>
            <a:r>
              <a:rPr lang="en-US" dirty="0"/>
              <a:t> area of Yunnan Province. </a:t>
            </a:r>
          </a:p>
          <a:p>
            <a:pPr>
              <a:lnSpc>
                <a:spcPct val="90000"/>
              </a:lnSpc>
              <a:buFont typeface="Wingdings 3" charset="2"/>
              <a:buChar char=""/>
            </a:pPr>
            <a:r>
              <a:rPr lang="en-US" dirty="0"/>
              <a:t>The appearance is the first thing one must notice – each leaf has a fascinating ‘white’ side but the other side is a deep, rich ‘purple/red’.  This is because of character traits of the tea bush varietal that is used to make this tea – Camellia </a:t>
            </a:r>
            <a:r>
              <a:rPr lang="en-US" dirty="0" err="1"/>
              <a:t>taliensis</a:t>
            </a:r>
            <a:r>
              <a:rPr lang="en-US" dirty="0"/>
              <a:t>.</a:t>
            </a:r>
          </a:p>
          <a:p>
            <a:pPr>
              <a:lnSpc>
                <a:spcPct val="90000"/>
              </a:lnSpc>
              <a:buFont typeface="Wingdings 3" charset="2"/>
              <a:buChar char=""/>
            </a:pPr>
            <a:r>
              <a:rPr lang="en-US" dirty="0"/>
              <a:t>Camellia </a:t>
            </a:r>
            <a:r>
              <a:rPr lang="en-US" dirty="0" err="1"/>
              <a:t>taliensis</a:t>
            </a:r>
            <a:r>
              <a:rPr lang="en-US" dirty="0"/>
              <a:t> is a relative of Camellia </a:t>
            </a:r>
            <a:r>
              <a:rPr lang="en-US" dirty="0" err="1"/>
              <a:t>sinensis</a:t>
            </a:r>
            <a:r>
              <a:rPr lang="en-US" dirty="0"/>
              <a:t>, the cultivated tea bush. Both thrive in the mountainous broad-leaf evergreen forests of Yunnan Province, northern Burma and parts of Thailand, where Camellia </a:t>
            </a:r>
            <a:r>
              <a:rPr lang="en-US" dirty="0" err="1"/>
              <a:t>taliensis</a:t>
            </a:r>
            <a:r>
              <a:rPr lang="en-US" dirty="0"/>
              <a:t> has been consumed for centuries by local people.</a:t>
            </a:r>
          </a:p>
          <a:p>
            <a:pPr>
              <a:lnSpc>
                <a:spcPct val="90000"/>
              </a:lnSpc>
              <a:buFont typeface="Wingdings 3" charset="2"/>
              <a:buChar char=""/>
            </a:pPr>
            <a:r>
              <a:rPr lang="en-US" dirty="0"/>
              <a:t>Yue </a:t>
            </a:r>
            <a:r>
              <a:rPr lang="en-US" dirty="0" err="1"/>
              <a:t>Guang</a:t>
            </a:r>
            <a:r>
              <a:rPr lang="en-US" dirty="0"/>
              <a:t> Bai is a true regional Yunnan specialty. It does not quite fit the exact characteristics of traditional white tea manufacture.</a:t>
            </a:r>
          </a:p>
          <a:p>
            <a:pPr>
              <a:lnSpc>
                <a:spcPct val="90000"/>
              </a:lnSpc>
              <a:buFont typeface="Wingdings 3" charset="2"/>
              <a:buChar char=""/>
            </a:pPr>
            <a:r>
              <a:rPr lang="en-US" dirty="0"/>
              <a:t>This tea is processed very simply with a short light withering that promotes slight oxidation followed by air drying to keep the leaf as open and flat as possible. This slight natural oxidation imparts a flavor to this leaf that is reminiscent of a very mild black tea.</a:t>
            </a:r>
            <a:endParaRPr lang="en-US" sz="1200" dirty="0"/>
          </a:p>
        </p:txBody>
      </p:sp>
    </p:spTree>
    <p:extLst>
      <p:ext uri="{BB962C8B-B14F-4D97-AF65-F5344CB8AC3E}">
        <p14:creationId xmlns:p14="http://schemas.microsoft.com/office/powerpoint/2010/main" val="60241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3"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1"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7687692" y="639980"/>
            <a:ext cx="5021516" cy="656085"/>
          </a:xfrm>
        </p:spPr>
        <p:txBody>
          <a:bodyPr vert="horz" lIns="91440" tIns="45720" rIns="91440" bIns="45720" rtlCol="0" anchor="t">
            <a:normAutofit/>
          </a:bodyPr>
          <a:lstStyle/>
          <a:p>
            <a:r>
              <a:rPr lang="en-US" sz="3600" dirty="0">
                <a:latin typeface="Castellar" panose="020A0402060406010301" pitchFamily="18" charset="0"/>
              </a:rPr>
              <a:t>Maocha</a:t>
            </a:r>
          </a:p>
        </p:txBody>
      </p:sp>
      <p:sp>
        <p:nvSpPr>
          <p:cNvPr id="72" name="Rectangle 7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7701" r="31215"/>
          <a:stretch/>
        </p:blipFill>
        <p:spPr>
          <a:xfrm>
            <a:off x="-1555" y="1731"/>
            <a:ext cx="4671091" cy="6858000"/>
          </a:xfrm>
          <a:prstGeom prst="rect">
            <a:avLst/>
          </a:prstGeom>
        </p:spPr>
      </p:pic>
      <p:sp>
        <p:nvSpPr>
          <p:cNvPr id="4" name="Text Placeholder 3"/>
          <p:cNvSpPr>
            <a:spLocks noGrp="1"/>
          </p:cNvSpPr>
          <p:nvPr>
            <p:ph type="body" sz="half" idx="2"/>
          </p:nvPr>
        </p:nvSpPr>
        <p:spPr>
          <a:xfrm>
            <a:off x="7687692" y="1537855"/>
            <a:ext cx="4449735" cy="5062485"/>
          </a:xfrm>
        </p:spPr>
        <p:txBody>
          <a:bodyPr vert="horz" lIns="91440" tIns="45720" rIns="91440" bIns="45720" rtlCol="0">
            <a:normAutofit/>
          </a:bodyPr>
          <a:lstStyle/>
          <a:p>
            <a:pPr>
              <a:buFont typeface="Wingdings 3" charset="2"/>
              <a:buChar char=""/>
            </a:pPr>
            <a:r>
              <a:rPr lang="en-US" dirty="0"/>
              <a:t>In the broad context of processing teas, the term maocha refers to an unfinished stage: wilted, partially roasted, or otherwise not fully dried and finished. While this unfinished tea might be tasted to gauge the development of flavor or sold to third party roasters, it is almost never offered for sale to consumers, since it is not preserved for storage. </a:t>
            </a:r>
          </a:p>
          <a:p>
            <a:pPr>
              <a:buFont typeface="Wingdings 3" charset="2"/>
              <a:buChar char=""/>
            </a:pPr>
            <a:r>
              <a:rPr lang="en-US" dirty="0"/>
              <a:t>In recent years, </a:t>
            </a:r>
            <a:r>
              <a:rPr lang="en-US" dirty="0" err="1"/>
              <a:t>pu’er</a:t>
            </a:r>
            <a:r>
              <a:rPr lang="en-US" dirty="0"/>
              <a:t> producers have found a market for sheng teas that are not yet aged. With leaves that are still green in color, these teas are referred to as maocha, or unfinished tea, despite the fact that they are fully dried. </a:t>
            </a:r>
          </a:p>
          <a:p>
            <a:pPr>
              <a:buFont typeface="Wingdings 3" charset="2"/>
              <a:buChar char=""/>
            </a:pPr>
            <a:r>
              <a:rPr lang="en-US" dirty="0"/>
              <a:t>Rather than putting them into storage for ten years before finding a buyer, these teas are now sold as-is to the consumer market. While some </a:t>
            </a:r>
            <a:r>
              <a:rPr lang="en-US" dirty="0" err="1"/>
              <a:t>pu-erh</a:t>
            </a:r>
            <a:r>
              <a:rPr lang="en-US" dirty="0"/>
              <a:t> drinkers value these green versions for their existing flavor, others may buy them as an investment, with the intention to age them independently.</a:t>
            </a:r>
          </a:p>
        </p:txBody>
      </p:sp>
    </p:spTree>
    <p:extLst>
      <p:ext uri="{BB962C8B-B14F-4D97-AF65-F5344CB8AC3E}">
        <p14:creationId xmlns:p14="http://schemas.microsoft.com/office/powerpoint/2010/main" val="344368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3"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1"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7387628" y="597809"/>
            <a:ext cx="5021516" cy="740428"/>
          </a:xfrm>
        </p:spPr>
        <p:txBody>
          <a:bodyPr vert="horz" lIns="91440" tIns="45720" rIns="91440" bIns="45720" rtlCol="0" anchor="t">
            <a:normAutofit/>
          </a:bodyPr>
          <a:lstStyle/>
          <a:p>
            <a:r>
              <a:rPr lang="en-US" sz="3600" dirty="0" err="1">
                <a:latin typeface="Castellar" panose="020A0402060406010301" pitchFamily="18" charset="0"/>
              </a:rPr>
              <a:t>Pu’er</a:t>
            </a:r>
            <a:r>
              <a:rPr lang="en-US" sz="3600" b="1" dirty="0"/>
              <a:t> </a:t>
            </a:r>
            <a:r>
              <a:rPr lang="en-US" sz="3600" i="1" dirty="0"/>
              <a:t>(sheng)</a:t>
            </a:r>
          </a:p>
        </p:txBody>
      </p:sp>
      <p:sp>
        <p:nvSpPr>
          <p:cNvPr id="72" name="Rectangle 7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805" r="5084"/>
          <a:stretch/>
        </p:blipFill>
        <p:spPr>
          <a:xfrm>
            <a:off x="-1555" y="1731"/>
            <a:ext cx="4671091" cy="6858000"/>
          </a:xfrm>
          <a:prstGeom prst="rect">
            <a:avLst/>
          </a:prstGeom>
        </p:spPr>
      </p:pic>
      <p:sp>
        <p:nvSpPr>
          <p:cNvPr id="4" name="Text Placeholder 3"/>
          <p:cNvSpPr>
            <a:spLocks noGrp="1"/>
          </p:cNvSpPr>
          <p:nvPr>
            <p:ph type="body" sz="half" idx="2"/>
          </p:nvPr>
        </p:nvSpPr>
        <p:spPr>
          <a:xfrm>
            <a:off x="7387628" y="1410941"/>
            <a:ext cx="4732132" cy="5435143"/>
          </a:xfrm>
        </p:spPr>
        <p:txBody>
          <a:bodyPr vert="horz" lIns="91440" tIns="45720" rIns="91440" bIns="45720" rtlCol="0">
            <a:normAutofit/>
          </a:bodyPr>
          <a:lstStyle/>
          <a:p>
            <a:pPr>
              <a:lnSpc>
                <a:spcPct val="90000"/>
              </a:lnSpc>
              <a:buFont typeface="Wingdings 3" charset="2"/>
              <a:buChar char=""/>
            </a:pPr>
            <a:r>
              <a:rPr lang="en-US" i="1" dirty="0"/>
              <a:t>Sheng</a:t>
            </a:r>
            <a:r>
              <a:rPr lang="en-US" dirty="0"/>
              <a:t>, or “raw” </a:t>
            </a:r>
            <a:r>
              <a:rPr lang="en-US" dirty="0" err="1"/>
              <a:t>pu’er</a:t>
            </a:r>
            <a:r>
              <a:rPr lang="en-US" dirty="0"/>
              <a:t> are so named because they are fermented naturally over a long aging period. </a:t>
            </a:r>
          </a:p>
          <a:p>
            <a:pPr>
              <a:lnSpc>
                <a:spcPct val="90000"/>
              </a:lnSpc>
              <a:buFont typeface="Wingdings 3" charset="2"/>
              <a:buChar char=""/>
            </a:pPr>
            <a:r>
              <a:rPr lang="en-US" dirty="0"/>
              <a:t>This naturally fermented style is rumored to have roots in the Tibetan tea trade, dating back to the Tang Dynasty. For portability, teas from Yunnan and neighboring tea regions were pressed into bricks or cakes, and fermented naturally during the months-long journey to Tibet. On the steppe, the fermented teas were stewed and combined with yak butter to create a nutritionally valuable beverage.</a:t>
            </a:r>
          </a:p>
          <a:p>
            <a:pPr>
              <a:lnSpc>
                <a:spcPct val="90000"/>
              </a:lnSpc>
              <a:buFont typeface="Wingdings 3" charset="2"/>
              <a:buChar char=""/>
            </a:pPr>
            <a:r>
              <a:rPr lang="en-US" dirty="0"/>
              <a:t>In Yunnan, however, where the teas were harvested and crafted, the indigenous people stewed freshly wilted tea leaves, known as </a:t>
            </a:r>
            <a:r>
              <a:rPr lang="en-US" i="1" dirty="0"/>
              <a:t>maocha</a:t>
            </a:r>
            <a:r>
              <a:rPr lang="en-US" dirty="0"/>
              <a:t>.</a:t>
            </a:r>
          </a:p>
          <a:p>
            <a:pPr>
              <a:lnSpc>
                <a:spcPct val="90000"/>
              </a:lnSpc>
              <a:buFont typeface="Wingdings 3" charset="2"/>
              <a:buChar char=""/>
            </a:pPr>
            <a:r>
              <a:rPr lang="en-US" dirty="0"/>
              <a:t>Ripened </a:t>
            </a:r>
            <a:r>
              <a:rPr lang="en-US" i="1" dirty="0"/>
              <a:t>sheng</a:t>
            </a:r>
            <a:r>
              <a:rPr lang="en-US" dirty="0"/>
              <a:t> </a:t>
            </a:r>
            <a:r>
              <a:rPr lang="en-US" dirty="0" err="1"/>
              <a:t>puer</a:t>
            </a:r>
            <a:r>
              <a:rPr lang="en-US" dirty="0"/>
              <a:t>, as we know them today, aged and brewed without additives, were popularized in Hong Kong by immigrant populations after the Chinese civil war. Teas imported from Yunnan began their fermentation process during travel and storage, and as the economy grew in the 1960s and 70s, aging became an integral part of the </a:t>
            </a:r>
            <a:r>
              <a:rPr lang="en-US" dirty="0" err="1"/>
              <a:t>pu’er</a:t>
            </a:r>
            <a:r>
              <a:rPr lang="en-US" dirty="0"/>
              <a:t> crafting process. The humid aging environment in Hong Kong facilitated the fermentation process, creating rich, dark teas, with earthy flavor notes like peat and camphor.</a:t>
            </a:r>
          </a:p>
        </p:txBody>
      </p:sp>
    </p:spTree>
    <p:extLst>
      <p:ext uri="{BB962C8B-B14F-4D97-AF65-F5344CB8AC3E}">
        <p14:creationId xmlns:p14="http://schemas.microsoft.com/office/powerpoint/2010/main" val="2279309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4" name="Group 43">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5"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6"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7"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8"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9"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1"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2"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3"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4"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5"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6"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8" name="Group 57">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9"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0"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2"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3"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4"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5"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6"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7"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8"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9"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0"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7687692" y="645261"/>
            <a:ext cx="5021516" cy="665088"/>
          </a:xfrm>
        </p:spPr>
        <p:txBody>
          <a:bodyPr vert="horz" lIns="91440" tIns="45720" rIns="91440" bIns="45720" rtlCol="0" anchor="t">
            <a:normAutofit/>
          </a:bodyPr>
          <a:lstStyle/>
          <a:p>
            <a:r>
              <a:rPr lang="en-US" sz="3600" dirty="0" err="1">
                <a:latin typeface="Castellar" panose="020A0402060406010301" pitchFamily="18" charset="0"/>
              </a:rPr>
              <a:t>Pu’er</a:t>
            </a:r>
            <a:r>
              <a:rPr lang="en-US" sz="3600" dirty="0"/>
              <a:t> </a:t>
            </a:r>
            <a:r>
              <a:rPr lang="en-US" sz="3600" i="1" dirty="0"/>
              <a:t>(</a:t>
            </a:r>
            <a:r>
              <a:rPr lang="en-US" sz="3600" i="1" dirty="0" err="1"/>
              <a:t>Shou</a:t>
            </a:r>
            <a:r>
              <a:rPr lang="en-US" sz="3600" i="1" dirty="0"/>
              <a:t>)</a:t>
            </a:r>
            <a:endParaRPr lang="en-US" sz="3600" b="1" dirty="0"/>
          </a:p>
        </p:txBody>
      </p:sp>
      <p:sp>
        <p:nvSpPr>
          <p:cNvPr id="72" name="Rectangle 71">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514" r="15375"/>
          <a:stretch/>
        </p:blipFill>
        <p:spPr>
          <a:xfrm>
            <a:off x="-1555" y="1731"/>
            <a:ext cx="4671091" cy="6858000"/>
          </a:xfrm>
          <a:prstGeom prst="rect">
            <a:avLst/>
          </a:prstGeom>
        </p:spPr>
      </p:pic>
      <p:sp>
        <p:nvSpPr>
          <p:cNvPr id="4" name="Text Placeholder 3"/>
          <p:cNvSpPr>
            <a:spLocks noGrp="1"/>
          </p:cNvSpPr>
          <p:nvPr>
            <p:ph type="body" sz="half" idx="2"/>
          </p:nvPr>
        </p:nvSpPr>
        <p:spPr>
          <a:xfrm>
            <a:off x="7687692" y="1533894"/>
            <a:ext cx="4375700" cy="4466741"/>
          </a:xfrm>
        </p:spPr>
        <p:txBody>
          <a:bodyPr vert="horz" lIns="91440" tIns="45720" rIns="91440" bIns="45720" rtlCol="0">
            <a:normAutofit/>
          </a:bodyPr>
          <a:lstStyle/>
          <a:p>
            <a:pPr>
              <a:buFont typeface="Wingdings 3" charset="2"/>
              <a:buChar char=""/>
            </a:pPr>
            <a:r>
              <a:rPr lang="en-US" dirty="0"/>
              <a:t>In the late 1970s, demand for pu’er teas began to outpace the supply from traditional aging processes. To keep up, tea makers developed a technique to accelerate fermentation and imitate well-aged sheng teas. This new style was called </a:t>
            </a:r>
            <a:r>
              <a:rPr lang="en-US" dirty="0" err="1"/>
              <a:t>shou</a:t>
            </a:r>
            <a:r>
              <a:rPr lang="en-US" dirty="0"/>
              <a:t>, or “cooked” </a:t>
            </a:r>
            <a:r>
              <a:rPr lang="en-US" dirty="0" err="1"/>
              <a:t>pu’er</a:t>
            </a:r>
            <a:r>
              <a:rPr lang="en-US" dirty="0"/>
              <a:t>.</a:t>
            </a:r>
          </a:p>
          <a:p>
            <a:pPr>
              <a:buFont typeface="Wingdings 3" charset="2"/>
              <a:buChar char=""/>
            </a:pPr>
            <a:r>
              <a:rPr lang="en-US" dirty="0"/>
              <a:t>To make </a:t>
            </a:r>
            <a:r>
              <a:rPr lang="en-US" dirty="0" err="1"/>
              <a:t>shou</a:t>
            </a:r>
            <a:r>
              <a:rPr lang="en-US" dirty="0"/>
              <a:t> </a:t>
            </a:r>
            <a:r>
              <a:rPr lang="en-US" dirty="0" err="1"/>
              <a:t>pu’er</a:t>
            </a:r>
            <a:r>
              <a:rPr lang="en-US" dirty="0"/>
              <a:t>, the green maocha is heaped into a large pile. Tea makers often mix in a small amount of a previous batch of tea to introduce desirable microbes, and then the leaves are left to ferment. This process works a lot like composting, with the dense pile producing heat that encourages fermentation. The leaves are then turned regularly until they are fully fermented, at which point they may be pressed into cakes, already ready to drink.</a:t>
            </a:r>
          </a:p>
          <a:p>
            <a:endParaRPr lang="en-US" dirty="0"/>
          </a:p>
        </p:txBody>
      </p:sp>
    </p:spTree>
    <p:extLst>
      <p:ext uri="{BB962C8B-B14F-4D97-AF65-F5344CB8AC3E}">
        <p14:creationId xmlns:p14="http://schemas.microsoft.com/office/powerpoint/2010/main" val="120243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35" y="828654"/>
            <a:ext cx="4776121" cy="471129"/>
          </a:xfrm>
        </p:spPr>
        <p:txBody>
          <a:bodyPr>
            <a:noAutofit/>
          </a:bodyPr>
          <a:lstStyle/>
          <a:p>
            <a:r>
              <a:rPr lang="en-US" sz="3600" b="1">
                <a:latin typeface="Castellar" panose="020A0402060406010301" pitchFamily="18" charset="0"/>
              </a:rPr>
              <a:t>WHERE’S THE TEA?</a:t>
            </a:r>
            <a:endParaRPr lang="en-US" sz="3600" b="1" dirty="0">
              <a:latin typeface="Castellar" panose="020A0402060406010301" pitchFamily="18" charset="0"/>
            </a:endParaRPr>
          </a:p>
        </p:txBody>
      </p:sp>
      <p:sp>
        <p:nvSpPr>
          <p:cNvPr id="4" name="Text Placeholder 3"/>
          <p:cNvSpPr>
            <a:spLocks noGrp="1"/>
          </p:cNvSpPr>
          <p:nvPr>
            <p:ph type="body" sz="half" idx="2"/>
          </p:nvPr>
        </p:nvSpPr>
        <p:spPr>
          <a:xfrm>
            <a:off x="1730629" y="1535348"/>
            <a:ext cx="2765321" cy="5202203"/>
          </a:xfrm>
        </p:spPr>
        <p:txBody>
          <a:bodyPr>
            <a:normAutofit/>
          </a:bodyPr>
          <a:lstStyle/>
          <a:p>
            <a:pPr marL="285750" indent="-285750">
              <a:buFont typeface="Arial" panose="020B0604020202020204" pitchFamily="34" charset="0"/>
              <a:buChar char="•"/>
            </a:pPr>
            <a:r>
              <a:rPr lang="en-US" sz="2000" b="1" dirty="0" err="1">
                <a:solidFill>
                  <a:srgbClr val="C00000"/>
                </a:solidFill>
              </a:rPr>
              <a:t>Lincang</a:t>
            </a:r>
            <a:endParaRPr lang="en-US" sz="2000" b="1" dirty="0">
              <a:solidFill>
                <a:srgbClr val="C00000"/>
              </a:solidFill>
            </a:endParaRPr>
          </a:p>
          <a:p>
            <a:pPr marL="742950" lvl="1" indent="-285750">
              <a:buFont typeface="Arial" panose="020B0604020202020204" pitchFamily="34" charset="0"/>
              <a:buChar char="•"/>
            </a:pPr>
            <a:r>
              <a:rPr lang="en-US" b="1" dirty="0" err="1">
                <a:solidFill>
                  <a:srgbClr val="0070C0"/>
                </a:solidFill>
              </a:rPr>
              <a:t>Mengku</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Bingdao</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Da </a:t>
            </a:r>
            <a:r>
              <a:rPr lang="en-US" b="1" dirty="0" err="1">
                <a:solidFill>
                  <a:schemeClr val="tx1"/>
                </a:solidFill>
              </a:rPr>
              <a:t>Xue</a:t>
            </a:r>
            <a:r>
              <a:rPr lang="en-US" b="1" dirty="0">
                <a:solidFill>
                  <a:schemeClr val="tx1"/>
                </a:solidFill>
              </a:rPr>
              <a:t> Shan</a:t>
            </a:r>
          </a:p>
          <a:p>
            <a:pPr marL="1200150" lvl="2" indent="-285750">
              <a:spcBef>
                <a:spcPts val="600"/>
              </a:spcBef>
              <a:buFont typeface="Arial" panose="020B0604020202020204" pitchFamily="34" charset="0"/>
              <a:buChar char="•"/>
            </a:pPr>
            <a:r>
              <a:rPr lang="en-US" b="1" dirty="0" err="1">
                <a:solidFill>
                  <a:schemeClr val="tx1"/>
                </a:solidFill>
              </a:rPr>
              <a:t>Shuangjiang</a:t>
            </a:r>
            <a:r>
              <a:rPr lang="en-US" b="1" dirty="0">
                <a:solidFill>
                  <a:schemeClr val="tx1"/>
                </a:solidFill>
              </a:rPr>
              <a:t> </a:t>
            </a:r>
            <a:r>
              <a:rPr lang="en-US" b="1" dirty="0" err="1">
                <a:solidFill>
                  <a:schemeClr val="tx1"/>
                </a:solidFill>
              </a:rPr>
              <a:t>Mengku</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Mengku</a:t>
            </a:r>
            <a:r>
              <a:rPr lang="en-US" b="1" dirty="0">
                <a:solidFill>
                  <a:schemeClr val="tx1"/>
                </a:solidFill>
              </a:rPr>
              <a:t> </a:t>
            </a:r>
            <a:r>
              <a:rPr lang="en-US" b="1" dirty="0" err="1">
                <a:solidFill>
                  <a:schemeClr val="tx1"/>
                </a:solidFill>
              </a:rPr>
              <a:t>Rongshi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Dahusai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Xiaohusai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Nanmei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Bangma</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Yongde</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Mangfei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Wujia</a:t>
            </a:r>
            <a:r>
              <a:rPr lang="en-US" b="1" dirty="0">
                <a:solidFill>
                  <a:schemeClr val="tx1"/>
                </a:solidFill>
              </a:rPr>
              <a:t> </a:t>
            </a:r>
            <a:r>
              <a:rPr lang="en-US" b="1" dirty="0" err="1">
                <a:solidFill>
                  <a:schemeClr val="tx1"/>
                </a:solidFill>
              </a:rPr>
              <a:t>Zha</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Yongde</a:t>
            </a:r>
            <a:r>
              <a:rPr lang="en-US" b="1" dirty="0">
                <a:solidFill>
                  <a:schemeClr val="tx1"/>
                </a:solidFill>
              </a:rPr>
              <a:t> </a:t>
            </a:r>
            <a:r>
              <a:rPr lang="en-US" b="1" dirty="0" err="1">
                <a:solidFill>
                  <a:schemeClr val="tx1"/>
                </a:solidFill>
              </a:rPr>
              <a:t>Ziyu</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Muyechun</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Bangdong</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Xigui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Nahan</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Fengqing</a:t>
            </a:r>
            <a:endParaRPr lang="en-US" b="1" dirty="0">
              <a:solidFill>
                <a:srgbClr val="0070C0"/>
              </a:solidFill>
            </a:endParaRPr>
          </a:p>
          <a:p>
            <a:pPr marL="1200150" lvl="2" indent="-285750">
              <a:buFont typeface="Arial" panose="020B0604020202020204" pitchFamily="34" charset="0"/>
              <a:buChar char="•"/>
            </a:pPr>
            <a:r>
              <a:rPr lang="en-US" b="1" dirty="0" err="1">
                <a:solidFill>
                  <a:schemeClr val="tx1"/>
                </a:solidFill>
              </a:rPr>
              <a:t>Dasi</a:t>
            </a:r>
            <a:endParaRPr lang="en-US" b="1" dirty="0">
              <a:solidFill>
                <a:schemeClr val="tx1"/>
              </a:solidFill>
            </a:endParaRPr>
          </a:p>
          <a:p>
            <a:pPr marL="742950" lvl="1" indent="-285750">
              <a:buFont typeface="Arial" panose="020B0604020202020204" pitchFamily="34" charset="0"/>
              <a:buChar char="•"/>
            </a:pPr>
            <a:endParaRPr lang="en-US" b="1" dirty="0">
              <a:solidFill>
                <a:schemeClr val="tx1"/>
              </a:solidFill>
            </a:endParaRPr>
          </a:p>
          <a:p>
            <a:pPr lvl="1"/>
            <a:endParaRPr lang="en-US" b="1" dirty="0">
              <a:solidFill>
                <a:schemeClr val="tx1"/>
              </a:solidFill>
            </a:endParaRP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
        <p:nvSpPr>
          <p:cNvPr id="9" name="Text Placeholder 3"/>
          <p:cNvSpPr txBox="1">
            <a:spLocks/>
          </p:cNvSpPr>
          <p:nvPr/>
        </p:nvSpPr>
        <p:spPr>
          <a:xfrm>
            <a:off x="9293133" y="290139"/>
            <a:ext cx="2699966" cy="6667447"/>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r>
              <a:rPr lang="en-US" sz="2000" b="1" dirty="0">
                <a:solidFill>
                  <a:srgbClr val="C00000"/>
                </a:solidFill>
              </a:rPr>
              <a:t>Xishuangbanna (East)</a:t>
            </a:r>
          </a:p>
          <a:p>
            <a:pPr marL="742950" lvl="1" indent="-285750">
              <a:buFont typeface="Arial" panose="020B0604020202020204" pitchFamily="34" charset="0"/>
              <a:buChar char="•"/>
            </a:pPr>
            <a:r>
              <a:rPr lang="en-US" b="1" dirty="0">
                <a:solidFill>
                  <a:srgbClr val="0070C0"/>
                </a:solidFill>
              </a:rPr>
              <a:t>Mangzhi</a:t>
            </a:r>
          </a:p>
          <a:p>
            <a:pPr marL="742950" lvl="1" indent="-285750">
              <a:buFont typeface="Arial" panose="020B0604020202020204" pitchFamily="34" charset="0"/>
              <a:buChar char="•"/>
            </a:pPr>
            <a:r>
              <a:rPr lang="en-US" b="1" dirty="0" err="1">
                <a:solidFill>
                  <a:srgbClr val="0070C0"/>
                </a:solidFill>
              </a:rPr>
              <a:t>Gedeng</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Manzhuan</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Gaoshan</a:t>
            </a:r>
            <a:r>
              <a:rPr lang="en-US" b="1" dirty="0">
                <a:solidFill>
                  <a:schemeClr val="tx1"/>
                </a:solidFill>
              </a:rPr>
              <a:t> </a:t>
            </a:r>
            <a:r>
              <a:rPr lang="en-US" b="1" dirty="0" err="1">
                <a:solidFill>
                  <a:schemeClr val="tx1"/>
                </a:solidFill>
              </a:rPr>
              <a:t>Zhai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Xiangming</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Yiwu</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Luoshuidong</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Yibi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Mahei</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Yibang</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Mansong</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Xi Kong</a:t>
            </a:r>
          </a:p>
          <a:p>
            <a:pPr marL="742950" lvl="1" indent="-285750">
              <a:buFont typeface="Arial" panose="020B0604020202020204" pitchFamily="34" charset="0"/>
              <a:buChar char="•"/>
            </a:pPr>
            <a:r>
              <a:rPr lang="en-US" b="1" dirty="0">
                <a:solidFill>
                  <a:srgbClr val="0070C0"/>
                </a:solidFill>
              </a:rPr>
              <a:t>Mansa</a:t>
            </a:r>
          </a:p>
          <a:p>
            <a:pPr marL="1200150" lvl="2" indent="-285750">
              <a:spcBef>
                <a:spcPts val="600"/>
              </a:spcBef>
              <a:buFont typeface="Arial" panose="020B0604020202020204" pitchFamily="34" charset="0"/>
              <a:buChar char="•"/>
            </a:pPr>
            <a:r>
              <a:rPr lang="en-US" b="1" dirty="0">
                <a:solidFill>
                  <a:schemeClr val="tx1"/>
                </a:solidFill>
              </a:rPr>
              <a:t>Wan gong </a:t>
            </a:r>
            <a:r>
              <a:rPr lang="en-US" b="1" dirty="0" err="1">
                <a:solidFill>
                  <a:schemeClr val="tx1"/>
                </a:solidFill>
              </a:rPr>
              <a:t>Zhai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Yi Shan Mo</a:t>
            </a:r>
          </a:p>
          <a:p>
            <a:pPr marL="1200150" lvl="2" indent="-285750">
              <a:spcBef>
                <a:spcPts val="600"/>
              </a:spcBef>
              <a:buFont typeface="Arial" panose="020B0604020202020204" pitchFamily="34" charset="0"/>
              <a:buChar char="•"/>
            </a:pPr>
            <a:r>
              <a:rPr lang="en-US" b="1" dirty="0">
                <a:solidFill>
                  <a:schemeClr val="tx1"/>
                </a:solidFill>
              </a:rPr>
              <a:t>Ding </a:t>
            </a:r>
            <a:r>
              <a:rPr lang="en-US" b="1" dirty="0" err="1">
                <a:solidFill>
                  <a:schemeClr val="tx1"/>
                </a:solidFill>
              </a:rPr>
              <a:t>jia</a:t>
            </a:r>
            <a:r>
              <a:rPr lang="en-US" b="1" dirty="0">
                <a:solidFill>
                  <a:schemeClr val="tx1"/>
                </a:solidFill>
              </a:rPr>
              <a:t> </a:t>
            </a:r>
            <a:r>
              <a:rPr lang="en-US" b="1" dirty="0" err="1">
                <a:solidFill>
                  <a:schemeClr val="tx1"/>
                </a:solidFill>
              </a:rPr>
              <a:t>Zhai</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Zhangjia</a:t>
            </a:r>
            <a:r>
              <a:rPr lang="en-US" b="1" dirty="0">
                <a:solidFill>
                  <a:schemeClr val="tx1"/>
                </a:solidFill>
              </a:rPr>
              <a:t> Wan</a:t>
            </a:r>
          </a:p>
          <a:p>
            <a:pPr marL="742950" lvl="1" indent="-285750">
              <a:buFont typeface="Arial" panose="020B0604020202020204" pitchFamily="34" charset="0"/>
              <a:buChar char="•"/>
            </a:pPr>
            <a:r>
              <a:rPr lang="en-US" b="1" dirty="0" err="1">
                <a:solidFill>
                  <a:srgbClr val="0070C0"/>
                </a:solidFill>
              </a:rPr>
              <a:t>Gua</a:t>
            </a:r>
            <a:r>
              <a:rPr lang="en-US" b="1" dirty="0">
                <a:solidFill>
                  <a:srgbClr val="0070C0"/>
                </a:solidFill>
              </a:rPr>
              <a:t> Feng </a:t>
            </a:r>
            <a:r>
              <a:rPr lang="en-US" b="1" dirty="0" err="1">
                <a:solidFill>
                  <a:srgbClr val="0070C0"/>
                </a:solidFill>
              </a:rPr>
              <a:t>Zhai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Youle</a:t>
            </a:r>
            <a:endParaRPr lang="en-US" b="1" dirty="0">
              <a:solidFill>
                <a:srgbClr val="0070C0"/>
              </a:solidFill>
            </a:endParaRPr>
          </a:p>
          <a:p>
            <a:pPr marL="1200150" lvl="2" indent="-285750">
              <a:spcBef>
                <a:spcPts val="600"/>
              </a:spcBef>
              <a:buFont typeface="Arial" panose="020B0604020202020204" pitchFamily="34" charset="0"/>
              <a:buChar char="•"/>
            </a:pPr>
            <a:r>
              <a:rPr lang="en-US" b="1" dirty="0" err="1">
                <a:solidFill>
                  <a:schemeClr val="tx1"/>
                </a:solidFill>
              </a:rPr>
              <a:t>Longpa</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Jinghong</a:t>
            </a:r>
            <a:endParaRPr lang="en-US" b="1" dirty="0">
              <a:solidFill>
                <a:schemeClr val="tx1"/>
              </a:solidFill>
            </a:endParaRP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
        <p:nvSpPr>
          <p:cNvPr id="11" name="Text Placeholder 3"/>
          <p:cNvSpPr txBox="1">
            <a:spLocks/>
          </p:cNvSpPr>
          <p:nvPr/>
        </p:nvSpPr>
        <p:spPr>
          <a:xfrm>
            <a:off x="6664594" y="290138"/>
            <a:ext cx="2932877" cy="6667447"/>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r>
              <a:rPr lang="en-US" sz="2000" b="1" dirty="0">
                <a:solidFill>
                  <a:srgbClr val="C00000"/>
                </a:solidFill>
              </a:rPr>
              <a:t>Xishuangbanna (West</a:t>
            </a:r>
            <a:r>
              <a:rPr lang="en-US" b="1" dirty="0">
                <a:solidFill>
                  <a:srgbClr val="C00000"/>
                </a:solidFill>
              </a:rPr>
              <a:t>)</a:t>
            </a:r>
          </a:p>
          <a:p>
            <a:pPr marL="742950" lvl="1" indent="-285750">
              <a:buFont typeface="Arial" panose="020B0604020202020204" pitchFamily="34" charset="0"/>
              <a:buChar char="•"/>
            </a:pPr>
            <a:r>
              <a:rPr lang="en-US" b="1" dirty="0">
                <a:solidFill>
                  <a:srgbClr val="0070C0"/>
                </a:solidFill>
              </a:rPr>
              <a:t>Bulang</a:t>
            </a:r>
          </a:p>
          <a:p>
            <a:pPr marL="1200150" lvl="2" indent="-285750">
              <a:spcBef>
                <a:spcPts val="600"/>
              </a:spcBef>
              <a:buFont typeface="Arial" panose="020B0604020202020204" pitchFamily="34" charset="0"/>
              <a:buChar char="•"/>
            </a:pPr>
            <a:r>
              <a:rPr lang="en-US" b="1" dirty="0">
                <a:solidFill>
                  <a:schemeClr val="tx1"/>
                </a:solidFill>
              </a:rPr>
              <a:t>Lao </a:t>
            </a:r>
            <a:r>
              <a:rPr lang="en-US" b="1" dirty="0" err="1">
                <a:solidFill>
                  <a:schemeClr val="tx1"/>
                </a:solidFill>
              </a:rPr>
              <a:t>Banzhang</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Xin Ban Zhang</a:t>
            </a:r>
          </a:p>
          <a:p>
            <a:pPr marL="1200150" lvl="2" indent="-285750">
              <a:spcBef>
                <a:spcPts val="600"/>
              </a:spcBef>
              <a:buFont typeface="Arial" panose="020B0604020202020204" pitchFamily="34" charset="0"/>
              <a:buChar char="•"/>
            </a:pPr>
            <a:r>
              <a:rPr lang="en-US" b="1" dirty="0" err="1">
                <a:solidFill>
                  <a:schemeClr val="tx1"/>
                </a:solidFill>
              </a:rPr>
              <a:t>Banpen</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Lao </a:t>
            </a:r>
            <a:r>
              <a:rPr lang="en-US" b="1" dirty="0" err="1">
                <a:solidFill>
                  <a:schemeClr val="tx1"/>
                </a:solidFill>
              </a:rPr>
              <a:t>Man’e</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Jie</a:t>
            </a:r>
            <a:r>
              <a:rPr lang="en-US" b="1" dirty="0">
                <a:solidFill>
                  <a:schemeClr val="tx1"/>
                </a:solidFill>
              </a:rPr>
              <a:t> Liang</a:t>
            </a:r>
          </a:p>
          <a:p>
            <a:pPr marL="742950" lvl="1" indent="-285750">
              <a:buFont typeface="Arial" panose="020B0604020202020204" pitchFamily="34" charset="0"/>
              <a:buChar char="•"/>
            </a:pPr>
            <a:r>
              <a:rPr lang="en-US" b="1" dirty="0" err="1">
                <a:solidFill>
                  <a:srgbClr val="0070C0"/>
                </a:solidFill>
              </a:rPr>
              <a:t>Nannuo</a:t>
            </a:r>
            <a:endParaRPr lang="en-US" b="1" dirty="0">
              <a:solidFill>
                <a:srgbClr val="0070C0"/>
              </a:solidFill>
            </a:endParaRPr>
          </a:p>
          <a:p>
            <a:pPr marL="1200150" lvl="2" indent="-285750">
              <a:buFont typeface="Arial" panose="020B0604020202020204" pitchFamily="34" charset="0"/>
              <a:buChar char="•"/>
            </a:pPr>
            <a:r>
              <a:rPr lang="en-US" b="1" dirty="0" err="1">
                <a:solidFill>
                  <a:schemeClr val="tx1"/>
                </a:solidFill>
              </a:rPr>
              <a:t>GaoshanBanpo</a:t>
            </a:r>
            <a:r>
              <a:rPr lang="en-US" b="1" dirty="0">
                <a:solidFill>
                  <a:schemeClr val="tx1"/>
                </a:solidFill>
              </a:rPr>
              <a:t> Lao </a:t>
            </a:r>
            <a:r>
              <a:rPr lang="en-US" b="1" dirty="0" err="1">
                <a:solidFill>
                  <a:schemeClr val="tx1"/>
                </a:solidFill>
              </a:rPr>
              <a:t>Zhai</a:t>
            </a:r>
            <a:endParaRPr lang="en-US" b="1" dirty="0">
              <a:solidFill>
                <a:schemeClr val="tx1"/>
              </a:solidFill>
            </a:endParaRPr>
          </a:p>
          <a:p>
            <a:pPr marL="1200150" lvl="2" indent="-285750">
              <a:buFont typeface="Arial" panose="020B0604020202020204" pitchFamily="34" charset="0"/>
              <a:buChar char="•"/>
            </a:pPr>
            <a:r>
              <a:rPr lang="en-US" b="1" dirty="0">
                <a:solidFill>
                  <a:schemeClr val="tx1"/>
                </a:solidFill>
              </a:rPr>
              <a:t>Duo Yi </a:t>
            </a:r>
            <a:r>
              <a:rPr lang="en-US" b="1" dirty="0" err="1">
                <a:solidFill>
                  <a:schemeClr val="tx1"/>
                </a:solidFill>
              </a:rPr>
              <a:t>Zhai</a:t>
            </a:r>
            <a:endParaRPr lang="en-US" b="1" dirty="0">
              <a:solidFill>
                <a:schemeClr val="tx1"/>
              </a:solidFill>
            </a:endParaRPr>
          </a:p>
          <a:p>
            <a:pPr marL="1200150" lvl="2" indent="-285750">
              <a:buFont typeface="Arial" panose="020B0604020202020204" pitchFamily="34" charset="0"/>
              <a:buChar char="•"/>
            </a:pPr>
            <a:r>
              <a:rPr lang="en-US" b="1" dirty="0" err="1">
                <a:solidFill>
                  <a:schemeClr val="tx1"/>
                </a:solidFill>
              </a:rPr>
              <a:t>Ya</a:t>
            </a:r>
            <a:r>
              <a:rPr lang="en-US" b="1" dirty="0">
                <a:solidFill>
                  <a:schemeClr val="tx1"/>
                </a:solidFill>
              </a:rPr>
              <a:t> Kou</a:t>
            </a:r>
          </a:p>
          <a:p>
            <a:pPr marL="1200150" lvl="2" indent="-285750">
              <a:buFont typeface="Arial" panose="020B0604020202020204" pitchFamily="34" charset="0"/>
              <a:buChar char="•"/>
            </a:pPr>
            <a:r>
              <a:rPr lang="en-US" b="1" dirty="0">
                <a:solidFill>
                  <a:schemeClr val="tx1"/>
                </a:solidFill>
              </a:rPr>
              <a:t>Ba Ma</a:t>
            </a:r>
          </a:p>
          <a:p>
            <a:pPr marL="742950" lvl="1" indent="-285750">
              <a:buFont typeface="Arial" panose="020B0604020202020204" pitchFamily="34" charset="0"/>
              <a:buChar char="•"/>
            </a:pPr>
            <a:r>
              <a:rPr lang="en-US" b="1" dirty="0" err="1">
                <a:solidFill>
                  <a:srgbClr val="0070C0"/>
                </a:solidFill>
              </a:rPr>
              <a:t>Mensong</a:t>
            </a:r>
            <a:endParaRPr lang="en-US" b="1" dirty="0">
              <a:solidFill>
                <a:srgbClr val="0070C0"/>
              </a:solidFill>
            </a:endParaRPr>
          </a:p>
          <a:p>
            <a:pPr marL="1200150" lvl="2" indent="-285750">
              <a:buFont typeface="Arial" panose="020B0604020202020204" pitchFamily="34" charset="0"/>
              <a:buChar char="•"/>
            </a:pPr>
            <a:r>
              <a:rPr lang="en-US" b="1" dirty="0">
                <a:solidFill>
                  <a:schemeClr val="tx1"/>
                </a:solidFill>
              </a:rPr>
              <a:t>Naka</a:t>
            </a:r>
          </a:p>
          <a:p>
            <a:pPr marL="1200150" lvl="2" indent="-285750">
              <a:buFont typeface="Arial" panose="020B0604020202020204" pitchFamily="34" charset="0"/>
              <a:buChar char="•"/>
            </a:pPr>
            <a:r>
              <a:rPr lang="en-US" b="1" dirty="0">
                <a:solidFill>
                  <a:schemeClr val="tx1"/>
                </a:solidFill>
              </a:rPr>
              <a:t>Man Lu</a:t>
            </a:r>
          </a:p>
          <a:p>
            <a:pPr marL="742950" lvl="1" indent="-285750">
              <a:buFont typeface="Arial" panose="020B0604020202020204" pitchFamily="34" charset="0"/>
              <a:buChar char="•"/>
            </a:pPr>
            <a:r>
              <a:rPr lang="en-US" b="1" dirty="0" err="1">
                <a:solidFill>
                  <a:srgbClr val="0070C0"/>
                </a:solidFill>
              </a:rPr>
              <a:t>Heka</a:t>
            </a:r>
            <a:r>
              <a:rPr lang="en-US" b="1" dirty="0" err="1">
                <a:solidFill>
                  <a:schemeClr val="tx1"/>
                </a:solidFill>
              </a:rPr>
              <a:t>i</a:t>
            </a:r>
            <a:endParaRPr lang="en-US" b="1" dirty="0">
              <a:solidFill>
                <a:schemeClr val="tx1"/>
              </a:solidFill>
            </a:endParaRPr>
          </a:p>
          <a:p>
            <a:pPr marL="742950" lvl="1" indent="-285750">
              <a:buFont typeface="Arial" panose="020B0604020202020204" pitchFamily="34" charset="0"/>
              <a:buChar char="•"/>
            </a:pPr>
            <a:r>
              <a:rPr lang="en-US" b="1" dirty="0">
                <a:solidFill>
                  <a:srgbClr val="0070C0"/>
                </a:solidFill>
              </a:rPr>
              <a:t>Pasha</a:t>
            </a:r>
          </a:p>
          <a:p>
            <a:pPr marL="742950" lvl="1" indent="-285750">
              <a:buFont typeface="Arial" panose="020B0604020202020204" pitchFamily="34" charset="0"/>
              <a:buChar char="•"/>
            </a:pPr>
            <a:r>
              <a:rPr lang="en-US" b="1" dirty="0" err="1">
                <a:solidFill>
                  <a:srgbClr val="0070C0"/>
                </a:solidFill>
              </a:rPr>
              <a:t>Bada</a:t>
            </a:r>
            <a:endParaRPr lang="en-US" b="1" dirty="0">
              <a:solidFill>
                <a:srgbClr val="0070C0"/>
              </a:solidFill>
            </a:endParaRPr>
          </a:p>
          <a:p>
            <a:pPr marL="1200150" lvl="2" indent="-285750">
              <a:buFont typeface="Arial" panose="020B0604020202020204" pitchFamily="34" charset="0"/>
              <a:buChar char="•"/>
            </a:pPr>
            <a:r>
              <a:rPr lang="en-US" b="1" dirty="0">
                <a:solidFill>
                  <a:schemeClr val="tx1"/>
                </a:solidFill>
              </a:rPr>
              <a:t>Zhang Lang</a:t>
            </a: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
        <p:nvSpPr>
          <p:cNvPr id="12" name="Text Placeholder 3"/>
          <p:cNvSpPr txBox="1">
            <a:spLocks/>
          </p:cNvSpPr>
          <p:nvPr/>
        </p:nvSpPr>
        <p:spPr>
          <a:xfrm>
            <a:off x="4499475" y="1535349"/>
            <a:ext cx="2165119" cy="5202203"/>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4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r>
              <a:rPr lang="en-US" sz="2000" b="1" dirty="0" err="1">
                <a:solidFill>
                  <a:srgbClr val="C00000"/>
                </a:solidFill>
              </a:rPr>
              <a:t>Pu’er</a:t>
            </a:r>
            <a:endParaRPr lang="en-US" sz="2000" b="1" dirty="0">
              <a:solidFill>
                <a:srgbClr val="C00000"/>
              </a:solidFill>
            </a:endParaRPr>
          </a:p>
          <a:p>
            <a:pPr marL="742950" lvl="1" indent="-285750">
              <a:buFont typeface="Arial" panose="020B0604020202020204" pitchFamily="34" charset="0"/>
              <a:buChar char="•"/>
            </a:pPr>
            <a:r>
              <a:rPr lang="en-US" b="1" dirty="0" err="1">
                <a:solidFill>
                  <a:srgbClr val="0070C0"/>
                </a:solidFill>
              </a:rPr>
              <a:t>Jingmai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Bangwei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Jiangcheng</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Jinggu</a:t>
            </a:r>
            <a:endParaRPr lang="en-US" b="1" dirty="0">
              <a:solidFill>
                <a:srgbClr val="0070C0"/>
              </a:solidFill>
            </a:endParaRPr>
          </a:p>
          <a:p>
            <a:pPr marL="1200150" lvl="2" indent="-285750">
              <a:spcBef>
                <a:spcPts val="600"/>
              </a:spcBef>
              <a:buFont typeface="Arial" panose="020B0604020202020204" pitchFamily="34" charset="0"/>
              <a:buChar char="•"/>
            </a:pPr>
            <a:r>
              <a:rPr lang="en-US" b="1" dirty="0">
                <a:solidFill>
                  <a:schemeClr val="tx1"/>
                </a:solidFill>
              </a:rPr>
              <a:t>Xiao </a:t>
            </a:r>
            <a:r>
              <a:rPr lang="en-US" b="1" dirty="0" err="1">
                <a:solidFill>
                  <a:schemeClr val="tx1"/>
                </a:solidFill>
              </a:rPr>
              <a:t>Jinggu</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Yangta</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Kuzhu</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Wenshan</a:t>
            </a:r>
            <a:endParaRPr lang="en-US" b="1" dirty="0">
              <a:solidFill>
                <a:schemeClr val="tx1"/>
              </a:solidFill>
            </a:endParaRPr>
          </a:p>
          <a:p>
            <a:pPr marL="1200150" lvl="2" indent="-285750">
              <a:spcBef>
                <a:spcPts val="600"/>
              </a:spcBef>
              <a:buFont typeface="Arial" panose="020B0604020202020204" pitchFamily="34" charset="0"/>
              <a:buChar char="•"/>
            </a:pPr>
            <a:r>
              <a:rPr lang="en-US" b="1" dirty="0">
                <a:solidFill>
                  <a:schemeClr val="tx1"/>
                </a:solidFill>
              </a:rPr>
              <a:t>Lao </a:t>
            </a:r>
            <a:r>
              <a:rPr lang="en-US" b="1" dirty="0" err="1">
                <a:solidFill>
                  <a:schemeClr val="tx1"/>
                </a:solidFill>
              </a:rPr>
              <a:t>Wushan</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Fengshan</a:t>
            </a:r>
            <a:endParaRPr lang="en-US" b="1" dirty="0">
              <a:solidFill>
                <a:schemeClr val="tx1"/>
              </a:solidFill>
            </a:endParaRPr>
          </a:p>
          <a:p>
            <a:pPr marL="1200150" lvl="2" indent="-285750">
              <a:spcBef>
                <a:spcPts val="600"/>
              </a:spcBef>
              <a:buFont typeface="Arial" panose="020B0604020202020204" pitchFamily="34" charset="0"/>
              <a:buChar char="•"/>
            </a:pPr>
            <a:r>
              <a:rPr lang="en-US" b="1" dirty="0" err="1">
                <a:solidFill>
                  <a:schemeClr val="tx1"/>
                </a:solidFill>
              </a:rPr>
              <a:t>Malongshan</a:t>
            </a:r>
            <a:endParaRPr lang="en-US" b="1" dirty="0">
              <a:solidFill>
                <a:schemeClr val="tx1"/>
              </a:solidFill>
            </a:endParaRPr>
          </a:p>
          <a:p>
            <a:pPr marL="742950" lvl="1" indent="-285750">
              <a:buFont typeface="Arial" panose="020B0604020202020204" pitchFamily="34" charset="0"/>
              <a:buChar char="•"/>
            </a:pPr>
            <a:r>
              <a:rPr lang="en-US" b="1" dirty="0" err="1">
                <a:solidFill>
                  <a:srgbClr val="0070C0"/>
                </a:solidFill>
              </a:rPr>
              <a:t>Wuliang</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Alio</a:t>
            </a:r>
            <a:endParaRPr lang="en-US" b="1" dirty="0">
              <a:solidFill>
                <a:srgbClr val="0070C0"/>
              </a:solidFill>
            </a:endParaRPr>
          </a:p>
          <a:p>
            <a:pPr marL="1200150" lvl="2" indent="-285750">
              <a:buFont typeface="Arial" panose="020B0604020202020204" pitchFamily="34" charset="0"/>
              <a:buChar char="•"/>
            </a:pPr>
            <a:r>
              <a:rPr lang="en-US" b="1" dirty="0" err="1">
                <a:solidFill>
                  <a:srgbClr val="0070C0"/>
                </a:solidFill>
              </a:rPr>
              <a:t>Qianjiazhai</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Kuzhu</a:t>
            </a:r>
            <a:endParaRPr lang="en-US" b="1" dirty="0">
              <a:solidFill>
                <a:srgbClr val="0070C0"/>
              </a:solidFill>
            </a:endParaRPr>
          </a:p>
          <a:p>
            <a:pPr marL="742950" lvl="1" indent="-285750">
              <a:buFont typeface="Arial" panose="020B0604020202020204" pitchFamily="34" charset="0"/>
              <a:buChar char="•"/>
            </a:pPr>
            <a:r>
              <a:rPr lang="en-US" b="1" dirty="0">
                <a:solidFill>
                  <a:srgbClr val="0070C0"/>
                </a:solidFill>
              </a:rPr>
              <a:t>Lao </a:t>
            </a:r>
            <a:r>
              <a:rPr lang="en-US" b="1" dirty="0" err="1">
                <a:solidFill>
                  <a:srgbClr val="0070C0"/>
                </a:solidFill>
              </a:rPr>
              <a:t>wushan</a:t>
            </a:r>
            <a:endParaRPr lang="en-US" b="1" dirty="0">
              <a:solidFill>
                <a:srgbClr val="0070C0"/>
              </a:solidFill>
            </a:endParaRPr>
          </a:p>
          <a:p>
            <a:pPr marL="742950" lvl="1" indent="-285750">
              <a:buFont typeface="Arial" panose="020B0604020202020204" pitchFamily="34" charset="0"/>
              <a:buChar char="•"/>
            </a:pPr>
            <a:r>
              <a:rPr lang="en-US" b="1" dirty="0" err="1">
                <a:solidFill>
                  <a:srgbClr val="0070C0"/>
                </a:solidFill>
              </a:rPr>
              <a:t>Kunlu</a:t>
            </a:r>
            <a:endParaRPr lang="en-US" b="1" dirty="0">
              <a:solidFill>
                <a:srgbClr val="0070C0"/>
              </a:solidFill>
            </a:endParaRPr>
          </a:p>
          <a:p>
            <a:pPr marL="742950" lvl="1" indent="-285750">
              <a:buFont typeface="Arial" panose="020B0604020202020204" pitchFamily="34" charset="0"/>
              <a:buChar char="•"/>
            </a:pPr>
            <a:endParaRPr lang="en-US" b="1" dirty="0">
              <a:solidFill>
                <a:schemeClr val="tx1"/>
              </a:solidFill>
            </a:endParaRPr>
          </a:p>
          <a:p>
            <a:pPr marL="285750" indent="-285750">
              <a:buFont typeface="Arial" panose="020B0604020202020204" pitchFamily="34" charset="0"/>
              <a:buChar char="•"/>
            </a:pPr>
            <a:endParaRPr lang="en-US" b="1" dirty="0">
              <a:solidFill>
                <a:schemeClr val="tx1"/>
              </a:solidFill>
            </a:endParaRPr>
          </a:p>
        </p:txBody>
      </p:sp>
    </p:spTree>
    <p:extLst>
      <p:ext uri="{BB962C8B-B14F-4D97-AF65-F5344CB8AC3E}">
        <p14:creationId xmlns:p14="http://schemas.microsoft.com/office/powerpoint/2010/main" val="2121003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2" name="Rectangle 76">
            <a:extLst>
              <a:ext uri="{FF2B5EF4-FFF2-40B4-BE49-F238E27FC236}">
                <a16:creationId xmlns:a16="http://schemas.microsoft.com/office/drawing/2014/main" id="{8E612726-6AD2-4BFC-B44A-BA092E156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78">
            <a:extLst>
              <a:ext uri="{FF2B5EF4-FFF2-40B4-BE49-F238E27FC236}">
                <a16:creationId xmlns:a16="http://schemas.microsoft.com/office/drawing/2014/main" id="{884B9C2C-FD52-48EF-8BDE-720C5030F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37129"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11">
            <a:extLst>
              <a:ext uri="{FF2B5EF4-FFF2-40B4-BE49-F238E27FC236}">
                <a16:creationId xmlns:a16="http://schemas.microsoft.com/office/drawing/2014/main" id="{A1DE0485-65C8-4D95-9B34-C55884FC2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descr="A picture containing text, map&#10;&#10;Description automatically generated">
            <a:extLst>
              <a:ext uri="{FF2B5EF4-FFF2-40B4-BE49-F238E27FC236}">
                <a16:creationId xmlns:a16="http://schemas.microsoft.com/office/drawing/2014/main" id="{240A0D4B-BFCE-4DCF-B41B-5AB7A90B9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887" y="67822"/>
            <a:ext cx="8273668" cy="6722356"/>
          </a:xfrm>
          <a:prstGeom prst="rect">
            <a:avLst/>
          </a:prstGeom>
        </p:spPr>
      </p:pic>
      <p:sp>
        <p:nvSpPr>
          <p:cNvPr id="7" name="TextBox 6">
            <a:extLst>
              <a:ext uri="{FF2B5EF4-FFF2-40B4-BE49-F238E27FC236}">
                <a16:creationId xmlns:a16="http://schemas.microsoft.com/office/drawing/2014/main" id="{86A710DD-4D09-41CD-8255-DDC55397CBA0}"/>
              </a:ext>
            </a:extLst>
          </p:cNvPr>
          <p:cNvSpPr txBox="1"/>
          <p:nvPr/>
        </p:nvSpPr>
        <p:spPr>
          <a:xfrm>
            <a:off x="1584338" y="621507"/>
            <a:ext cx="3692742" cy="1200329"/>
          </a:xfrm>
          <a:prstGeom prst="rect">
            <a:avLst/>
          </a:prstGeom>
          <a:noFill/>
        </p:spPr>
        <p:txBody>
          <a:bodyPr wrap="square" rtlCol="0">
            <a:spAutoFit/>
          </a:bodyPr>
          <a:lstStyle/>
          <a:p>
            <a:r>
              <a:rPr lang="en-US" sz="3600" dirty="0">
                <a:latin typeface="Castellar" panose="020A0402060406010301" pitchFamily="18" charset="0"/>
              </a:rPr>
              <a:t>YUNNAN PREFECTURES</a:t>
            </a:r>
          </a:p>
        </p:txBody>
      </p:sp>
    </p:spTree>
    <p:extLst>
      <p:ext uri="{BB962C8B-B14F-4D97-AF65-F5344CB8AC3E}">
        <p14:creationId xmlns:p14="http://schemas.microsoft.com/office/powerpoint/2010/main" val="9223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6" name="Group 6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0" name="Rectangle 7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4" name="Rectangle 83">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6" name="Rectangle 85">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44" r="2" b="2"/>
          <a:stretch/>
        </p:blipFill>
        <p:spPr>
          <a:xfrm>
            <a:off x="8229598" y="10"/>
            <a:ext cx="3962401" cy="6857990"/>
          </a:xfrm>
          <a:prstGeom prst="rect">
            <a:avLst/>
          </a:prstGeom>
        </p:spPr>
      </p:pic>
      <p:sp>
        <p:nvSpPr>
          <p:cNvPr id="88"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vert="horz" lIns="91440" tIns="45720" rIns="91440" bIns="45720" rtlCol="0" anchor="ctr">
            <a:normAutofit/>
          </a:bodyPr>
          <a:lstStyle/>
          <a:p>
            <a:r>
              <a:rPr lang="en-US" sz="3600" b="1" dirty="0">
                <a:solidFill>
                  <a:srgbClr val="FEFFFF"/>
                </a:solidFill>
                <a:latin typeface="Castellar" panose="020A0402060406010301" pitchFamily="18" charset="0"/>
              </a:rPr>
              <a:t>Lincang</a:t>
            </a:r>
          </a:p>
        </p:txBody>
      </p:sp>
      <p:pic>
        <p:nvPicPr>
          <p:cNvPr id="12" name="Picture 11" descr="A close up of a building&#10;&#10;Description automatically generated">
            <a:extLst>
              <a:ext uri="{FF2B5EF4-FFF2-40B4-BE49-F238E27FC236}">
                <a16:creationId xmlns:a16="http://schemas.microsoft.com/office/drawing/2014/main" id="{3793FE96-86A7-49B0-B2BE-D820129B87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7" y="2038613"/>
            <a:ext cx="8132800" cy="4289632"/>
          </a:xfrm>
          <a:prstGeom prst="rect">
            <a:avLst/>
          </a:prstGeom>
        </p:spPr>
      </p:pic>
    </p:spTree>
    <p:extLst>
      <p:ext uri="{BB962C8B-B14F-4D97-AF65-F5344CB8AC3E}">
        <p14:creationId xmlns:p14="http://schemas.microsoft.com/office/powerpoint/2010/main" val="239096944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1" name="Rectangle 9">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90997" y="731633"/>
            <a:ext cx="8010006" cy="670805"/>
          </a:xfrm>
        </p:spPr>
        <p:txBody>
          <a:bodyPr vert="horz" lIns="91440" tIns="45720" rIns="91440" bIns="45720" rtlCol="0" anchor="t">
            <a:normAutofit/>
          </a:bodyPr>
          <a:lstStyle/>
          <a:p>
            <a:r>
              <a:rPr lang="en-US" b="1" dirty="0">
                <a:latin typeface="Castellar" panose="020A0402060406010301" pitchFamily="18" charset="0"/>
              </a:rPr>
              <a:t>Yunnan – Course Overview</a:t>
            </a:r>
          </a:p>
        </p:txBody>
      </p:sp>
      <p:sp>
        <p:nvSpPr>
          <p:cNvPr id="52" name="Rectangle 11">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3"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4" name="TextBox 2">
            <a:extLst>
              <a:ext uri="{FF2B5EF4-FFF2-40B4-BE49-F238E27FC236}">
                <a16:creationId xmlns:a16="http://schemas.microsoft.com/office/drawing/2014/main" id="{EC5B19E7-FC69-4859-9A82-650CD6F76A6F}"/>
              </a:ext>
            </a:extLst>
          </p:cNvPr>
          <p:cNvGraphicFramePr/>
          <p:nvPr>
            <p:extLst>
              <p:ext uri="{D42A27DB-BD31-4B8C-83A1-F6EECF244321}">
                <p14:modId xmlns:p14="http://schemas.microsoft.com/office/powerpoint/2010/main" val="2045666639"/>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2014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809665"/>
            <a:ext cx="4629921" cy="5238669"/>
          </a:xfrm>
          <a:prstGeom prst="rect">
            <a:avLst/>
          </a:prstGeom>
        </p:spPr>
      </p:pic>
      <p:sp>
        <p:nvSpPr>
          <p:cNvPr id="4" name="Rectangle 3"/>
          <p:cNvSpPr/>
          <p:nvPr/>
        </p:nvSpPr>
        <p:spPr>
          <a:xfrm>
            <a:off x="3061645" y="671513"/>
            <a:ext cx="3471357" cy="5847755"/>
          </a:xfrm>
          <a:prstGeom prst="rect">
            <a:avLst/>
          </a:prstGeom>
        </p:spPr>
        <p:txBody>
          <a:bodyPr wrap="square">
            <a:spAutoFit/>
          </a:bodyPr>
          <a:lstStyle/>
          <a:p>
            <a:r>
              <a:rPr lang="en-US" sz="3600" b="1" dirty="0">
                <a:solidFill>
                  <a:schemeClr val="bg1"/>
                </a:solidFill>
                <a:latin typeface="Castellar" panose="020A0402060406010301" pitchFamily="18" charset="0"/>
              </a:rPr>
              <a:t>Lincang</a:t>
            </a:r>
          </a:p>
          <a:p>
            <a:endParaRPr lang="en-US" dirty="0">
              <a:solidFill>
                <a:schemeClr val="bg1"/>
              </a:solidFill>
              <a:latin typeface="+mj-lt"/>
            </a:endParaRPr>
          </a:p>
          <a:p>
            <a:pPr marL="342900" indent="-342900">
              <a:buFont typeface="+mj-lt"/>
              <a:buAutoNum type="arabicPeriod"/>
            </a:pPr>
            <a:r>
              <a:rPr lang="en-US" sz="1400" dirty="0" err="1">
                <a:solidFill>
                  <a:schemeClr val="bg1"/>
                </a:solidFill>
                <a:latin typeface="+mj-lt"/>
              </a:rPr>
              <a:t>Zhenkang</a:t>
            </a:r>
            <a:r>
              <a:rPr lang="en-US" sz="1400" dirty="0">
                <a:solidFill>
                  <a:schemeClr val="bg1"/>
                </a:solidFill>
                <a:latin typeface="+mj-lt"/>
              </a:rPr>
              <a:t> County</a:t>
            </a:r>
          </a:p>
          <a:p>
            <a:pPr marL="800100" lvl="1" indent="-342900">
              <a:buFont typeface="+mj-lt"/>
              <a:buAutoNum type="arabicPeriod"/>
            </a:pPr>
            <a:r>
              <a:rPr lang="en-US" sz="1000" dirty="0" err="1">
                <a:solidFill>
                  <a:schemeClr val="bg1"/>
                </a:solidFill>
                <a:latin typeface="+mj-lt"/>
              </a:rPr>
              <a:t>Ma’an</a:t>
            </a:r>
            <a:r>
              <a:rPr lang="en-US" sz="1000" dirty="0">
                <a:solidFill>
                  <a:schemeClr val="bg1"/>
                </a:solidFill>
                <a:latin typeface="+mj-lt"/>
              </a:rPr>
              <a:t> Shan</a:t>
            </a: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err="1">
                <a:solidFill>
                  <a:schemeClr val="bg1"/>
                </a:solidFill>
                <a:latin typeface="+mj-lt"/>
              </a:rPr>
              <a:t>Yongde</a:t>
            </a:r>
            <a:r>
              <a:rPr lang="en-US" sz="1400" dirty="0">
                <a:solidFill>
                  <a:schemeClr val="bg1"/>
                </a:solidFill>
                <a:latin typeface="+mj-lt"/>
              </a:rPr>
              <a:t> County</a:t>
            </a:r>
          </a:p>
          <a:p>
            <a:pPr marL="800100" lvl="1" indent="-342900">
              <a:buFont typeface="+mj-lt"/>
              <a:buAutoNum type="arabicPeriod"/>
            </a:pPr>
            <a:r>
              <a:rPr lang="en-US" sz="1000" dirty="0" err="1">
                <a:solidFill>
                  <a:schemeClr val="bg1"/>
                </a:solidFill>
                <a:latin typeface="+mj-lt"/>
              </a:rPr>
              <a:t>Mangfei</a:t>
            </a:r>
            <a:endParaRPr lang="en-US" sz="1000" dirty="0">
              <a:solidFill>
                <a:schemeClr val="bg1"/>
              </a:solidFill>
              <a:latin typeface="+mj-lt"/>
            </a:endParaRP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err="1">
                <a:solidFill>
                  <a:schemeClr val="bg1"/>
                </a:solidFill>
                <a:latin typeface="+mj-lt"/>
              </a:rPr>
              <a:t>Fengqing</a:t>
            </a:r>
            <a:r>
              <a:rPr lang="en-US" sz="1400" dirty="0">
                <a:solidFill>
                  <a:schemeClr val="bg1"/>
                </a:solidFill>
                <a:latin typeface="+mj-lt"/>
              </a:rPr>
              <a:t> County</a:t>
            </a: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a:solidFill>
                  <a:schemeClr val="bg1"/>
                </a:solidFill>
                <a:latin typeface="+mj-lt"/>
              </a:rPr>
              <a:t>Yun County</a:t>
            </a:r>
          </a:p>
          <a:p>
            <a:pPr marL="800100" lvl="1" indent="-342900">
              <a:buFont typeface="+mj-lt"/>
              <a:buAutoNum type="arabicPeriod"/>
            </a:pPr>
            <a:r>
              <a:rPr lang="en-US" sz="1000" dirty="0" err="1">
                <a:solidFill>
                  <a:schemeClr val="bg1"/>
                </a:solidFill>
                <a:latin typeface="+mj-lt"/>
              </a:rPr>
              <a:t>Baiying</a:t>
            </a:r>
            <a:r>
              <a:rPr lang="en-US" sz="1000" dirty="0">
                <a:solidFill>
                  <a:schemeClr val="bg1"/>
                </a:solidFill>
                <a:latin typeface="+mj-lt"/>
              </a:rPr>
              <a:t> Shan</a:t>
            </a:r>
          </a:p>
          <a:p>
            <a:pPr marL="800100" lvl="1" indent="-342900">
              <a:buFont typeface="+mj-lt"/>
              <a:buAutoNum type="arabicPeriod"/>
            </a:pPr>
            <a:r>
              <a:rPr lang="en-US" sz="1000" dirty="0" err="1">
                <a:solidFill>
                  <a:schemeClr val="bg1"/>
                </a:solidFill>
                <a:latin typeface="+mj-lt"/>
              </a:rPr>
              <a:t>Dachao</a:t>
            </a:r>
            <a:r>
              <a:rPr lang="en-US" sz="1000" dirty="0">
                <a:solidFill>
                  <a:schemeClr val="bg1"/>
                </a:solidFill>
                <a:latin typeface="+mj-lt"/>
              </a:rPr>
              <a:t> Shan</a:t>
            </a: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err="1">
                <a:solidFill>
                  <a:schemeClr val="bg1"/>
                </a:solidFill>
                <a:latin typeface="+mj-lt"/>
              </a:rPr>
              <a:t>Linxiang</a:t>
            </a:r>
            <a:endParaRPr lang="en-US" sz="1400" dirty="0">
              <a:solidFill>
                <a:schemeClr val="bg1"/>
              </a:solidFill>
              <a:latin typeface="+mj-lt"/>
            </a:endParaRPr>
          </a:p>
          <a:p>
            <a:pPr marL="800100" lvl="1" indent="-342900">
              <a:buFont typeface="+mj-lt"/>
              <a:buAutoNum type="arabicPeriod"/>
            </a:pPr>
            <a:r>
              <a:rPr lang="en-US" sz="1000" dirty="0" err="1">
                <a:solidFill>
                  <a:schemeClr val="bg1"/>
                </a:solidFill>
                <a:latin typeface="+mj-lt"/>
              </a:rPr>
              <a:t>Manglu</a:t>
            </a:r>
            <a:r>
              <a:rPr lang="en-US" sz="1000" dirty="0">
                <a:solidFill>
                  <a:schemeClr val="bg1"/>
                </a:solidFill>
                <a:latin typeface="+mj-lt"/>
              </a:rPr>
              <a:t> </a:t>
            </a:r>
            <a:r>
              <a:rPr lang="en-US" sz="1000" dirty="0" err="1">
                <a:solidFill>
                  <a:schemeClr val="bg1"/>
                </a:solidFill>
                <a:latin typeface="+mj-lt"/>
              </a:rPr>
              <a:t>Xigui</a:t>
            </a:r>
            <a:endParaRPr lang="en-US" sz="1000" dirty="0">
              <a:solidFill>
                <a:schemeClr val="bg1"/>
              </a:solidFill>
              <a:latin typeface="+mj-lt"/>
            </a:endParaRPr>
          </a:p>
          <a:p>
            <a:pPr marL="800100" lvl="1" indent="-342900">
              <a:buFont typeface="+mj-lt"/>
              <a:buAutoNum type="arabicPeriod"/>
            </a:pPr>
            <a:r>
              <a:rPr lang="en-US" sz="1000" dirty="0" err="1">
                <a:solidFill>
                  <a:schemeClr val="bg1"/>
                </a:solidFill>
                <a:latin typeface="+mj-lt"/>
              </a:rPr>
              <a:t>Nanmeichu</a:t>
            </a:r>
            <a:endParaRPr lang="en-US" sz="1000" dirty="0">
              <a:solidFill>
                <a:schemeClr val="bg1"/>
              </a:solidFill>
              <a:latin typeface="+mj-lt"/>
            </a:endParaRPr>
          </a:p>
          <a:p>
            <a:pPr marL="800100" lvl="1" indent="-342900">
              <a:buFont typeface="+mj-lt"/>
              <a:buAutoNum type="arabicPeriod"/>
            </a:pPr>
            <a:r>
              <a:rPr lang="en-US" sz="1000" dirty="0" err="1">
                <a:solidFill>
                  <a:schemeClr val="bg1"/>
                </a:solidFill>
                <a:latin typeface="+mj-lt"/>
              </a:rPr>
              <a:t>Fengqing</a:t>
            </a:r>
            <a:endParaRPr lang="en-US" sz="1000" dirty="0">
              <a:solidFill>
                <a:schemeClr val="bg1"/>
              </a:solidFill>
              <a:latin typeface="+mj-lt"/>
            </a:endParaRP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err="1">
                <a:solidFill>
                  <a:schemeClr val="bg1"/>
                </a:solidFill>
                <a:latin typeface="+mj-lt"/>
              </a:rPr>
              <a:t>Shuangjiang</a:t>
            </a:r>
            <a:r>
              <a:rPr lang="en-US" sz="1400" dirty="0">
                <a:solidFill>
                  <a:schemeClr val="bg1"/>
                </a:solidFill>
                <a:latin typeface="+mj-lt"/>
              </a:rPr>
              <a:t> County</a:t>
            </a:r>
          </a:p>
          <a:p>
            <a:pPr marL="800100" lvl="1" indent="-342900">
              <a:buFont typeface="+mj-lt"/>
              <a:buAutoNum type="arabicPeriod"/>
            </a:pPr>
            <a:r>
              <a:rPr lang="en-US" sz="1000" dirty="0" err="1">
                <a:solidFill>
                  <a:schemeClr val="bg1"/>
                </a:solidFill>
                <a:latin typeface="+mj-lt"/>
              </a:rPr>
              <a:t>Bannuo</a:t>
            </a:r>
            <a:endParaRPr lang="en-US" sz="1000" dirty="0">
              <a:solidFill>
                <a:schemeClr val="bg1"/>
              </a:solidFill>
              <a:latin typeface="+mj-lt"/>
            </a:endParaRPr>
          </a:p>
          <a:p>
            <a:pPr marL="800100" lvl="1" indent="-342900">
              <a:buFont typeface="+mj-lt"/>
              <a:buAutoNum type="arabicPeriod"/>
            </a:pPr>
            <a:r>
              <a:rPr lang="en-US" sz="1000" dirty="0" err="1">
                <a:solidFill>
                  <a:schemeClr val="bg1"/>
                </a:solidFill>
                <a:latin typeface="+mj-lt"/>
              </a:rPr>
              <a:t>Bingdao</a:t>
            </a:r>
            <a:endParaRPr lang="en-US" sz="1000" dirty="0">
              <a:solidFill>
                <a:schemeClr val="bg1"/>
              </a:solidFill>
              <a:latin typeface="+mj-lt"/>
            </a:endParaRPr>
          </a:p>
          <a:p>
            <a:pPr marL="800100" lvl="1" indent="-342900">
              <a:buFont typeface="+mj-lt"/>
              <a:buAutoNum type="arabicPeriod"/>
            </a:pPr>
            <a:r>
              <a:rPr lang="en-US" sz="1000" dirty="0" err="1">
                <a:solidFill>
                  <a:schemeClr val="bg1"/>
                </a:solidFill>
                <a:latin typeface="+mj-lt"/>
              </a:rPr>
              <a:t>Donguo</a:t>
            </a:r>
            <a:endParaRPr lang="en-US" sz="1000" dirty="0">
              <a:solidFill>
                <a:schemeClr val="bg1"/>
              </a:solidFill>
              <a:latin typeface="+mj-lt"/>
            </a:endParaRPr>
          </a:p>
          <a:p>
            <a:pPr marL="800100" lvl="1" indent="-342900">
              <a:buFont typeface="+mj-lt"/>
              <a:buAutoNum type="arabicPeriod"/>
            </a:pPr>
            <a:r>
              <a:rPr lang="en-US" sz="1000" dirty="0" err="1">
                <a:solidFill>
                  <a:schemeClr val="bg1"/>
                </a:solidFill>
                <a:latin typeface="+mj-lt"/>
              </a:rPr>
              <a:t>Daxue</a:t>
            </a:r>
            <a:r>
              <a:rPr lang="en-US" sz="1000" dirty="0">
                <a:solidFill>
                  <a:schemeClr val="bg1"/>
                </a:solidFill>
                <a:latin typeface="+mj-lt"/>
              </a:rPr>
              <a:t> Shan</a:t>
            </a: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err="1">
                <a:solidFill>
                  <a:schemeClr val="bg1"/>
                </a:solidFill>
                <a:latin typeface="+mj-lt"/>
              </a:rPr>
              <a:t>Gengma</a:t>
            </a:r>
            <a:r>
              <a:rPr lang="en-US" sz="1400" dirty="0">
                <a:solidFill>
                  <a:schemeClr val="bg1"/>
                </a:solidFill>
                <a:latin typeface="+mj-lt"/>
              </a:rPr>
              <a:t> County</a:t>
            </a:r>
          </a:p>
          <a:p>
            <a:pPr marL="342900" indent="-342900">
              <a:buFont typeface="+mj-lt"/>
              <a:buAutoNum type="arabicPeriod"/>
            </a:pPr>
            <a:endParaRPr lang="en-US" sz="1400" dirty="0">
              <a:solidFill>
                <a:schemeClr val="bg1"/>
              </a:solidFill>
              <a:latin typeface="+mj-lt"/>
            </a:endParaRPr>
          </a:p>
          <a:p>
            <a:pPr marL="342900" indent="-342900">
              <a:buFont typeface="+mj-lt"/>
              <a:buAutoNum type="arabicPeriod"/>
            </a:pPr>
            <a:r>
              <a:rPr lang="en-US" sz="1400" dirty="0" err="1">
                <a:solidFill>
                  <a:schemeClr val="bg1"/>
                </a:solidFill>
                <a:latin typeface="+mj-lt"/>
              </a:rPr>
              <a:t>Cangyuan</a:t>
            </a:r>
            <a:r>
              <a:rPr lang="en-US" sz="1400" dirty="0">
                <a:solidFill>
                  <a:schemeClr val="bg1"/>
                </a:solidFill>
                <a:latin typeface="+mj-lt"/>
              </a:rPr>
              <a:t> County</a:t>
            </a:r>
            <a:endParaRPr lang="en-US" sz="1400" i="0" dirty="0">
              <a:solidFill>
                <a:schemeClr val="bg1"/>
              </a:solidFill>
              <a:effectLst/>
              <a:latin typeface="+mj-lt"/>
            </a:endParaRPr>
          </a:p>
        </p:txBody>
      </p:sp>
    </p:spTree>
    <p:extLst>
      <p:ext uri="{BB962C8B-B14F-4D97-AF65-F5344CB8AC3E}">
        <p14:creationId xmlns:p14="http://schemas.microsoft.com/office/powerpoint/2010/main" val="26865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6" name="Group 13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0" name="Rectangle 14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54" name="Rectangle 153">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6" name="Group 155">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57"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8"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9"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0"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1"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2"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3"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4"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5"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6"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7"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8"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0" name="Group 169">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71"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2"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3"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4"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5"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6"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7"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8"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9"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80"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1"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2"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 name="TextBox 5"/>
          <p:cNvSpPr txBox="1"/>
          <p:nvPr/>
        </p:nvSpPr>
        <p:spPr>
          <a:xfrm>
            <a:off x="6483096" y="624110"/>
            <a:ext cx="5021516" cy="597562"/>
          </a:xfrm>
          <a:prstGeom prst="rect">
            <a:avLst/>
          </a:prstGeom>
        </p:spPr>
        <p:txBody>
          <a:bodyPr vert="horz" lIns="91440" tIns="45720" rIns="91440" bIns="45720" rtlCol="0" anchor="t">
            <a:normAutofit lnSpcReduction="10000"/>
          </a:bodyPr>
          <a:lstStyle/>
          <a:p>
            <a:pPr>
              <a:spcBef>
                <a:spcPct val="0"/>
              </a:spcBef>
              <a:spcAft>
                <a:spcPts val="600"/>
              </a:spcAft>
            </a:pPr>
            <a:r>
              <a:rPr lang="en-US" sz="3600" b="1">
                <a:solidFill>
                  <a:schemeClr val="tx1">
                    <a:lumMod val="85000"/>
                    <a:lumOff val="15000"/>
                  </a:schemeClr>
                </a:solidFill>
                <a:latin typeface="Castellar" panose="020A0402060406010301" pitchFamily="18" charset="0"/>
                <a:ea typeface="+mj-ea"/>
                <a:cs typeface="+mj-cs"/>
              </a:rPr>
              <a:t>LINCANG</a:t>
            </a:r>
            <a:endParaRPr lang="en-US" sz="3600" b="1" dirty="0">
              <a:solidFill>
                <a:schemeClr val="tx1">
                  <a:lumMod val="85000"/>
                  <a:lumOff val="15000"/>
                </a:schemeClr>
              </a:solidFill>
              <a:latin typeface="Castellar" panose="020A0402060406010301" pitchFamily="18" charset="0"/>
              <a:ea typeface="+mj-ea"/>
              <a:cs typeface="+mj-cs"/>
            </a:endParaRPr>
          </a:p>
        </p:txBody>
      </p:sp>
      <p:sp>
        <p:nvSpPr>
          <p:cNvPr id="184" name="Rectangle 183">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6"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Rectangle 2">
            <a:extLst>
              <a:ext uri="{FF2B5EF4-FFF2-40B4-BE49-F238E27FC236}">
                <a16:creationId xmlns:a16="http://schemas.microsoft.com/office/drawing/2014/main" id="{C2771404-682A-478E-9510-0A852439B081}"/>
              </a:ext>
            </a:extLst>
          </p:cNvPr>
          <p:cNvSpPr/>
          <p:nvPr/>
        </p:nvSpPr>
        <p:spPr>
          <a:xfrm>
            <a:off x="6252613" y="1382594"/>
            <a:ext cx="5974222" cy="5470659"/>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sz="1400" dirty="0" err="1">
                <a:solidFill>
                  <a:schemeClr val="tx1">
                    <a:lumMod val="75000"/>
                    <a:lumOff val="25000"/>
                  </a:schemeClr>
                </a:solidFill>
              </a:rPr>
              <a:t>Lincang</a:t>
            </a:r>
            <a:r>
              <a:rPr lang="en-US" sz="1400" dirty="0">
                <a:solidFill>
                  <a:schemeClr val="tx1">
                    <a:lumMod val="75000"/>
                    <a:lumOff val="25000"/>
                  </a:schemeClr>
                </a:solidFill>
              </a:rPr>
              <a:t> borders Burma on the west and to the south is </a:t>
            </a:r>
            <a:r>
              <a:rPr lang="en-US" sz="1400" dirty="0" err="1">
                <a:solidFill>
                  <a:schemeClr val="tx1">
                    <a:lumMod val="75000"/>
                    <a:lumOff val="25000"/>
                  </a:schemeClr>
                </a:solidFill>
              </a:rPr>
              <a:t>Pu’er</a:t>
            </a:r>
            <a:r>
              <a:rPr lang="en-US" sz="1400" dirty="0">
                <a:solidFill>
                  <a:schemeClr val="tx1">
                    <a:lumMod val="75000"/>
                    <a:lumOff val="25000"/>
                  </a:schemeClr>
                </a:solidFill>
              </a:rPr>
              <a:t>. </a:t>
            </a:r>
          </a:p>
          <a:p>
            <a:pPr>
              <a:lnSpc>
                <a:spcPct val="90000"/>
              </a:lnSpc>
              <a:spcBef>
                <a:spcPts val="1000"/>
              </a:spcBef>
              <a:buClr>
                <a:schemeClr val="accent1"/>
              </a:buClr>
            </a:pPr>
            <a:endParaRPr lang="en-US" sz="2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400" dirty="0">
                <a:solidFill>
                  <a:schemeClr val="tx1">
                    <a:lumMod val="75000"/>
                    <a:lumOff val="25000"/>
                  </a:schemeClr>
                </a:solidFill>
              </a:rPr>
              <a:t>The name of </a:t>
            </a:r>
            <a:r>
              <a:rPr lang="en-US" sz="1400" dirty="0" err="1">
                <a:solidFill>
                  <a:schemeClr val="tx1">
                    <a:lumMod val="75000"/>
                    <a:lumOff val="25000"/>
                  </a:schemeClr>
                </a:solidFill>
              </a:rPr>
              <a:t>Lincang</a:t>
            </a:r>
            <a:r>
              <a:rPr lang="en-US" sz="1400" dirty="0">
                <a:solidFill>
                  <a:schemeClr val="tx1">
                    <a:lumMod val="75000"/>
                    <a:lumOff val="25000"/>
                  </a:schemeClr>
                </a:solidFill>
              </a:rPr>
              <a:t> is due to its proximity to the </a:t>
            </a:r>
            <a:r>
              <a:rPr lang="en-US" sz="1400" dirty="0" err="1">
                <a:solidFill>
                  <a:schemeClr val="tx1">
                    <a:lumMod val="75000"/>
                    <a:lumOff val="25000"/>
                  </a:schemeClr>
                </a:solidFill>
              </a:rPr>
              <a:t>Lancang</a:t>
            </a:r>
            <a:r>
              <a:rPr lang="en-US" sz="1400" dirty="0">
                <a:solidFill>
                  <a:schemeClr val="tx1">
                    <a:lumMod val="75000"/>
                    <a:lumOff val="25000"/>
                  </a:schemeClr>
                </a:solidFill>
              </a:rPr>
              <a:t> River  aka Mekong River.  </a:t>
            </a:r>
          </a:p>
          <a:p>
            <a:pPr>
              <a:lnSpc>
                <a:spcPct val="90000"/>
              </a:lnSpc>
              <a:spcBef>
                <a:spcPts val="1000"/>
              </a:spcBef>
              <a:buClr>
                <a:schemeClr val="accent1"/>
              </a:buClr>
              <a:buFont typeface="Wingdings 3" charset="2"/>
              <a:buChar char=""/>
            </a:pPr>
            <a:endParaRPr lang="en-US" sz="2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400" dirty="0" err="1">
                <a:solidFill>
                  <a:schemeClr val="tx1">
                    <a:lumMod val="75000"/>
                    <a:lumOff val="25000"/>
                  </a:schemeClr>
                </a:solidFill>
              </a:rPr>
              <a:t>Lincang</a:t>
            </a:r>
            <a:r>
              <a:rPr lang="en-US" sz="1400" dirty="0">
                <a:solidFill>
                  <a:schemeClr val="tx1">
                    <a:lumMod val="75000"/>
                    <a:lumOff val="25000"/>
                  </a:schemeClr>
                </a:solidFill>
              </a:rPr>
              <a:t> is the mountainous home of the </a:t>
            </a:r>
            <a:r>
              <a:rPr lang="en-US" sz="1400" dirty="0" err="1">
                <a:solidFill>
                  <a:schemeClr val="tx1">
                    <a:lumMod val="75000"/>
                    <a:lumOff val="25000"/>
                  </a:schemeClr>
                </a:solidFill>
              </a:rPr>
              <a:t>Wa</a:t>
            </a:r>
            <a:r>
              <a:rPr lang="en-US" sz="1400" dirty="0">
                <a:solidFill>
                  <a:schemeClr val="tx1">
                    <a:lumMod val="75000"/>
                    <a:lumOff val="25000"/>
                  </a:schemeClr>
                </a:solidFill>
              </a:rPr>
              <a:t> ethnic minority and was historically seen as too "wild" to be worth settling by neighboring powers, notably British Burma and ancient China. This may have had some connection to the </a:t>
            </a:r>
            <a:r>
              <a:rPr lang="en-US" sz="1400" dirty="0" err="1">
                <a:solidFill>
                  <a:schemeClr val="tx1">
                    <a:lumMod val="75000"/>
                    <a:lumOff val="25000"/>
                  </a:schemeClr>
                </a:solidFill>
              </a:rPr>
              <a:t>Wa's</a:t>
            </a:r>
            <a:r>
              <a:rPr lang="en-US" sz="1400" dirty="0">
                <a:solidFill>
                  <a:schemeClr val="tx1">
                    <a:lumMod val="75000"/>
                    <a:lumOff val="25000"/>
                  </a:schemeClr>
                </a:solidFill>
              </a:rPr>
              <a:t> image as head-hunters.</a:t>
            </a:r>
          </a:p>
          <a:p>
            <a:pPr>
              <a:lnSpc>
                <a:spcPct val="90000"/>
              </a:lnSpc>
              <a:spcBef>
                <a:spcPts val="1000"/>
              </a:spcBef>
              <a:buClr>
                <a:schemeClr val="accent1"/>
              </a:buClr>
              <a:buFont typeface="Wingdings 3" charset="2"/>
              <a:buChar char=""/>
            </a:pPr>
            <a:endParaRPr lang="en-US" sz="2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400" dirty="0">
                <a:solidFill>
                  <a:schemeClr val="tx1">
                    <a:lumMod val="75000"/>
                    <a:lumOff val="25000"/>
                  </a:schemeClr>
                </a:solidFill>
              </a:rPr>
              <a:t>When </a:t>
            </a:r>
            <a:r>
              <a:rPr lang="en-US" sz="1400" dirty="0" err="1">
                <a:solidFill>
                  <a:schemeClr val="tx1">
                    <a:lumMod val="75000"/>
                    <a:lumOff val="25000"/>
                  </a:schemeClr>
                </a:solidFill>
              </a:rPr>
              <a:t>Pu’er</a:t>
            </a:r>
            <a:r>
              <a:rPr lang="en-US" sz="1400" dirty="0">
                <a:solidFill>
                  <a:schemeClr val="tx1">
                    <a:lumMod val="75000"/>
                    <a:lumOff val="25000"/>
                  </a:schemeClr>
                </a:solidFill>
              </a:rPr>
              <a:t> tea increased in popularity and consumption in 2003, </a:t>
            </a:r>
            <a:r>
              <a:rPr lang="en-US" sz="1400" dirty="0" err="1">
                <a:solidFill>
                  <a:schemeClr val="tx1">
                    <a:lumMod val="75000"/>
                    <a:lumOff val="25000"/>
                  </a:schemeClr>
                </a:solidFill>
              </a:rPr>
              <a:t>Lincang</a:t>
            </a:r>
            <a:r>
              <a:rPr lang="en-US" sz="1400" dirty="0">
                <a:solidFill>
                  <a:schemeClr val="tx1">
                    <a:lumMod val="75000"/>
                    <a:lumOff val="25000"/>
                  </a:schemeClr>
                </a:solidFill>
              </a:rPr>
              <a:t> became a focal area for the production of </a:t>
            </a:r>
            <a:r>
              <a:rPr lang="en-US" sz="1400" dirty="0" err="1">
                <a:solidFill>
                  <a:schemeClr val="tx1">
                    <a:lumMod val="75000"/>
                    <a:lumOff val="25000"/>
                  </a:schemeClr>
                </a:solidFill>
              </a:rPr>
              <a:t>Pu’er</a:t>
            </a:r>
            <a:r>
              <a:rPr lang="en-US" sz="1400" dirty="0">
                <a:solidFill>
                  <a:schemeClr val="tx1">
                    <a:lumMod val="75000"/>
                    <a:lumOff val="25000"/>
                  </a:schemeClr>
                </a:solidFill>
              </a:rPr>
              <a:t>.   </a:t>
            </a:r>
          </a:p>
          <a:p>
            <a:pPr>
              <a:lnSpc>
                <a:spcPct val="90000"/>
              </a:lnSpc>
              <a:spcBef>
                <a:spcPts val="1000"/>
              </a:spcBef>
              <a:buClr>
                <a:schemeClr val="accent1"/>
              </a:buClr>
              <a:buFont typeface="Wingdings 3" charset="2"/>
              <a:buChar char=""/>
            </a:pPr>
            <a:endParaRPr lang="en-US" sz="2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400" dirty="0" err="1">
                <a:solidFill>
                  <a:schemeClr val="tx1">
                    <a:lumMod val="75000"/>
                    <a:lumOff val="25000"/>
                  </a:schemeClr>
                </a:solidFill>
              </a:rPr>
              <a:t>Fengqing</a:t>
            </a:r>
            <a:r>
              <a:rPr lang="en-US" sz="1400" dirty="0">
                <a:solidFill>
                  <a:schemeClr val="tx1">
                    <a:lumMod val="75000"/>
                    <a:lumOff val="25000"/>
                  </a:schemeClr>
                </a:solidFill>
              </a:rPr>
              <a:t>, is a notable tea region which produces Dian Hong tea.</a:t>
            </a:r>
          </a:p>
          <a:p>
            <a:pPr>
              <a:lnSpc>
                <a:spcPct val="90000"/>
              </a:lnSpc>
              <a:spcBef>
                <a:spcPts val="1000"/>
              </a:spcBef>
              <a:buClr>
                <a:schemeClr val="accent1"/>
              </a:buClr>
              <a:buFont typeface="Wingdings 3" charset="2"/>
              <a:buChar char=""/>
            </a:pPr>
            <a:endParaRPr lang="en-US" sz="2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400" dirty="0">
                <a:solidFill>
                  <a:schemeClr val="tx1">
                    <a:lumMod val="75000"/>
                    <a:lumOff val="25000"/>
                  </a:schemeClr>
                </a:solidFill>
              </a:rPr>
              <a:t>Despite lagging behind Xishuangbanna in fame and hype, </a:t>
            </a:r>
            <a:r>
              <a:rPr lang="en-US" sz="1400" dirty="0" err="1">
                <a:solidFill>
                  <a:schemeClr val="tx1">
                    <a:lumMod val="75000"/>
                    <a:lumOff val="25000"/>
                  </a:schemeClr>
                </a:solidFill>
              </a:rPr>
              <a:t>Lincang</a:t>
            </a:r>
            <a:r>
              <a:rPr lang="en-US" sz="1400" dirty="0">
                <a:solidFill>
                  <a:schemeClr val="tx1">
                    <a:lumMod val="75000"/>
                    <a:lumOff val="25000"/>
                  </a:schemeClr>
                </a:solidFill>
              </a:rPr>
              <a:t> is home to a few of the most famed and expensive areas in all of </a:t>
            </a:r>
            <a:r>
              <a:rPr lang="en-US" sz="1400" dirty="0" err="1">
                <a:solidFill>
                  <a:schemeClr val="tx1">
                    <a:lumMod val="75000"/>
                    <a:lumOff val="25000"/>
                  </a:schemeClr>
                </a:solidFill>
              </a:rPr>
              <a:t>pu’er</a:t>
            </a:r>
            <a:r>
              <a:rPr lang="en-US" sz="1400" dirty="0">
                <a:solidFill>
                  <a:schemeClr val="tx1">
                    <a:lumMod val="75000"/>
                    <a:lumOff val="25000"/>
                  </a:schemeClr>
                </a:solidFill>
              </a:rPr>
              <a:t>. The most notable of these is </a:t>
            </a:r>
            <a:r>
              <a:rPr lang="en-US" sz="1400" dirty="0" err="1">
                <a:solidFill>
                  <a:schemeClr val="tx1">
                    <a:lumMod val="75000"/>
                    <a:lumOff val="25000"/>
                  </a:schemeClr>
                </a:solidFill>
              </a:rPr>
              <a:t>Bingdao</a:t>
            </a:r>
            <a:r>
              <a:rPr lang="en-US" sz="1400" dirty="0">
                <a:solidFill>
                  <a:schemeClr val="tx1">
                    <a:lumMod val="75000"/>
                    <a:lumOff val="25000"/>
                  </a:schemeClr>
                </a:solidFill>
              </a:rPr>
              <a:t>. There are also several </a:t>
            </a:r>
            <a:r>
              <a:rPr lang="en-US" sz="1400" dirty="0" err="1">
                <a:solidFill>
                  <a:schemeClr val="tx1">
                    <a:lumMod val="75000"/>
                    <a:lumOff val="25000"/>
                  </a:schemeClr>
                </a:solidFill>
              </a:rPr>
              <a:t>Lincang</a:t>
            </a:r>
            <a:r>
              <a:rPr lang="en-US" sz="1400" dirty="0">
                <a:solidFill>
                  <a:schemeClr val="tx1">
                    <a:lumMod val="75000"/>
                    <a:lumOff val="25000"/>
                  </a:schemeClr>
                </a:solidFill>
              </a:rPr>
              <a:t>-based factories, including </a:t>
            </a:r>
            <a:r>
              <a:rPr lang="en-US" sz="1400" dirty="0" err="1">
                <a:solidFill>
                  <a:schemeClr val="tx1">
                    <a:lumMod val="75000"/>
                    <a:lumOff val="25000"/>
                  </a:schemeClr>
                </a:solidFill>
              </a:rPr>
              <a:t>Shuangjiang</a:t>
            </a:r>
            <a:r>
              <a:rPr lang="en-US" sz="1400" dirty="0">
                <a:solidFill>
                  <a:schemeClr val="tx1">
                    <a:lumMod val="75000"/>
                    <a:lumOff val="25000"/>
                  </a:schemeClr>
                </a:solidFill>
              </a:rPr>
              <a:t> </a:t>
            </a:r>
            <a:r>
              <a:rPr lang="en-US" sz="1400" dirty="0" err="1">
                <a:solidFill>
                  <a:schemeClr val="tx1">
                    <a:lumMod val="75000"/>
                    <a:lumOff val="25000"/>
                  </a:schemeClr>
                </a:solidFill>
              </a:rPr>
              <a:t>Mengku</a:t>
            </a:r>
            <a:r>
              <a:rPr lang="en-US" sz="1400" dirty="0">
                <a:solidFill>
                  <a:schemeClr val="tx1">
                    <a:lumMod val="75000"/>
                    <a:lumOff val="25000"/>
                  </a:schemeClr>
                </a:solidFill>
              </a:rPr>
              <a:t>, and </a:t>
            </a:r>
            <a:r>
              <a:rPr lang="en-US" sz="1400" dirty="0" err="1">
                <a:solidFill>
                  <a:schemeClr val="tx1">
                    <a:lumMod val="75000"/>
                    <a:lumOff val="25000"/>
                  </a:schemeClr>
                </a:solidFill>
              </a:rPr>
              <a:t>Fengqing</a:t>
            </a:r>
            <a:r>
              <a:rPr lang="en-US" sz="1400" dirty="0">
                <a:solidFill>
                  <a:schemeClr val="tx1">
                    <a:lumMod val="75000"/>
                    <a:lumOff val="25000"/>
                  </a:schemeClr>
                </a:solidFill>
              </a:rPr>
              <a:t>. The iconic </a:t>
            </a:r>
            <a:r>
              <a:rPr lang="en-US" sz="1400" dirty="0" err="1">
                <a:solidFill>
                  <a:schemeClr val="tx1">
                    <a:lumMod val="75000"/>
                    <a:lumOff val="25000"/>
                  </a:schemeClr>
                </a:solidFill>
              </a:rPr>
              <a:t>Xiaguan</a:t>
            </a:r>
            <a:r>
              <a:rPr lang="en-US" sz="1400" dirty="0">
                <a:solidFill>
                  <a:schemeClr val="tx1">
                    <a:lumMod val="75000"/>
                    <a:lumOff val="25000"/>
                  </a:schemeClr>
                </a:solidFill>
              </a:rPr>
              <a:t> is located in Dali.</a:t>
            </a:r>
          </a:p>
          <a:p>
            <a:pPr>
              <a:lnSpc>
                <a:spcPct val="90000"/>
              </a:lnSpc>
              <a:spcBef>
                <a:spcPts val="1000"/>
              </a:spcBef>
              <a:buClr>
                <a:schemeClr val="accent1"/>
              </a:buClr>
              <a:buFont typeface="Wingdings 3" charset="2"/>
              <a:buChar char=""/>
            </a:pPr>
            <a:endParaRPr lang="en-US" sz="2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1400" dirty="0" err="1">
                <a:solidFill>
                  <a:schemeClr val="tx1">
                    <a:lumMod val="75000"/>
                    <a:lumOff val="25000"/>
                  </a:schemeClr>
                </a:solidFill>
              </a:rPr>
              <a:t>Lincang</a:t>
            </a:r>
            <a:r>
              <a:rPr lang="en-US" sz="1400" dirty="0">
                <a:solidFill>
                  <a:schemeClr val="tx1">
                    <a:lumMod val="75000"/>
                    <a:lumOff val="25000"/>
                  </a:schemeClr>
                </a:solidFill>
              </a:rPr>
              <a:t> is home to the world's oldest cultivated tea trees, some 3,200 years old, in the village of </a:t>
            </a:r>
            <a:r>
              <a:rPr lang="en-US" sz="1400" dirty="0" err="1">
                <a:solidFill>
                  <a:schemeClr val="tx1">
                    <a:lumMod val="75000"/>
                    <a:lumOff val="25000"/>
                  </a:schemeClr>
                </a:solidFill>
              </a:rPr>
              <a:t>Jinxiu</a:t>
            </a:r>
            <a:r>
              <a:rPr lang="en-US" sz="1400" dirty="0">
                <a:solidFill>
                  <a:schemeClr val="tx1">
                    <a:lumMod val="75000"/>
                    <a:lumOff val="25000"/>
                  </a:schemeClr>
                </a:solidFill>
              </a:rPr>
              <a:t> of </a:t>
            </a:r>
            <a:r>
              <a:rPr lang="en-US" sz="1400" dirty="0" err="1">
                <a:solidFill>
                  <a:schemeClr val="tx1">
                    <a:lumMod val="75000"/>
                    <a:lumOff val="25000"/>
                  </a:schemeClr>
                </a:solidFill>
              </a:rPr>
              <a:t>Fengqing</a:t>
            </a:r>
            <a:r>
              <a:rPr lang="en-US" sz="1400" dirty="0">
                <a:solidFill>
                  <a:schemeClr val="tx1">
                    <a:lumMod val="75000"/>
                    <a:lumOff val="25000"/>
                  </a:schemeClr>
                </a:solidFill>
              </a:rPr>
              <a:t> County.</a:t>
            </a:r>
          </a:p>
        </p:txBody>
      </p:sp>
      <p:pic>
        <p:nvPicPr>
          <p:cNvPr id="9" name="Picture 8" descr="A statue of a bird&#10;&#10;Description automatically generated">
            <a:extLst>
              <a:ext uri="{FF2B5EF4-FFF2-40B4-BE49-F238E27FC236}">
                <a16:creationId xmlns:a16="http://schemas.microsoft.com/office/drawing/2014/main" id="{0E0459CA-8EF2-4B36-9077-A5CB67259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7" y="776791"/>
            <a:ext cx="4136052" cy="5397491"/>
          </a:xfrm>
          <a:prstGeom prst="rect">
            <a:avLst/>
          </a:prstGeom>
        </p:spPr>
      </p:pic>
    </p:spTree>
    <p:extLst>
      <p:ext uri="{BB962C8B-B14F-4D97-AF65-F5344CB8AC3E}">
        <p14:creationId xmlns:p14="http://schemas.microsoft.com/office/powerpoint/2010/main" val="861772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5" name="Group 6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7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3" name="Rectangle 82">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44" r="2" b="2"/>
          <a:stretch/>
        </p:blipFill>
        <p:spPr>
          <a:xfrm>
            <a:off x="8229598" y="10"/>
            <a:ext cx="3962401" cy="6857990"/>
          </a:xfrm>
          <a:prstGeom prst="rect">
            <a:avLst/>
          </a:prstGeom>
        </p:spPr>
      </p:pic>
      <p:sp>
        <p:nvSpPr>
          <p:cNvPr id="87"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vert="horz" lIns="91440" tIns="45720" rIns="91440" bIns="45720" rtlCol="0" anchor="ctr">
            <a:normAutofit/>
          </a:bodyPr>
          <a:lstStyle/>
          <a:p>
            <a:r>
              <a:rPr lang="en-US" sz="3600" b="1" dirty="0" err="1">
                <a:solidFill>
                  <a:srgbClr val="FEFFFF"/>
                </a:solidFill>
                <a:latin typeface="Castellar" panose="020A0402060406010301" pitchFamily="18" charset="0"/>
              </a:rPr>
              <a:t>Pu’er</a:t>
            </a:r>
            <a:r>
              <a:rPr lang="en-US" sz="3600" b="1" dirty="0">
                <a:solidFill>
                  <a:srgbClr val="FEFFFF"/>
                </a:solidFill>
                <a:latin typeface="Castellar" panose="020A0402060406010301" pitchFamily="18" charset="0"/>
              </a:rPr>
              <a:t> (</a:t>
            </a:r>
            <a:r>
              <a:rPr lang="en-US" sz="3600" b="1" dirty="0" err="1">
                <a:solidFill>
                  <a:srgbClr val="FEFFFF"/>
                </a:solidFill>
                <a:latin typeface="Castellar" panose="020A0402060406010301" pitchFamily="18" charset="0"/>
              </a:rPr>
              <a:t>Simao</a:t>
            </a:r>
            <a:r>
              <a:rPr lang="en-US" sz="3600" b="1" dirty="0">
                <a:solidFill>
                  <a:srgbClr val="FEFFFF"/>
                </a:solidFill>
                <a:latin typeface="Castellar" panose="020A0402060406010301" pitchFamily="18" charset="0"/>
              </a:rPr>
              <a:t>)</a:t>
            </a:r>
          </a:p>
        </p:txBody>
      </p:sp>
      <p:pic>
        <p:nvPicPr>
          <p:cNvPr id="8" name="Picture 7" descr="A tree with a mountain in the background&#10;&#10;Description automatically generated">
            <a:extLst>
              <a:ext uri="{FF2B5EF4-FFF2-40B4-BE49-F238E27FC236}">
                <a16:creationId xmlns:a16="http://schemas.microsoft.com/office/drawing/2014/main" id="{CEEFFA39-A1E0-4EB1-B9DE-A3CFE82B4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1" y="1829511"/>
            <a:ext cx="8044966" cy="4893157"/>
          </a:xfrm>
          <a:prstGeom prst="rect">
            <a:avLst/>
          </a:prstGeom>
        </p:spPr>
      </p:pic>
    </p:spTree>
    <p:extLst>
      <p:ext uri="{BB962C8B-B14F-4D97-AF65-F5344CB8AC3E}">
        <p14:creationId xmlns:p14="http://schemas.microsoft.com/office/powerpoint/2010/main" val="25440968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153" y="738653"/>
            <a:ext cx="5636419" cy="5380693"/>
          </a:xfrm>
          <a:prstGeom prst="rect">
            <a:avLst/>
          </a:prstGeom>
        </p:spPr>
      </p:pic>
      <p:sp>
        <p:nvSpPr>
          <p:cNvPr id="3" name="Rectangle 2"/>
          <p:cNvSpPr/>
          <p:nvPr/>
        </p:nvSpPr>
        <p:spPr>
          <a:xfrm>
            <a:off x="2757530" y="425513"/>
            <a:ext cx="3770019" cy="5878532"/>
          </a:xfrm>
          <a:prstGeom prst="rect">
            <a:avLst/>
          </a:prstGeom>
        </p:spPr>
        <p:txBody>
          <a:bodyPr wrap="square">
            <a:spAutoFit/>
          </a:bodyPr>
          <a:lstStyle/>
          <a:p>
            <a:r>
              <a:rPr lang="en-US" sz="3600" b="1" dirty="0" err="1">
                <a:solidFill>
                  <a:schemeClr val="bg1"/>
                </a:solidFill>
                <a:latin typeface="Castellar" panose="020A0402060406010301" pitchFamily="18" charset="0"/>
              </a:rPr>
              <a:t>Pu’er</a:t>
            </a:r>
            <a:r>
              <a:rPr lang="en-US" sz="3600" b="1" dirty="0">
                <a:solidFill>
                  <a:schemeClr val="bg1"/>
                </a:solidFill>
                <a:latin typeface="Castellar" panose="020A0402060406010301" pitchFamily="18" charset="0"/>
              </a:rPr>
              <a:t> (SIMAO)</a:t>
            </a:r>
          </a:p>
          <a:p>
            <a:endParaRPr lang="en-US" sz="2400" b="1" dirty="0">
              <a:solidFill>
                <a:schemeClr val="bg1"/>
              </a:solidFill>
              <a:latin typeface="Castellar" panose="020A0402060406010301" pitchFamily="18" charset="0"/>
            </a:endParaRPr>
          </a:p>
          <a:p>
            <a:pPr marL="342900" indent="-342900">
              <a:buFont typeface="+mj-lt"/>
              <a:buAutoNum type="arabicPeriod"/>
            </a:pPr>
            <a:r>
              <a:rPr lang="en-US" sz="1400" dirty="0" err="1">
                <a:solidFill>
                  <a:schemeClr val="bg1"/>
                </a:solidFill>
                <a:latin typeface="Arial" panose="020B0604020202020204" pitchFamily="34" charset="0"/>
              </a:rPr>
              <a:t>Menglian</a:t>
            </a:r>
            <a:r>
              <a:rPr lang="en-US" sz="1400" dirty="0">
                <a:solidFill>
                  <a:schemeClr val="bg1"/>
                </a:solidFill>
                <a:latin typeface="Arial" panose="020B0604020202020204" pitchFamily="34" charset="0"/>
              </a:rPr>
              <a:t> County</a:t>
            </a: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Ximeng</a:t>
            </a:r>
            <a:r>
              <a:rPr lang="en-US" sz="1400" dirty="0">
                <a:solidFill>
                  <a:schemeClr val="bg1"/>
                </a:solidFill>
                <a:latin typeface="Arial" panose="020B0604020202020204" pitchFamily="34" charset="0"/>
              </a:rPr>
              <a:t> County</a:t>
            </a: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Lancang</a:t>
            </a:r>
            <a:r>
              <a:rPr lang="en-US" sz="1400" dirty="0">
                <a:solidFill>
                  <a:schemeClr val="bg1"/>
                </a:solidFill>
                <a:latin typeface="Arial" panose="020B0604020202020204" pitchFamily="34" charset="0"/>
              </a:rPr>
              <a:t> County</a:t>
            </a:r>
          </a:p>
          <a:p>
            <a:pPr marL="800100" lvl="1" indent="-342900">
              <a:buFont typeface="+mj-lt"/>
              <a:buAutoNum type="arabicPeriod"/>
            </a:pPr>
            <a:r>
              <a:rPr lang="en-US" sz="1000" dirty="0" err="1">
                <a:solidFill>
                  <a:schemeClr val="bg1"/>
                </a:solidFill>
                <a:latin typeface="Arial" panose="020B0604020202020204" pitchFamily="34" charset="0"/>
              </a:rPr>
              <a:t>Bangwei</a:t>
            </a:r>
            <a:endParaRPr lang="en-US" sz="1000" dirty="0">
              <a:solidFill>
                <a:schemeClr val="bg1"/>
              </a:solidFill>
              <a:latin typeface="Arial" panose="020B0604020202020204" pitchFamily="34" charset="0"/>
            </a:endParaRPr>
          </a:p>
          <a:p>
            <a:pPr marL="800100" lvl="1" indent="-342900">
              <a:buFont typeface="+mj-lt"/>
              <a:buAutoNum type="arabicPeriod"/>
            </a:pPr>
            <a:r>
              <a:rPr lang="en-US" sz="1000" dirty="0" err="1">
                <a:solidFill>
                  <a:schemeClr val="bg1"/>
                </a:solidFill>
                <a:latin typeface="Arial" panose="020B0604020202020204" pitchFamily="34" charset="0"/>
              </a:rPr>
              <a:t>Jingmai</a:t>
            </a:r>
            <a:endParaRPr lang="en-US" sz="1000" dirty="0">
              <a:solidFill>
                <a:schemeClr val="bg1"/>
              </a:solidFill>
              <a:latin typeface="Arial" panose="020B0604020202020204" pitchFamily="34" charset="0"/>
            </a:endParaRP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Jinggu</a:t>
            </a:r>
            <a:r>
              <a:rPr lang="en-US" sz="1400" dirty="0">
                <a:solidFill>
                  <a:schemeClr val="bg1"/>
                </a:solidFill>
                <a:latin typeface="Arial" panose="020B0604020202020204" pitchFamily="34" charset="0"/>
              </a:rPr>
              <a:t> County</a:t>
            </a:r>
          </a:p>
          <a:p>
            <a:pPr marL="800100" lvl="1" indent="-342900">
              <a:buFont typeface="+mj-lt"/>
              <a:buAutoNum type="arabicPeriod"/>
            </a:pPr>
            <a:r>
              <a:rPr lang="en-US" sz="1000" dirty="0" err="1">
                <a:solidFill>
                  <a:schemeClr val="bg1"/>
                </a:solidFill>
                <a:latin typeface="Arial" panose="020B0604020202020204" pitchFamily="34" charset="0"/>
              </a:rPr>
              <a:t>Qianjiazhai</a:t>
            </a:r>
            <a:endParaRPr lang="en-US" sz="1000" dirty="0">
              <a:solidFill>
                <a:schemeClr val="bg1"/>
              </a:solidFill>
              <a:latin typeface="Arial" panose="020B0604020202020204" pitchFamily="34" charset="0"/>
            </a:endParaRPr>
          </a:p>
          <a:p>
            <a:pPr marL="800100" lvl="1" indent="-342900">
              <a:buFont typeface="+mj-lt"/>
              <a:buAutoNum type="arabicPeriod"/>
            </a:pPr>
            <a:r>
              <a:rPr lang="en-US" sz="1000" dirty="0" err="1">
                <a:solidFill>
                  <a:schemeClr val="bg1"/>
                </a:solidFill>
                <a:latin typeface="Arial" panose="020B0604020202020204" pitchFamily="34" charset="0"/>
              </a:rPr>
              <a:t>Jinggu</a:t>
            </a:r>
            <a:endParaRPr lang="en-US" sz="1000" dirty="0">
              <a:solidFill>
                <a:schemeClr val="bg1"/>
              </a:solidFill>
              <a:latin typeface="Arial" panose="020B0604020202020204" pitchFamily="34" charset="0"/>
            </a:endParaRP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Simao</a:t>
            </a:r>
            <a:r>
              <a:rPr lang="en-US" sz="1400" dirty="0">
                <a:solidFill>
                  <a:schemeClr val="bg1"/>
                </a:solidFill>
                <a:latin typeface="Arial" panose="020B0604020202020204" pitchFamily="34" charset="0"/>
              </a:rPr>
              <a:t> County</a:t>
            </a: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Zhenyuan</a:t>
            </a:r>
            <a:r>
              <a:rPr lang="en-US" sz="1400" dirty="0">
                <a:solidFill>
                  <a:schemeClr val="bg1"/>
                </a:solidFill>
                <a:latin typeface="Arial" panose="020B0604020202020204" pitchFamily="34" charset="0"/>
              </a:rPr>
              <a:t> County</a:t>
            </a: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Jingdong</a:t>
            </a:r>
            <a:r>
              <a:rPr lang="en-US" sz="1400" dirty="0">
                <a:solidFill>
                  <a:schemeClr val="bg1"/>
                </a:solidFill>
                <a:latin typeface="Arial" panose="020B0604020202020204" pitchFamily="34" charset="0"/>
              </a:rPr>
              <a:t> County</a:t>
            </a:r>
          </a:p>
          <a:p>
            <a:pPr marL="800100" lvl="1" indent="-342900">
              <a:buFont typeface="+mj-lt"/>
              <a:buAutoNum type="arabicPeriod"/>
            </a:pPr>
            <a:r>
              <a:rPr lang="en-US" sz="1000" dirty="0" err="1">
                <a:solidFill>
                  <a:schemeClr val="bg1"/>
                </a:solidFill>
                <a:latin typeface="Arial" panose="020B0604020202020204" pitchFamily="34" charset="0"/>
              </a:rPr>
              <a:t>Wuliang</a:t>
            </a:r>
            <a:endParaRPr lang="en-US" sz="1000" dirty="0">
              <a:solidFill>
                <a:schemeClr val="bg1"/>
              </a:solidFill>
              <a:latin typeface="Arial" panose="020B0604020202020204" pitchFamily="34" charset="0"/>
            </a:endParaRP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Ning’er</a:t>
            </a:r>
            <a:r>
              <a:rPr lang="en-US" sz="1400" dirty="0">
                <a:solidFill>
                  <a:schemeClr val="bg1"/>
                </a:solidFill>
                <a:latin typeface="Arial" panose="020B0604020202020204" pitchFamily="34" charset="0"/>
              </a:rPr>
              <a:t> County</a:t>
            </a: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Mojiang</a:t>
            </a:r>
            <a:r>
              <a:rPr lang="en-US" sz="1400" dirty="0">
                <a:solidFill>
                  <a:schemeClr val="bg1"/>
                </a:solidFill>
                <a:latin typeface="Arial" panose="020B0604020202020204" pitchFamily="34" charset="0"/>
              </a:rPr>
              <a:t> County</a:t>
            </a:r>
          </a:p>
          <a:p>
            <a:pPr marL="342900" indent="-342900">
              <a:buFont typeface="+mj-lt"/>
              <a:buAutoNum type="arabicPeriod"/>
            </a:pPr>
            <a:endParaRPr lang="en-US" sz="1400" dirty="0">
              <a:solidFill>
                <a:schemeClr val="bg1"/>
              </a:solidFill>
              <a:latin typeface="Arial" panose="020B0604020202020204" pitchFamily="34" charset="0"/>
            </a:endParaRPr>
          </a:p>
          <a:p>
            <a:pPr marL="342900" indent="-342900">
              <a:buFont typeface="+mj-lt"/>
              <a:buAutoNum type="arabicPeriod"/>
            </a:pPr>
            <a:r>
              <a:rPr lang="en-US" sz="1400" dirty="0" err="1">
                <a:solidFill>
                  <a:schemeClr val="bg1"/>
                </a:solidFill>
                <a:latin typeface="Arial" panose="020B0604020202020204" pitchFamily="34" charset="0"/>
              </a:rPr>
              <a:t>Jiancheng</a:t>
            </a:r>
            <a:r>
              <a:rPr lang="en-US" sz="1400" dirty="0">
                <a:solidFill>
                  <a:schemeClr val="bg1"/>
                </a:solidFill>
                <a:latin typeface="Arial" panose="020B0604020202020204" pitchFamily="34" charset="0"/>
              </a:rPr>
              <a:t> County</a:t>
            </a:r>
            <a:endParaRPr lang="en-US" dirty="0">
              <a:solidFill>
                <a:schemeClr val="bg1"/>
              </a:solidFill>
            </a:endParaRPr>
          </a:p>
        </p:txBody>
      </p:sp>
    </p:spTree>
    <p:extLst>
      <p:ext uri="{BB962C8B-B14F-4D97-AF65-F5344CB8AC3E}">
        <p14:creationId xmlns:p14="http://schemas.microsoft.com/office/powerpoint/2010/main" val="134105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0" name="Group 1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1" name="Group 2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3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4" name="Rectangle 42">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5" name="Group 44">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6"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6"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7"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8"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9"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0"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1"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2"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3"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4"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5"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9" name="Group 58">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06"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7"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8"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9"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0"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1"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2"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3"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4"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5"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 name="TextBox 5"/>
          <p:cNvSpPr txBox="1"/>
          <p:nvPr/>
        </p:nvSpPr>
        <p:spPr>
          <a:xfrm>
            <a:off x="6441979" y="735617"/>
            <a:ext cx="5021516" cy="562712"/>
          </a:xfrm>
          <a:prstGeom prst="rect">
            <a:avLst/>
          </a:prstGeom>
        </p:spPr>
        <p:txBody>
          <a:bodyPr vert="horz" lIns="91440" tIns="45720" rIns="91440" bIns="45720" rtlCol="0" anchor="t">
            <a:normAutofit fontScale="92500" lnSpcReduction="10000"/>
          </a:bodyPr>
          <a:lstStyle/>
          <a:p>
            <a:pPr>
              <a:spcBef>
                <a:spcPct val="0"/>
              </a:spcBef>
              <a:spcAft>
                <a:spcPts val="600"/>
              </a:spcAft>
            </a:pPr>
            <a:r>
              <a:rPr lang="en-US" sz="3600" b="1" dirty="0" err="1">
                <a:solidFill>
                  <a:schemeClr val="tx1">
                    <a:lumMod val="85000"/>
                    <a:lumOff val="15000"/>
                  </a:schemeClr>
                </a:solidFill>
                <a:latin typeface="Castellar" panose="020A0402060406010301" pitchFamily="18" charset="0"/>
                <a:ea typeface="+mj-ea"/>
                <a:cs typeface="+mj-cs"/>
              </a:rPr>
              <a:t>Pu’ER</a:t>
            </a:r>
            <a:r>
              <a:rPr lang="en-US" sz="3600" b="1" dirty="0">
                <a:solidFill>
                  <a:schemeClr val="tx1">
                    <a:lumMod val="85000"/>
                    <a:lumOff val="15000"/>
                  </a:schemeClr>
                </a:solidFill>
                <a:latin typeface="Castellar" panose="020A0402060406010301" pitchFamily="18" charset="0"/>
                <a:ea typeface="+mj-ea"/>
                <a:cs typeface="+mj-cs"/>
              </a:rPr>
              <a:t> (SIMAO)</a:t>
            </a:r>
          </a:p>
        </p:txBody>
      </p:sp>
      <p:sp>
        <p:nvSpPr>
          <p:cNvPr id="116" name="Rectangle 72">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cxnSp>
        <p:nvCxnSpPr>
          <p:cNvPr id="117" name="Straight Connector 76">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475211" y="1546747"/>
            <a:ext cx="5753149" cy="5169529"/>
          </a:xfrm>
          <a:prstGeom prst="rect">
            <a:avLst/>
          </a:prstGeom>
        </p:spPr>
        <p:txBody>
          <a:bodyPr vert="horz" lIns="91440" tIns="45720" rIns="91440" bIns="45720" rtlCol="0">
            <a:noAutofit/>
          </a:bodyPr>
          <a:lstStyle/>
          <a:p>
            <a:pPr>
              <a:lnSpc>
                <a:spcPct val="90000"/>
              </a:lnSpc>
              <a:buClr>
                <a:srgbClr val="C00000"/>
              </a:buClr>
              <a:buFont typeface="Wingdings 3" charset="2"/>
              <a:buChar char=""/>
            </a:pPr>
            <a:r>
              <a:rPr lang="en-US" sz="1400" dirty="0" err="1"/>
              <a:t>Pu’er</a:t>
            </a:r>
            <a:r>
              <a:rPr lang="en-US" sz="1400" dirty="0"/>
              <a:t> City is named after </a:t>
            </a:r>
            <a:r>
              <a:rPr lang="en-US" sz="1400" dirty="0" err="1"/>
              <a:t>pu'er</a:t>
            </a:r>
            <a:r>
              <a:rPr lang="en-US" sz="1400" dirty="0"/>
              <a:t> tea, whose name it first took in 1729. Its name was changed to </a:t>
            </a:r>
            <a:r>
              <a:rPr lang="en-US" sz="1400" dirty="0" err="1"/>
              <a:t>Simao</a:t>
            </a:r>
            <a:r>
              <a:rPr lang="en-US" sz="1400" dirty="0"/>
              <a:t> in 1950 following the Communist victory in the Chinese Civil War, while its surrounding county was known as </a:t>
            </a:r>
            <a:r>
              <a:rPr lang="en-US" sz="1400" dirty="0" err="1"/>
              <a:t>Pu'er</a:t>
            </a:r>
            <a:r>
              <a:rPr lang="en-US" sz="1400" dirty="0"/>
              <a:t>. In 2007, the town's name was changed back to </a:t>
            </a:r>
            <a:r>
              <a:rPr lang="en-US" sz="1400" dirty="0" err="1"/>
              <a:t>Pu'er</a:t>
            </a:r>
            <a:r>
              <a:rPr lang="en-US" sz="1400" dirty="0"/>
              <a:t>; the surrounding area became known as </a:t>
            </a:r>
            <a:r>
              <a:rPr lang="en-US" sz="1400" dirty="0" err="1"/>
              <a:t>Ning'er</a:t>
            </a:r>
            <a:r>
              <a:rPr lang="en-US" sz="1400" dirty="0"/>
              <a:t> County; and the name </a:t>
            </a:r>
            <a:r>
              <a:rPr lang="en-US" sz="1400" dirty="0" err="1"/>
              <a:t>Simao</a:t>
            </a:r>
            <a:r>
              <a:rPr lang="en-US" sz="1400" dirty="0"/>
              <a:t> was taken by a town and district within the city. </a:t>
            </a:r>
          </a:p>
          <a:p>
            <a:pPr>
              <a:lnSpc>
                <a:spcPct val="90000"/>
              </a:lnSpc>
            </a:pPr>
            <a:endParaRPr lang="en-US" sz="1400" dirty="0"/>
          </a:p>
          <a:p>
            <a:pPr>
              <a:lnSpc>
                <a:spcPct val="90000"/>
              </a:lnSpc>
              <a:buClr>
                <a:srgbClr val="C00000"/>
              </a:buClr>
              <a:buFont typeface="Wingdings 3" charset="2"/>
              <a:buChar char=""/>
            </a:pPr>
            <a:r>
              <a:rPr lang="en-US" sz="1400" dirty="0"/>
              <a:t>The Pu-erh region of Yunnan has an extremely large population of ancient wild tea trees. </a:t>
            </a:r>
          </a:p>
          <a:p>
            <a:pPr>
              <a:lnSpc>
                <a:spcPct val="90000"/>
              </a:lnSpc>
            </a:pPr>
            <a:endParaRPr lang="en-US" sz="1400" dirty="0"/>
          </a:p>
          <a:p>
            <a:pPr>
              <a:lnSpc>
                <a:spcPct val="90000"/>
              </a:lnSpc>
              <a:buClr>
                <a:srgbClr val="C00000"/>
              </a:buClr>
              <a:buFont typeface="Wingdings 3" charset="2"/>
              <a:buChar char=""/>
            </a:pPr>
            <a:r>
              <a:rPr lang="en-US" sz="1400" dirty="0"/>
              <a:t>Not only is </a:t>
            </a:r>
            <a:r>
              <a:rPr lang="en-US" sz="1400" dirty="0" err="1"/>
              <a:t>Pu’er</a:t>
            </a:r>
            <a:r>
              <a:rPr lang="en-US" sz="1400" dirty="0"/>
              <a:t> an important place for the actual growing and production of </a:t>
            </a:r>
            <a:r>
              <a:rPr lang="en-US" sz="1400" dirty="0" err="1"/>
              <a:t>Pu’er</a:t>
            </a:r>
            <a:r>
              <a:rPr lang="en-US" sz="1400" dirty="0"/>
              <a:t> tea, it is also a major distribution center of </a:t>
            </a:r>
            <a:r>
              <a:rPr lang="en-US" sz="1400" dirty="0" err="1"/>
              <a:t>Pu’er</a:t>
            </a:r>
            <a:r>
              <a:rPr lang="en-US" sz="1400" dirty="0"/>
              <a:t> teas. </a:t>
            </a:r>
          </a:p>
          <a:p>
            <a:pPr>
              <a:lnSpc>
                <a:spcPct val="90000"/>
              </a:lnSpc>
            </a:pPr>
            <a:endParaRPr lang="en-US" sz="1400" dirty="0"/>
          </a:p>
          <a:p>
            <a:pPr>
              <a:lnSpc>
                <a:spcPct val="90000"/>
              </a:lnSpc>
              <a:buClr>
                <a:srgbClr val="C00000"/>
              </a:buClr>
              <a:buFont typeface="Wingdings 3" charset="2"/>
              <a:buChar char=""/>
            </a:pPr>
            <a:r>
              <a:rPr lang="en-US" sz="1400" dirty="0"/>
              <a:t> A major downturn in the price of tea in 2007 caused severe economic distress in the area. The price of </a:t>
            </a:r>
            <a:r>
              <a:rPr lang="en-US" sz="1400" dirty="0" err="1"/>
              <a:t>Pu'er</a:t>
            </a:r>
            <a:r>
              <a:rPr lang="en-US" sz="1400" dirty="0"/>
              <a:t> has since recovered and </a:t>
            </a:r>
            <a:r>
              <a:rPr lang="en-US" sz="1400" dirty="0" err="1"/>
              <a:t>Pu'er</a:t>
            </a:r>
            <a:r>
              <a:rPr lang="en-US" sz="1400" dirty="0"/>
              <a:t> tea still contributes much to the income of the area.</a:t>
            </a:r>
          </a:p>
          <a:p>
            <a:pPr>
              <a:lnSpc>
                <a:spcPct val="90000"/>
              </a:lnSpc>
            </a:pPr>
            <a:endParaRPr lang="en-US" sz="1400" dirty="0"/>
          </a:p>
          <a:p>
            <a:pPr>
              <a:lnSpc>
                <a:spcPct val="90000"/>
              </a:lnSpc>
              <a:buClr>
                <a:srgbClr val="C00000"/>
              </a:buClr>
              <a:buFont typeface="Wingdings 3" charset="2"/>
              <a:buChar char=""/>
            </a:pPr>
            <a:r>
              <a:rPr lang="en-US" sz="1400" dirty="0"/>
              <a:t>In ancient times, tea would be sent to the city of </a:t>
            </a:r>
            <a:r>
              <a:rPr lang="en-US" sz="1400" dirty="0" err="1"/>
              <a:t>Pu’er</a:t>
            </a:r>
            <a:r>
              <a:rPr lang="en-US" sz="1400" dirty="0"/>
              <a:t> to be processed before being sold, which is what eventually came to be known as </a:t>
            </a:r>
            <a:r>
              <a:rPr lang="en-US" sz="1400" dirty="0" err="1"/>
              <a:t>Pu’er</a:t>
            </a:r>
            <a:r>
              <a:rPr lang="en-US" sz="1400" dirty="0"/>
              <a:t> tea.  </a:t>
            </a:r>
          </a:p>
          <a:p>
            <a:pPr>
              <a:lnSpc>
                <a:spcPct val="90000"/>
              </a:lnSpc>
            </a:pPr>
            <a:endParaRPr lang="en-US" sz="1400" dirty="0"/>
          </a:p>
          <a:p>
            <a:pPr>
              <a:lnSpc>
                <a:spcPct val="90000"/>
              </a:lnSpc>
              <a:buClr>
                <a:srgbClr val="C00000"/>
              </a:buClr>
              <a:buFont typeface="Wingdings 3" charset="2"/>
              <a:buChar char=""/>
            </a:pPr>
            <a:r>
              <a:rPr lang="en-US" sz="1400" dirty="0"/>
              <a:t>There is also an ancient tea tree in </a:t>
            </a:r>
            <a:r>
              <a:rPr lang="en-US" sz="1400" dirty="0" err="1"/>
              <a:t>Pu’er</a:t>
            </a:r>
            <a:r>
              <a:rPr lang="en-US" sz="1400" dirty="0"/>
              <a:t> which is thousands of years old, called Zhen Yuan, as well as many other old and beautiful tea trees.</a:t>
            </a:r>
          </a:p>
        </p:txBody>
      </p:sp>
      <p:pic>
        <p:nvPicPr>
          <p:cNvPr id="7" name="Picture 6" descr="A group of bushes with a mountain in the background&#10;&#10;Description automatically generated">
            <a:extLst>
              <a:ext uri="{FF2B5EF4-FFF2-40B4-BE49-F238E27FC236}">
                <a16:creationId xmlns:a16="http://schemas.microsoft.com/office/drawing/2014/main" id="{5AF5D2CC-2C24-4A83-AAC2-3C63455AA6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9" y="-1378"/>
            <a:ext cx="4654500" cy="3406428"/>
          </a:xfrm>
          <a:prstGeom prst="rect">
            <a:avLst/>
          </a:prstGeom>
        </p:spPr>
      </p:pic>
      <p:pic>
        <p:nvPicPr>
          <p:cNvPr id="24" name="Picture 23" descr="A picture containing person, man, building, food&#10;&#10;Description automatically generated">
            <a:extLst>
              <a:ext uri="{FF2B5EF4-FFF2-40B4-BE49-F238E27FC236}">
                <a16:creationId xmlns:a16="http://schemas.microsoft.com/office/drawing/2014/main" id="{5B43A9E4-84E7-4A8F-8228-960A4D769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7273"/>
            <a:ext cx="4663314" cy="3400727"/>
          </a:xfrm>
          <a:prstGeom prst="rect">
            <a:avLst/>
          </a:prstGeom>
        </p:spPr>
      </p:pic>
    </p:spTree>
    <p:extLst>
      <p:ext uri="{BB962C8B-B14F-4D97-AF65-F5344CB8AC3E}">
        <p14:creationId xmlns:p14="http://schemas.microsoft.com/office/powerpoint/2010/main" val="1297845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 b="2646"/>
          <a:stretch/>
        </p:blipFill>
        <p:spPr>
          <a:xfrm>
            <a:off x="8229598" y="10"/>
            <a:ext cx="3962401" cy="6857990"/>
          </a:xfrm>
          <a:prstGeom prst="rect">
            <a:avLst/>
          </a:prstGeom>
        </p:spPr>
      </p:pic>
      <p:sp>
        <p:nvSpPr>
          <p:cNvPr id="4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vert="horz" lIns="91440" tIns="45720" rIns="91440" bIns="45720" rtlCol="0" anchor="ctr">
            <a:normAutofit/>
          </a:bodyPr>
          <a:lstStyle/>
          <a:p>
            <a:r>
              <a:rPr lang="en-US" sz="3600" b="1" dirty="0" err="1">
                <a:solidFill>
                  <a:srgbClr val="FEFFFF"/>
                </a:solidFill>
                <a:latin typeface="Castellar" panose="020A0402060406010301" pitchFamily="18" charset="0"/>
              </a:rPr>
              <a:t>Xishuanbanna</a:t>
            </a:r>
            <a:endParaRPr lang="en-US" sz="3600" b="1" dirty="0">
              <a:solidFill>
                <a:srgbClr val="FEFFFF"/>
              </a:solidFill>
              <a:latin typeface="Castellar" panose="020A0402060406010301" pitchFamily="18" charset="0"/>
            </a:endParaRPr>
          </a:p>
        </p:txBody>
      </p:sp>
      <p:pic>
        <p:nvPicPr>
          <p:cNvPr id="8" name="Picture 7" descr="A picture containing person, food, window, child&#10;&#10;Description automatically generated">
            <a:extLst>
              <a:ext uri="{FF2B5EF4-FFF2-40B4-BE49-F238E27FC236}">
                <a16:creationId xmlns:a16="http://schemas.microsoft.com/office/drawing/2014/main" id="{03097CC5-0893-4D40-A31F-3A689F1D8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909392"/>
            <a:ext cx="7829994" cy="4733394"/>
          </a:xfrm>
          <a:prstGeom prst="rect">
            <a:avLst/>
          </a:prstGeom>
        </p:spPr>
      </p:pic>
    </p:spTree>
    <p:extLst>
      <p:ext uri="{BB962C8B-B14F-4D97-AF65-F5344CB8AC3E}">
        <p14:creationId xmlns:p14="http://schemas.microsoft.com/office/powerpoint/2010/main" val="23388770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638" y="1854854"/>
            <a:ext cx="4622821" cy="3813827"/>
          </a:xfrm>
          <a:prstGeom prst="rect">
            <a:avLst/>
          </a:prstGeom>
        </p:spPr>
      </p:pic>
      <p:sp>
        <p:nvSpPr>
          <p:cNvPr id="3" name="Rectangle 2"/>
          <p:cNvSpPr/>
          <p:nvPr/>
        </p:nvSpPr>
        <p:spPr>
          <a:xfrm>
            <a:off x="1662083" y="1854854"/>
            <a:ext cx="2707254" cy="4431983"/>
          </a:xfrm>
          <a:prstGeom prst="rect">
            <a:avLst/>
          </a:prstGeom>
        </p:spPr>
        <p:txBody>
          <a:bodyPr wrap="square">
            <a:spAutoFit/>
          </a:bodyPr>
          <a:lstStyle/>
          <a:p>
            <a:r>
              <a:rPr lang="en-US" dirty="0">
                <a:solidFill>
                  <a:schemeClr val="bg1"/>
                </a:solidFill>
              </a:rPr>
              <a:t>1-Menghai County</a:t>
            </a:r>
          </a:p>
          <a:p>
            <a:pPr marL="800100" lvl="1" indent="-342900">
              <a:buFont typeface="+mj-lt"/>
              <a:buAutoNum type="arabicPeriod"/>
            </a:pPr>
            <a:r>
              <a:rPr lang="en-US" sz="1200" dirty="0" err="1">
                <a:solidFill>
                  <a:schemeClr val="bg1"/>
                </a:solidFill>
              </a:rPr>
              <a:t>Nannuo</a:t>
            </a:r>
            <a:endParaRPr lang="en-US" sz="1200" dirty="0">
              <a:solidFill>
                <a:schemeClr val="bg1"/>
              </a:solidFill>
            </a:endParaRPr>
          </a:p>
          <a:p>
            <a:pPr marL="1257300" lvl="2" indent="-342900">
              <a:buFont typeface="+mj-lt"/>
              <a:buAutoNum type="arabicPeriod"/>
            </a:pPr>
            <a:r>
              <a:rPr lang="en-US" sz="1200" dirty="0" err="1">
                <a:solidFill>
                  <a:schemeClr val="bg1"/>
                </a:solidFill>
              </a:rPr>
              <a:t>Banpozhai</a:t>
            </a:r>
            <a:endParaRPr lang="en-US" sz="1200" dirty="0">
              <a:solidFill>
                <a:schemeClr val="bg1"/>
              </a:solidFill>
            </a:endParaRPr>
          </a:p>
          <a:p>
            <a:pPr marL="1257300" lvl="2" indent="-342900">
              <a:buFont typeface="+mj-lt"/>
              <a:buAutoNum type="arabicPeriod"/>
            </a:pPr>
            <a:r>
              <a:rPr lang="en-US" sz="1200" dirty="0">
                <a:solidFill>
                  <a:schemeClr val="bg1"/>
                </a:solidFill>
              </a:rPr>
              <a:t>Pasha</a:t>
            </a:r>
          </a:p>
          <a:p>
            <a:pPr marL="1257300" lvl="2" indent="-342900">
              <a:buFont typeface="+mj-lt"/>
              <a:buAutoNum type="arabicPeriod"/>
            </a:pPr>
            <a:r>
              <a:rPr lang="en-US" sz="1200" dirty="0">
                <a:solidFill>
                  <a:schemeClr val="bg1"/>
                </a:solidFill>
              </a:rPr>
              <a:t>Bama</a:t>
            </a:r>
          </a:p>
          <a:p>
            <a:pPr marL="800100" lvl="1" indent="-342900">
              <a:buFont typeface="+mj-lt"/>
              <a:buAutoNum type="arabicPeriod"/>
            </a:pPr>
            <a:r>
              <a:rPr lang="en-US" sz="1200" dirty="0" err="1">
                <a:solidFill>
                  <a:schemeClr val="bg1"/>
                </a:solidFill>
              </a:rPr>
              <a:t>Mengsong</a:t>
            </a:r>
            <a:endParaRPr lang="en-US" sz="1200" dirty="0">
              <a:solidFill>
                <a:schemeClr val="bg1"/>
              </a:solidFill>
            </a:endParaRPr>
          </a:p>
          <a:p>
            <a:pPr marL="1257300" lvl="2" indent="-342900">
              <a:buFont typeface="+mj-lt"/>
              <a:buAutoNum type="arabicPeriod"/>
            </a:pPr>
            <a:r>
              <a:rPr lang="en-US" sz="1200" dirty="0">
                <a:solidFill>
                  <a:schemeClr val="bg1"/>
                </a:solidFill>
              </a:rPr>
              <a:t>Naka</a:t>
            </a:r>
          </a:p>
          <a:p>
            <a:pPr marL="1257300" lvl="2" indent="-342900">
              <a:buFont typeface="+mj-lt"/>
              <a:buAutoNum type="arabicPeriod"/>
            </a:pPr>
            <a:r>
              <a:rPr lang="en-US" sz="1200" dirty="0" err="1">
                <a:solidFill>
                  <a:schemeClr val="bg1"/>
                </a:solidFill>
              </a:rPr>
              <a:t>Damalu</a:t>
            </a:r>
            <a:endParaRPr lang="en-US" sz="1200" dirty="0">
              <a:solidFill>
                <a:schemeClr val="bg1"/>
              </a:solidFill>
            </a:endParaRPr>
          </a:p>
          <a:p>
            <a:pPr marL="800100" lvl="1" indent="-342900">
              <a:buFont typeface="+mj-lt"/>
              <a:buAutoNum type="arabicPeriod"/>
            </a:pPr>
            <a:r>
              <a:rPr lang="en-US" sz="1200" dirty="0">
                <a:solidFill>
                  <a:schemeClr val="bg1"/>
                </a:solidFill>
              </a:rPr>
              <a:t>Bulang</a:t>
            </a:r>
          </a:p>
          <a:p>
            <a:pPr marL="1257300" lvl="2" indent="-342900">
              <a:buFont typeface="+mj-lt"/>
              <a:buAutoNum type="arabicPeriod"/>
            </a:pPr>
            <a:r>
              <a:rPr lang="en-US" sz="1200" dirty="0">
                <a:solidFill>
                  <a:schemeClr val="bg1"/>
                </a:solidFill>
              </a:rPr>
              <a:t>Lao </a:t>
            </a:r>
            <a:r>
              <a:rPr lang="en-US" sz="1200" dirty="0" err="1">
                <a:solidFill>
                  <a:schemeClr val="bg1"/>
                </a:solidFill>
              </a:rPr>
              <a:t>Banzhang</a:t>
            </a:r>
            <a:endParaRPr lang="en-US" sz="1200" dirty="0">
              <a:solidFill>
                <a:schemeClr val="bg1"/>
              </a:solidFill>
            </a:endParaRPr>
          </a:p>
          <a:p>
            <a:pPr marL="1257300" lvl="2" indent="-342900">
              <a:buFont typeface="+mj-lt"/>
              <a:buAutoNum type="arabicPeriod"/>
            </a:pPr>
            <a:r>
              <a:rPr lang="en-US" sz="1200" dirty="0">
                <a:solidFill>
                  <a:schemeClr val="bg1"/>
                </a:solidFill>
              </a:rPr>
              <a:t>Xin </a:t>
            </a:r>
            <a:r>
              <a:rPr lang="en-US" sz="1200" dirty="0" err="1">
                <a:solidFill>
                  <a:schemeClr val="bg1"/>
                </a:solidFill>
              </a:rPr>
              <a:t>Banzhang</a:t>
            </a:r>
            <a:endParaRPr lang="en-US" sz="1200" dirty="0">
              <a:solidFill>
                <a:schemeClr val="bg1"/>
              </a:solidFill>
            </a:endParaRPr>
          </a:p>
          <a:p>
            <a:pPr marL="1257300" lvl="2" indent="-342900">
              <a:buFont typeface="+mj-lt"/>
              <a:buAutoNum type="arabicPeriod"/>
            </a:pPr>
            <a:r>
              <a:rPr lang="en-US" sz="1200" dirty="0">
                <a:solidFill>
                  <a:schemeClr val="bg1"/>
                </a:solidFill>
              </a:rPr>
              <a:t>Lao Mane</a:t>
            </a:r>
          </a:p>
          <a:p>
            <a:pPr marL="1257300" lvl="2" indent="-342900">
              <a:buFont typeface="+mj-lt"/>
              <a:buAutoNum type="arabicPeriod"/>
            </a:pPr>
            <a:r>
              <a:rPr lang="en-US" sz="1200" dirty="0" err="1">
                <a:solidFill>
                  <a:schemeClr val="bg1"/>
                </a:solidFill>
              </a:rPr>
              <a:t>Mannuo</a:t>
            </a:r>
            <a:endParaRPr lang="en-US" sz="1200" dirty="0">
              <a:solidFill>
                <a:schemeClr val="bg1"/>
              </a:solidFill>
            </a:endParaRPr>
          </a:p>
          <a:p>
            <a:pPr marL="1257300" lvl="2" indent="-342900">
              <a:buFont typeface="+mj-lt"/>
              <a:buAutoNum type="arabicPeriod"/>
            </a:pPr>
            <a:r>
              <a:rPr lang="en-US" sz="1200" dirty="0" err="1">
                <a:solidFill>
                  <a:schemeClr val="bg1"/>
                </a:solidFill>
              </a:rPr>
              <a:t>Zhangjiazhai</a:t>
            </a:r>
            <a:endParaRPr lang="en-US" sz="1200" dirty="0">
              <a:solidFill>
                <a:schemeClr val="bg1"/>
              </a:solidFill>
            </a:endParaRPr>
          </a:p>
          <a:p>
            <a:pPr marL="800100" lvl="1" indent="-342900">
              <a:buFont typeface="+mj-lt"/>
              <a:buAutoNum type="arabicPeriod"/>
            </a:pPr>
            <a:r>
              <a:rPr lang="en-US" sz="1200" dirty="0">
                <a:solidFill>
                  <a:schemeClr val="bg1"/>
                </a:solidFill>
              </a:rPr>
              <a:t>Bada</a:t>
            </a:r>
          </a:p>
          <a:p>
            <a:pPr marL="1257300" lvl="2" indent="-342900">
              <a:buFont typeface="+mj-lt"/>
              <a:buAutoNum type="arabicPeriod"/>
            </a:pPr>
            <a:r>
              <a:rPr lang="en-US" sz="1200" dirty="0" err="1">
                <a:solidFill>
                  <a:schemeClr val="bg1"/>
                </a:solidFill>
              </a:rPr>
              <a:t>Zhanglangzhai</a:t>
            </a:r>
            <a:endParaRPr lang="en-US" sz="1200" dirty="0">
              <a:solidFill>
                <a:schemeClr val="bg1"/>
              </a:solidFill>
            </a:endParaRPr>
          </a:p>
          <a:p>
            <a:pPr marL="1257300" lvl="2" indent="-342900">
              <a:buFont typeface="+mj-lt"/>
              <a:buAutoNum type="arabicPeriod"/>
            </a:pPr>
            <a:r>
              <a:rPr lang="en-US" sz="1200" dirty="0" err="1">
                <a:solidFill>
                  <a:schemeClr val="bg1"/>
                </a:solidFill>
              </a:rPr>
              <a:t>Manpalezhai</a:t>
            </a:r>
            <a:endParaRPr lang="en-US" sz="1200" dirty="0">
              <a:solidFill>
                <a:schemeClr val="bg1"/>
              </a:solidFill>
            </a:endParaRPr>
          </a:p>
          <a:p>
            <a:pPr marL="800100" lvl="1" indent="-342900">
              <a:buFont typeface="+mj-lt"/>
              <a:buAutoNum type="arabicPeriod"/>
            </a:pPr>
            <a:r>
              <a:rPr lang="en-US" sz="1200" dirty="0" err="1">
                <a:solidFill>
                  <a:schemeClr val="bg1"/>
                </a:solidFill>
              </a:rPr>
              <a:t>Hekai</a:t>
            </a:r>
            <a:endParaRPr lang="en-US" sz="1200" dirty="0">
              <a:solidFill>
                <a:schemeClr val="bg1"/>
              </a:solidFill>
            </a:endParaRPr>
          </a:p>
          <a:p>
            <a:pPr marL="1257300" lvl="2" indent="-342900">
              <a:buFont typeface="+mj-lt"/>
              <a:buAutoNum type="arabicPeriod"/>
            </a:pPr>
            <a:r>
              <a:rPr lang="en-US" sz="1200" dirty="0" err="1">
                <a:solidFill>
                  <a:schemeClr val="bg1"/>
                </a:solidFill>
              </a:rPr>
              <a:t>Mannong</a:t>
            </a:r>
            <a:endParaRPr lang="en-US" sz="1200" dirty="0">
              <a:solidFill>
                <a:schemeClr val="bg1"/>
              </a:solidFill>
            </a:endParaRPr>
          </a:p>
          <a:p>
            <a:pPr marL="800100" lvl="1" indent="-342900">
              <a:buFont typeface="+mj-lt"/>
              <a:buAutoNum type="arabicPeriod"/>
            </a:pPr>
            <a:r>
              <a:rPr lang="en-US" sz="1200" dirty="0" err="1">
                <a:solidFill>
                  <a:schemeClr val="bg1"/>
                </a:solidFill>
              </a:rPr>
              <a:t>Nanqiao</a:t>
            </a:r>
            <a:endParaRPr lang="en-US" sz="1200" dirty="0">
              <a:solidFill>
                <a:schemeClr val="bg1"/>
              </a:solidFill>
            </a:endParaRPr>
          </a:p>
          <a:p>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p:txBody>
      </p:sp>
      <p:sp>
        <p:nvSpPr>
          <p:cNvPr id="5" name="TextBox 4">
            <a:extLst>
              <a:ext uri="{FF2B5EF4-FFF2-40B4-BE49-F238E27FC236}">
                <a16:creationId xmlns:a16="http://schemas.microsoft.com/office/drawing/2014/main" id="{8BD6A334-3D23-4FC5-9461-2C83DEB8F665}"/>
              </a:ext>
            </a:extLst>
          </p:cNvPr>
          <p:cNvSpPr txBox="1"/>
          <p:nvPr/>
        </p:nvSpPr>
        <p:spPr>
          <a:xfrm>
            <a:off x="1662083" y="698954"/>
            <a:ext cx="5107840" cy="646331"/>
          </a:xfrm>
          <a:prstGeom prst="rect">
            <a:avLst/>
          </a:prstGeom>
          <a:noFill/>
        </p:spPr>
        <p:txBody>
          <a:bodyPr wrap="square" rtlCol="0">
            <a:spAutoFit/>
          </a:bodyPr>
          <a:lstStyle/>
          <a:p>
            <a:r>
              <a:rPr lang="en-US" sz="3600" b="1" dirty="0">
                <a:solidFill>
                  <a:schemeClr val="bg1"/>
                </a:solidFill>
                <a:latin typeface="Castellar" panose="020A0402060406010301" pitchFamily="18" charset="0"/>
              </a:rPr>
              <a:t>Xishuangbanna</a:t>
            </a:r>
          </a:p>
        </p:txBody>
      </p:sp>
      <p:sp>
        <p:nvSpPr>
          <p:cNvPr id="8" name="TextBox 7">
            <a:extLst>
              <a:ext uri="{FF2B5EF4-FFF2-40B4-BE49-F238E27FC236}">
                <a16:creationId xmlns:a16="http://schemas.microsoft.com/office/drawing/2014/main" id="{A29B1F4D-BF7F-4AD7-AD05-ABF13F122B2D}"/>
              </a:ext>
            </a:extLst>
          </p:cNvPr>
          <p:cNvSpPr txBox="1"/>
          <p:nvPr/>
        </p:nvSpPr>
        <p:spPr>
          <a:xfrm>
            <a:off x="4369337" y="2593518"/>
            <a:ext cx="2622943" cy="3139321"/>
          </a:xfrm>
          <a:prstGeom prst="rect">
            <a:avLst/>
          </a:prstGeom>
          <a:noFill/>
        </p:spPr>
        <p:txBody>
          <a:bodyPr wrap="square" rtlCol="0">
            <a:spAutoFit/>
          </a:bodyPr>
          <a:lstStyle/>
          <a:p>
            <a:r>
              <a:rPr lang="en-US" dirty="0">
                <a:solidFill>
                  <a:schemeClr val="bg1"/>
                </a:solidFill>
              </a:rPr>
              <a:t>3. </a:t>
            </a:r>
            <a:r>
              <a:rPr lang="en-US" dirty="0" err="1">
                <a:solidFill>
                  <a:schemeClr val="bg1"/>
                </a:solidFill>
              </a:rPr>
              <a:t>Mengla</a:t>
            </a:r>
            <a:r>
              <a:rPr lang="en-US" dirty="0">
                <a:solidFill>
                  <a:schemeClr val="bg1"/>
                </a:solidFill>
              </a:rPr>
              <a:t> County</a:t>
            </a:r>
          </a:p>
          <a:p>
            <a:pPr marL="800100" lvl="1" indent="-342900">
              <a:buFont typeface="+mj-lt"/>
              <a:buAutoNum type="arabicPeriod"/>
            </a:pPr>
            <a:r>
              <a:rPr lang="en-US" sz="1200" dirty="0" err="1">
                <a:solidFill>
                  <a:schemeClr val="bg1"/>
                </a:solidFill>
              </a:rPr>
              <a:t>Yiwu</a:t>
            </a:r>
            <a:endParaRPr lang="en-US" sz="1200" dirty="0">
              <a:solidFill>
                <a:schemeClr val="bg1"/>
              </a:solidFill>
            </a:endParaRPr>
          </a:p>
          <a:p>
            <a:pPr marL="1257300" lvl="2" indent="-342900">
              <a:buFont typeface="+mj-lt"/>
              <a:buAutoNum type="arabicPeriod"/>
            </a:pPr>
            <a:r>
              <a:rPr lang="en-US" sz="1200" dirty="0" err="1">
                <a:solidFill>
                  <a:schemeClr val="bg1"/>
                </a:solidFill>
              </a:rPr>
              <a:t>Mahei</a:t>
            </a:r>
            <a:endParaRPr lang="en-US" sz="1200" dirty="0">
              <a:solidFill>
                <a:schemeClr val="bg1"/>
              </a:solidFill>
            </a:endParaRPr>
          </a:p>
          <a:p>
            <a:pPr marL="1257300" lvl="2" indent="-342900">
              <a:buFont typeface="+mj-lt"/>
              <a:buAutoNum type="arabicPeriod"/>
            </a:pPr>
            <a:r>
              <a:rPr lang="en-US" sz="1200" dirty="0" err="1">
                <a:solidFill>
                  <a:schemeClr val="bg1"/>
                </a:solidFill>
              </a:rPr>
              <a:t>Gaoshan</a:t>
            </a:r>
            <a:endParaRPr lang="en-US" sz="1200" dirty="0">
              <a:solidFill>
                <a:schemeClr val="bg1"/>
              </a:solidFill>
            </a:endParaRPr>
          </a:p>
          <a:p>
            <a:pPr marL="1257300" lvl="2" indent="-342900">
              <a:buFont typeface="+mj-lt"/>
              <a:buAutoNum type="arabicPeriod"/>
            </a:pPr>
            <a:r>
              <a:rPr lang="en-US" sz="1200" dirty="0" err="1">
                <a:solidFill>
                  <a:schemeClr val="bg1"/>
                </a:solidFill>
              </a:rPr>
              <a:t>Luoshuidong</a:t>
            </a:r>
            <a:endParaRPr lang="en-US" sz="1200" dirty="0">
              <a:solidFill>
                <a:schemeClr val="bg1"/>
              </a:solidFill>
            </a:endParaRPr>
          </a:p>
          <a:p>
            <a:pPr marL="1257300" lvl="2" indent="-342900">
              <a:buFont typeface="+mj-lt"/>
              <a:buAutoNum type="arabicPeriod"/>
            </a:pPr>
            <a:r>
              <a:rPr lang="en-US" sz="1200" dirty="0" err="1">
                <a:solidFill>
                  <a:schemeClr val="bg1"/>
                </a:solidFill>
              </a:rPr>
              <a:t>Manxiu</a:t>
            </a:r>
            <a:endParaRPr lang="en-US" sz="1200" dirty="0">
              <a:solidFill>
                <a:schemeClr val="bg1"/>
              </a:solidFill>
            </a:endParaRPr>
          </a:p>
          <a:p>
            <a:pPr marL="1257300" lvl="2" indent="-342900">
              <a:buFont typeface="+mj-lt"/>
              <a:buAutoNum type="arabicPeriod"/>
            </a:pPr>
            <a:r>
              <a:rPr lang="en-US" sz="1200" dirty="0" err="1">
                <a:solidFill>
                  <a:schemeClr val="bg1"/>
                </a:solidFill>
              </a:rPr>
              <a:t>Sanheshe</a:t>
            </a:r>
            <a:endParaRPr lang="en-US" sz="1200" dirty="0">
              <a:solidFill>
                <a:schemeClr val="bg1"/>
              </a:solidFill>
            </a:endParaRPr>
          </a:p>
          <a:p>
            <a:pPr marL="1257300" lvl="2" indent="-342900">
              <a:buFont typeface="+mj-lt"/>
              <a:buAutoNum type="arabicPeriod"/>
            </a:pPr>
            <a:r>
              <a:rPr lang="en-US" sz="1200" dirty="0" err="1">
                <a:solidFill>
                  <a:schemeClr val="bg1"/>
                </a:solidFill>
              </a:rPr>
              <a:t>Yibi</a:t>
            </a:r>
            <a:endParaRPr lang="en-US" sz="1200" dirty="0">
              <a:solidFill>
                <a:schemeClr val="bg1"/>
              </a:solidFill>
            </a:endParaRPr>
          </a:p>
          <a:p>
            <a:pPr marL="1257300" lvl="2" indent="-342900">
              <a:buFont typeface="+mj-lt"/>
              <a:buAutoNum type="arabicPeriod"/>
            </a:pPr>
            <a:r>
              <a:rPr lang="en-US" sz="1200" dirty="0" err="1">
                <a:solidFill>
                  <a:schemeClr val="bg1"/>
                </a:solidFill>
              </a:rPr>
              <a:t>Zhangjiawan</a:t>
            </a:r>
            <a:endParaRPr lang="en-US" sz="1200" dirty="0">
              <a:solidFill>
                <a:schemeClr val="bg1"/>
              </a:solidFill>
            </a:endParaRPr>
          </a:p>
          <a:p>
            <a:pPr marL="800100" lvl="1" indent="-342900">
              <a:buFont typeface="+mj-lt"/>
              <a:buAutoNum type="arabicPeriod"/>
            </a:pPr>
            <a:r>
              <a:rPr lang="en-US" sz="1200" dirty="0" err="1">
                <a:solidFill>
                  <a:schemeClr val="bg1"/>
                </a:solidFill>
              </a:rPr>
              <a:t>Yibang</a:t>
            </a:r>
            <a:endParaRPr lang="en-US" sz="1200" dirty="0">
              <a:solidFill>
                <a:schemeClr val="bg1"/>
              </a:solidFill>
            </a:endParaRPr>
          </a:p>
          <a:p>
            <a:pPr marL="1257300" lvl="2" indent="-342900">
              <a:buFont typeface="+mj-lt"/>
              <a:buAutoNum type="arabicPeriod"/>
            </a:pPr>
            <a:r>
              <a:rPr lang="en-US" sz="1200" dirty="0" err="1">
                <a:solidFill>
                  <a:schemeClr val="bg1"/>
                </a:solidFill>
              </a:rPr>
              <a:t>Xikong</a:t>
            </a:r>
            <a:r>
              <a:rPr lang="en-US" sz="1200" dirty="0">
                <a:solidFill>
                  <a:schemeClr val="bg1"/>
                </a:solidFill>
              </a:rPr>
              <a:t> </a:t>
            </a:r>
            <a:r>
              <a:rPr lang="en-US" sz="1200" dirty="0" err="1">
                <a:solidFill>
                  <a:schemeClr val="bg1"/>
                </a:solidFill>
              </a:rPr>
              <a:t>Sahn</a:t>
            </a:r>
            <a:endParaRPr lang="en-US" sz="1200" dirty="0">
              <a:solidFill>
                <a:schemeClr val="bg1"/>
              </a:solidFill>
            </a:endParaRPr>
          </a:p>
          <a:p>
            <a:pPr marL="1257300" lvl="2" indent="-342900">
              <a:buFont typeface="+mj-lt"/>
              <a:buAutoNum type="arabicPeriod"/>
            </a:pPr>
            <a:r>
              <a:rPr lang="en-US" sz="1200" dirty="0" err="1">
                <a:solidFill>
                  <a:schemeClr val="bg1"/>
                </a:solidFill>
              </a:rPr>
              <a:t>Jiabu</a:t>
            </a:r>
            <a:r>
              <a:rPr lang="en-US" sz="1200" dirty="0">
                <a:solidFill>
                  <a:schemeClr val="bg1"/>
                </a:solidFill>
              </a:rPr>
              <a:t> Shan</a:t>
            </a:r>
          </a:p>
          <a:p>
            <a:pPr marL="1257300" lvl="2" indent="-342900">
              <a:buFont typeface="+mj-lt"/>
              <a:buAutoNum type="arabicPeriod"/>
            </a:pPr>
            <a:r>
              <a:rPr lang="en-US" sz="1200" dirty="0" err="1">
                <a:solidFill>
                  <a:schemeClr val="bg1"/>
                </a:solidFill>
              </a:rPr>
              <a:t>Mangong</a:t>
            </a:r>
            <a:r>
              <a:rPr lang="en-US" sz="1200" dirty="0">
                <a:solidFill>
                  <a:schemeClr val="bg1"/>
                </a:solidFill>
              </a:rPr>
              <a:t> Shan</a:t>
            </a:r>
          </a:p>
          <a:p>
            <a:pPr marL="800100" lvl="1" indent="-342900">
              <a:buFont typeface="+mj-lt"/>
              <a:buAutoNum type="arabicPeriod"/>
            </a:pPr>
            <a:r>
              <a:rPr lang="en-US" sz="1200" dirty="0" err="1">
                <a:solidFill>
                  <a:schemeClr val="bg1"/>
                </a:solidFill>
              </a:rPr>
              <a:t>Manzhuan</a:t>
            </a:r>
            <a:endParaRPr lang="en-US" sz="1200" dirty="0">
              <a:solidFill>
                <a:schemeClr val="bg1"/>
              </a:solidFill>
            </a:endParaRPr>
          </a:p>
          <a:p>
            <a:pPr marL="800100" lvl="1" indent="-342900">
              <a:buFont typeface="+mj-lt"/>
              <a:buAutoNum type="arabicPeriod"/>
            </a:pPr>
            <a:r>
              <a:rPr lang="en-US" sz="1200" dirty="0">
                <a:solidFill>
                  <a:schemeClr val="bg1"/>
                </a:solidFill>
              </a:rPr>
              <a:t>Mangzhi</a:t>
            </a:r>
          </a:p>
          <a:p>
            <a:pPr marL="800100" lvl="1" indent="-342900">
              <a:buFont typeface="+mj-lt"/>
              <a:buAutoNum type="arabicPeriod"/>
            </a:pPr>
            <a:r>
              <a:rPr lang="en-US" sz="1200" dirty="0" err="1">
                <a:solidFill>
                  <a:schemeClr val="bg1"/>
                </a:solidFill>
              </a:rPr>
              <a:t>Gedeng</a:t>
            </a:r>
            <a:endParaRPr lang="en-US" sz="1200" dirty="0">
              <a:solidFill>
                <a:schemeClr val="bg1"/>
              </a:solidFill>
            </a:endParaRPr>
          </a:p>
        </p:txBody>
      </p:sp>
      <p:sp>
        <p:nvSpPr>
          <p:cNvPr id="9" name="TextBox 8">
            <a:extLst>
              <a:ext uri="{FF2B5EF4-FFF2-40B4-BE49-F238E27FC236}">
                <a16:creationId xmlns:a16="http://schemas.microsoft.com/office/drawing/2014/main" id="{FB957A63-8796-46A9-9A08-57971F08C9A5}"/>
              </a:ext>
            </a:extLst>
          </p:cNvPr>
          <p:cNvSpPr txBox="1"/>
          <p:nvPr/>
        </p:nvSpPr>
        <p:spPr>
          <a:xfrm>
            <a:off x="4369337" y="1854854"/>
            <a:ext cx="3098925" cy="738664"/>
          </a:xfrm>
          <a:prstGeom prst="rect">
            <a:avLst/>
          </a:prstGeom>
          <a:noFill/>
        </p:spPr>
        <p:txBody>
          <a:bodyPr wrap="none" rtlCol="0">
            <a:spAutoFit/>
          </a:bodyPr>
          <a:lstStyle/>
          <a:p>
            <a:r>
              <a:rPr lang="en-US" dirty="0">
                <a:solidFill>
                  <a:schemeClr val="bg1"/>
                </a:solidFill>
              </a:rPr>
              <a:t>2. </a:t>
            </a:r>
            <a:r>
              <a:rPr lang="en-US" dirty="0" err="1">
                <a:solidFill>
                  <a:schemeClr val="bg1"/>
                </a:solidFill>
              </a:rPr>
              <a:t>Jinghong</a:t>
            </a:r>
            <a:r>
              <a:rPr lang="en-US" dirty="0">
                <a:solidFill>
                  <a:schemeClr val="bg1"/>
                </a:solidFill>
              </a:rPr>
              <a:t> City</a:t>
            </a:r>
          </a:p>
          <a:p>
            <a:pPr marL="800100" lvl="1" indent="-342900">
              <a:buFont typeface="+mj-lt"/>
              <a:buAutoNum type="arabicPeriod"/>
            </a:pPr>
            <a:r>
              <a:rPr lang="en-US" sz="1200" dirty="0" err="1">
                <a:solidFill>
                  <a:schemeClr val="bg1"/>
                </a:solidFill>
              </a:rPr>
              <a:t>Jinuo</a:t>
            </a:r>
            <a:r>
              <a:rPr lang="en-US" sz="1200" dirty="0">
                <a:solidFill>
                  <a:schemeClr val="bg1"/>
                </a:solidFill>
              </a:rPr>
              <a:t> Shan (Old </a:t>
            </a:r>
            <a:r>
              <a:rPr lang="en-US" sz="1200" dirty="0" err="1">
                <a:solidFill>
                  <a:schemeClr val="bg1"/>
                </a:solidFill>
              </a:rPr>
              <a:t>Youle</a:t>
            </a:r>
            <a:r>
              <a:rPr lang="en-US" sz="1200" dirty="0">
                <a:solidFill>
                  <a:schemeClr val="bg1"/>
                </a:solidFill>
              </a:rPr>
              <a:t> Shan)</a:t>
            </a:r>
          </a:p>
          <a:p>
            <a:pPr marL="800100" lvl="1" indent="-342900">
              <a:buFont typeface="+mj-lt"/>
              <a:buAutoNum type="arabicPeriod"/>
            </a:pPr>
            <a:r>
              <a:rPr lang="en-US" sz="1200" dirty="0" err="1">
                <a:solidFill>
                  <a:schemeClr val="bg1"/>
                </a:solidFill>
              </a:rPr>
              <a:t>Menglong</a:t>
            </a:r>
            <a:endParaRPr lang="en-US" dirty="0">
              <a:solidFill>
                <a:schemeClr val="bg1"/>
              </a:solidFill>
            </a:endParaRPr>
          </a:p>
        </p:txBody>
      </p:sp>
    </p:spTree>
    <p:extLst>
      <p:ext uri="{BB962C8B-B14F-4D97-AF65-F5344CB8AC3E}">
        <p14:creationId xmlns:p14="http://schemas.microsoft.com/office/powerpoint/2010/main" val="3232614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6" name="Group 13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50" name="Rectangle 14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54" name="Rectangle 153">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6" name="Group 155">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57"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8"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9"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0"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1"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2"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3"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4"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5"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6"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7"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8"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70" name="Group 169">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71"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72"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3"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4"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5"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6"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7"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8"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9"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80"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81"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82"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 name="TextBox 5"/>
          <p:cNvSpPr txBox="1"/>
          <p:nvPr/>
        </p:nvSpPr>
        <p:spPr>
          <a:xfrm>
            <a:off x="6483096" y="624110"/>
            <a:ext cx="5021516" cy="1280890"/>
          </a:xfrm>
          <a:prstGeom prst="rect">
            <a:avLst/>
          </a:prstGeom>
        </p:spPr>
        <p:txBody>
          <a:bodyPr vert="horz" lIns="91440" tIns="45720" rIns="91440" bIns="45720" rtlCol="0" anchor="t">
            <a:normAutofit/>
          </a:bodyPr>
          <a:lstStyle/>
          <a:p>
            <a:pPr>
              <a:spcBef>
                <a:spcPct val="0"/>
              </a:spcBef>
              <a:spcAft>
                <a:spcPts val="600"/>
              </a:spcAft>
            </a:pPr>
            <a:r>
              <a:rPr lang="en-US" sz="3600" b="1">
                <a:solidFill>
                  <a:schemeClr val="tx1">
                    <a:lumMod val="85000"/>
                    <a:lumOff val="15000"/>
                  </a:schemeClr>
                </a:solidFill>
                <a:latin typeface="+mj-lt"/>
                <a:ea typeface="+mj-ea"/>
                <a:cs typeface="+mj-cs"/>
              </a:rPr>
              <a:t>Xishuangbanna</a:t>
            </a:r>
          </a:p>
        </p:txBody>
      </p:sp>
      <p:sp>
        <p:nvSpPr>
          <p:cNvPr id="184" name="Rectangle 183">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6"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Picture 6" descr="A sign in front of a tree&#10;&#10;Description automatically generated">
            <a:extLst>
              <a:ext uri="{FF2B5EF4-FFF2-40B4-BE49-F238E27FC236}">
                <a16:creationId xmlns:a16="http://schemas.microsoft.com/office/drawing/2014/main" id="{99F3DA5A-0A30-498C-87D1-01E6C7625B2E}"/>
              </a:ext>
            </a:extLst>
          </p:cNvPr>
          <p:cNvPicPr>
            <a:picLocks noChangeAspect="1"/>
          </p:cNvPicPr>
          <p:nvPr/>
        </p:nvPicPr>
        <p:blipFill rotWithShape="1">
          <a:blip r:embed="rId2">
            <a:extLst>
              <a:ext uri="{28A0092B-C50C-407E-A947-70E740481C1C}">
                <a14:useLocalDpi xmlns:a14="http://schemas.microsoft.com/office/drawing/2010/main" val="0"/>
              </a:ext>
            </a:extLst>
          </a:blip>
          <a:srcRect l="7535" r="1650"/>
          <a:stretch/>
        </p:blipFill>
        <p:spPr>
          <a:xfrm>
            <a:off x="-1555" y="1731"/>
            <a:ext cx="4671091" cy="6858000"/>
          </a:xfrm>
          <a:prstGeom prst="rect">
            <a:avLst/>
          </a:prstGeom>
        </p:spPr>
      </p:pic>
      <p:sp>
        <p:nvSpPr>
          <p:cNvPr id="2" name="Rectangle 1"/>
          <p:cNvSpPr/>
          <p:nvPr/>
        </p:nvSpPr>
        <p:spPr>
          <a:xfrm>
            <a:off x="6483096" y="1364538"/>
            <a:ext cx="5625201" cy="3777622"/>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r>
              <a:rPr lang="en-US" sz="1400">
                <a:solidFill>
                  <a:schemeClr val="tx1">
                    <a:lumMod val="75000"/>
                    <a:lumOff val="25000"/>
                  </a:schemeClr>
                </a:solidFill>
              </a:rPr>
              <a:t>According to the recorded history, farmers started to plant tea trees in Xishuangbanna since the Eastern Han Dynasty (25-220). </a:t>
            </a:r>
          </a:p>
          <a:p>
            <a:pPr>
              <a:lnSpc>
                <a:spcPct val="90000"/>
              </a:lnSpc>
              <a:spcBef>
                <a:spcPts val="1000"/>
              </a:spcBef>
              <a:buClr>
                <a:schemeClr val="accent1"/>
              </a:buClr>
              <a:buFont typeface="Wingdings 3" charset="2"/>
              <a:buChar char=""/>
            </a:pPr>
            <a:r>
              <a:rPr lang="en-US" sz="1400">
                <a:solidFill>
                  <a:schemeClr val="tx1">
                    <a:lumMod val="75000"/>
                    <a:lumOff val="25000"/>
                  </a:schemeClr>
                </a:solidFill>
              </a:rPr>
              <a:t>Tea as an agricultural industry began to rise up from Tang (618-907)  and Song Dynasty (960-1279) and reached its peak during Ming (1368-1644) and Qing Dynasty (1644-1912).  </a:t>
            </a:r>
          </a:p>
          <a:p>
            <a:pPr>
              <a:lnSpc>
                <a:spcPct val="90000"/>
              </a:lnSpc>
              <a:spcBef>
                <a:spcPts val="1000"/>
              </a:spcBef>
              <a:buClr>
                <a:schemeClr val="accent1"/>
              </a:buClr>
              <a:buFont typeface="Wingdings 3" charset="2"/>
              <a:buChar char=""/>
            </a:pPr>
            <a:r>
              <a:rPr lang="en-US" sz="1400">
                <a:solidFill>
                  <a:schemeClr val="tx1">
                    <a:lumMod val="75000"/>
                    <a:lumOff val="25000"/>
                  </a:schemeClr>
                </a:solidFill>
              </a:rPr>
              <a:t>Cha Ma Gu Dao which means ‘tea and horse trading road’ starts from this region and crosses many mountains to outside China territory and worldwide, especially from the middle of 19th century.  </a:t>
            </a:r>
          </a:p>
          <a:p>
            <a:pPr>
              <a:lnSpc>
                <a:spcPct val="90000"/>
              </a:lnSpc>
              <a:spcBef>
                <a:spcPts val="1000"/>
              </a:spcBef>
              <a:buClr>
                <a:schemeClr val="accent1"/>
              </a:buClr>
              <a:buFont typeface="Wingdings 3" charset="2"/>
              <a:buChar char=""/>
            </a:pPr>
            <a:r>
              <a:rPr lang="en-US" sz="1400">
                <a:solidFill>
                  <a:schemeClr val="tx1">
                    <a:lumMod val="75000"/>
                    <a:lumOff val="25000"/>
                  </a:schemeClr>
                </a:solidFill>
              </a:rPr>
              <a:t>It used to be GongCha's chosen area in Qing Dynasty.  GongCha means the tea just for royal family.</a:t>
            </a:r>
            <a:br>
              <a:rPr lang="en-US" sz="1400">
                <a:solidFill>
                  <a:schemeClr val="tx1">
                    <a:lumMod val="75000"/>
                    <a:lumOff val="25000"/>
                  </a:schemeClr>
                </a:solidFill>
              </a:rPr>
            </a:br>
            <a:br>
              <a:rPr lang="en-US" sz="1400">
                <a:solidFill>
                  <a:schemeClr val="tx1">
                    <a:lumMod val="75000"/>
                    <a:lumOff val="25000"/>
                  </a:schemeClr>
                </a:solidFill>
              </a:rPr>
            </a:br>
            <a:r>
              <a:rPr lang="en-US" sz="1400">
                <a:solidFill>
                  <a:schemeClr val="tx1">
                    <a:lumMod val="75000"/>
                    <a:lumOff val="25000"/>
                  </a:schemeClr>
                </a:solidFill>
              </a:rPr>
              <a:t>Thanks to it's unique geography, appropriate climatic conditions, fertile soil, adequate sunshine, suitable temperature, abundant rainfall and rich vegetation, Xishuangbanna has the most ecological environment during the big 4. There are tea plantation of 333 km². Among that, 86km² are well preserved old tree tea plantation. </a:t>
            </a:r>
          </a:p>
          <a:p>
            <a:pPr>
              <a:lnSpc>
                <a:spcPct val="90000"/>
              </a:lnSpc>
              <a:spcBef>
                <a:spcPts val="1000"/>
              </a:spcBef>
              <a:buClr>
                <a:schemeClr val="accent1"/>
              </a:buClr>
              <a:buFont typeface="Wingdings 3" charset="2"/>
              <a:buChar char=""/>
            </a:pPr>
            <a:r>
              <a:rPr lang="en-US" sz="1400">
                <a:solidFill>
                  <a:schemeClr val="tx1">
                    <a:lumMod val="75000"/>
                    <a:lumOff val="25000"/>
                  </a:schemeClr>
                </a:solidFill>
              </a:rPr>
              <a:t>Xishuangbanna has 3 counties; JingHong, MengLa and MengHai. </a:t>
            </a:r>
          </a:p>
          <a:p>
            <a:pPr>
              <a:lnSpc>
                <a:spcPct val="90000"/>
              </a:lnSpc>
              <a:spcBef>
                <a:spcPts val="1000"/>
              </a:spcBef>
              <a:buClr>
                <a:schemeClr val="accent1"/>
              </a:buClr>
              <a:buFont typeface="Wingdings 3" charset="2"/>
              <a:buChar char=""/>
            </a:pPr>
            <a:r>
              <a:rPr lang="en-US" sz="1400">
                <a:solidFill>
                  <a:schemeClr val="tx1">
                    <a:lumMod val="75000"/>
                    <a:lumOff val="25000"/>
                  </a:schemeClr>
                </a:solidFill>
              </a:rPr>
              <a:t>The famous "Old six-famous-tea-mountains" except YouLe belongs to 3 villages of XiangMing, YiWu and ManLa, and all the 3 villages belong to MengLa county.</a:t>
            </a:r>
          </a:p>
        </p:txBody>
      </p:sp>
    </p:spTree>
    <p:extLst>
      <p:ext uri="{BB962C8B-B14F-4D97-AF65-F5344CB8AC3E}">
        <p14:creationId xmlns:p14="http://schemas.microsoft.com/office/powerpoint/2010/main" val="20990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1968235" y="1411761"/>
            <a:ext cx="8911687" cy="4829239"/>
          </a:xfrm>
        </p:spPr>
        <p:txBody>
          <a:bodyPr>
            <a:noAutofit/>
          </a:bodyPr>
          <a:lstStyle/>
          <a:p>
            <a:pPr algn="ctr"/>
            <a:r>
              <a:rPr lang="en-US" sz="9600" dirty="0">
                <a:latin typeface="Castellar" panose="020A0402060406010301" pitchFamily="18" charset="0"/>
              </a:rPr>
              <a:t>End </a:t>
            </a:r>
            <a:br>
              <a:rPr lang="en-US" sz="9600" dirty="0">
                <a:latin typeface="Castellar" panose="020A0402060406010301" pitchFamily="18" charset="0"/>
              </a:rPr>
            </a:br>
            <a:r>
              <a:rPr lang="en-US" sz="9600" dirty="0">
                <a:latin typeface="Castellar" panose="020A0402060406010301" pitchFamily="18" charset="0"/>
              </a:rPr>
              <a:t>of </a:t>
            </a:r>
            <a:br>
              <a:rPr lang="en-US" sz="9600" dirty="0">
                <a:latin typeface="Castellar" panose="020A0402060406010301" pitchFamily="18" charset="0"/>
              </a:rPr>
            </a:br>
            <a:r>
              <a:rPr lang="en-US" sz="9600" dirty="0">
                <a:latin typeface="Castellar" panose="020A0402060406010301" pitchFamily="18" charset="0"/>
              </a:rPr>
              <a:t>lesson 1</a:t>
            </a:r>
          </a:p>
        </p:txBody>
      </p:sp>
    </p:spTree>
    <p:extLst>
      <p:ext uri="{BB962C8B-B14F-4D97-AF65-F5344CB8AC3E}">
        <p14:creationId xmlns:p14="http://schemas.microsoft.com/office/powerpoint/2010/main" val="757961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222" y="343258"/>
            <a:ext cx="9611534" cy="1280890"/>
          </a:xfrm>
        </p:spPr>
        <p:txBody>
          <a:bodyPr>
            <a:normAutofit fontScale="90000"/>
          </a:bodyPr>
          <a:lstStyle/>
          <a:p>
            <a:r>
              <a:rPr lang="en-US" dirty="0">
                <a:latin typeface="Castellar" panose="020A0402060406010301" pitchFamily="18" charset="0"/>
              </a:rPr>
              <a:t>Lesson 2</a:t>
            </a:r>
            <a:br>
              <a:rPr lang="en-US" dirty="0">
                <a:latin typeface="Castellar" panose="020A0402060406010301" pitchFamily="18" charset="0"/>
              </a:rPr>
            </a:br>
            <a:r>
              <a:rPr lang="en-US" b="1" dirty="0">
                <a:latin typeface="Castellar" panose="020A0402060406010301" pitchFamily="18" charset="0"/>
              </a:rPr>
              <a:t>The ‘Old’ Six Famous tea Mountains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7647" y="2623876"/>
            <a:ext cx="5212617" cy="30137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a:extLst>
              <a:ext uri="{FF2B5EF4-FFF2-40B4-BE49-F238E27FC236}">
                <a16:creationId xmlns:a16="http://schemas.microsoft.com/office/drawing/2014/main" id="{BD8F5F47-AE8C-486E-BB7C-E1B08D943B6C}"/>
              </a:ext>
            </a:extLst>
          </p:cNvPr>
          <p:cNvSpPr/>
          <p:nvPr/>
        </p:nvSpPr>
        <p:spPr>
          <a:xfrm>
            <a:off x="2813181" y="2713776"/>
            <a:ext cx="2205800" cy="2923877"/>
          </a:xfrm>
          <a:prstGeom prst="rect">
            <a:avLst/>
          </a:prstGeom>
        </p:spPr>
        <p:txBody>
          <a:bodyPr wrap="square">
            <a:spAutoFit/>
          </a:bodyPr>
          <a:lstStyle/>
          <a:p>
            <a:pPr marL="285750" indent="-285750">
              <a:buFont typeface="Arial" panose="020B0604020202020204" pitchFamily="34" charset="0"/>
              <a:buChar char="•"/>
            </a:pPr>
            <a:r>
              <a:rPr lang="en-US" sz="2400" i="1" dirty="0" err="1"/>
              <a:t>Gedeng</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Yiwu</a:t>
            </a:r>
            <a:r>
              <a:rPr lang="en-US" sz="2400" dirty="0"/>
              <a:t> </a:t>
            </a:r>
          </a:p>
          <a:p>
            <a:pPr marL="285750" indent="-285750">
              <a:buFont typeface="Arial" panose="020B0604020202020204" pitchFamily="34" charset="0"/>
              <a:buChar char="•"/>
            </a:pPr>
            <a:endParaRPr lang="en-US" altLang="ja-JP" sz="800" i="1" dirty="0"/>
          </a:p>
          <a:p>
            <a:pPr marL="285750" indent="-285750">
              <a:buFont typeface="Arial" panose="020B0604020202020204" pitchFamily="34" charset="0"/>
              <a:buChar char="•"/>
            </a:pPr>
            <a:r>
              <a:rPr lang="en-US" sz="2400" i="1" dirty="0"/>
              <a:t>Mangzhi</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Manzhuan</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Yibang</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Yōulè</a:t>
            </a:r>
            <a:r>
              <a:rPr lang="en-US" sz="2400" dirty="0"/>
              <a:t> </a:t>
            </a:r>
            <a:endParaRPr lang="en-US" sz="2400" i="1" dirty="0"/>
          </a:p>
        </p:txBody>
      </p:sp>
    </p:spTree>
    <p:extLst>
      <p:ext uri="{BB962C8B-B14F-4D97-AF65-F5344CB8AC3E}">
        <p14:creationId xmlns:p14="http://schemas.microsoft.com/office/powerpoint/2010/main" val="380672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5" name="Group 1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6" name="Group 2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7" name="Rectangle 4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8"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9" name="Rectangle 45">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0" name="Group 47">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9"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1"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1"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2"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3"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4"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5"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6"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7"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8"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9"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0"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3" name="Group 61">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3"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4"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5"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6"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7"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8"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9"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0"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1"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2"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3"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4"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 name="TextBox 3">
            <a:extLst>
              <a:ext uri="{FF2B5EF4-FFF2-40B4-BE49-F238E27FC236}">
                <a16:creationId xmlns:a16="http://schemas.microsoft.com/office/drawing/2014/main" id="{1336D376-4749-476B-A8F2-40FBA311137D}"/>
              </a:ext>
            </a:extLst>
          </p:cNvPr>
          <p:cNvSpPr txBox="1"/>
          <p:nvPr/>
        </p:nvSpPr>
        <p:spPr>
          <a:xfrm>
            <a:off x="6328705" y="704602"/>
            <a:ext cx="5021516" cy="732280"/>
          </a:xfrm>
          <a:prstGeom prst="rect">
            <a:avLst/>
          </a:prstGeom>
        </p:spPr>
        <p:txBody>
          <a:bodyPr vert="horz" lIns="91440" tIns="45720" rIns="91440" bIns="45720" rtlCol="0" anchor="t">
            <a:normAutofit/>
          </a:bodyPr>
          <a:lstStyle/>
          <a:p>
            <a:pPr>
              <a:spcBef>
                <a:spcPct val="0"/>
              </a:spcBef>
              <a:spcAft>
                <a:spcPts val="600"/>
              </a:spcAft>
            </a:pPr>
            <a:r>
              <a:rPr lang="en-US" sz="3600" dirty="0">
                <a:solidFill>
                  <a:schemeClr val="tx1">
                    <a:lumMod val="85000"/>
                    <a:lumOff val="15000"/>
                  </a:schemeClr>
                </a:solidFill>
                <a:latin typeface="Castellar" panose="020A0402060406010301" pitchFamily="18" charset="0"/>
                <a:ea typeface="+mj-ea"/>
                <a:cs typeface="+mj-cs"/>
              </a:rPr>
              <a:t>Geography</a:t>
            </a:r>
          </a:p>
        </p:txBody>
      </p:sp>
      <p:pic>
        <p:nvPicPr>
          <p:cNvPr id="9" name="Picture 8" descr="A view of a mountain&#10;&#10;Description automatically generated">
            <a:extLst>
              <a:ext uri="{FF2B5EF4-FFF2-40B4-BE49-F238E27FC236}">
                <a16:creationId xmlns:a16="http://schemas.microsoft.com/office/drawing/2014/main" id="{579E7539-51B3-4C6E-8F51-8C4FF14C1B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14" r="-4" b="-4"/>
          <a:stretch/>
        </p:blipFill>
        <p:spPr>
          <a:xfrm>
            <a:off x="0" y="3445358"/>
            <a:ext cx="4646965" cy="3421539"/>
          </a:xfrm>
          <a:prstGeom prst="rect">
            <a:avLst/>
          </a:prstGeom>
        </p:spPr>
      </p:pic>
      <p:sp>
        <p:nvSpPr>
          <p:cNvPr id="114" name="Rectangle 75">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474" r="-4" b="-4"/>
          <a:stretch/>
        </p:blipFill>
        <p:spPr>
          <a:xfrm>
            <a:off x="10787" y="-31340"/>
            <a:ext cx="4646965" cy="3429000"/>
          </a:xfrm>
          <a:prstGeom prst="rect">
            <a:avLst/>
          </a:prstGeom>
        </p:spPr>
      </p:pic>
      <p:cxnSp>
        <p:nvCxnSpPr>
          <p:cNvPr id="116" name="Straight Connector 79">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462712" y="1670785"/>
            <a:ext cx="5567248" cy="5049504"/>
          </a:xfrm>
          <a:prstGeom prst="rect">
            <a:avLst/>
          </a:prstGeom>
        </p:spPr>
        <p:txBody>
          <a:bodyPr vert="horz" lIns="91440" tIns="45720" rIns="91440" bIns="45720" rtlCol="0">
            <a:noAutofit/>
          </a:bodyPr>
          <a:lstStyle/>
          <a:p>
            <a:pPr marL="171450" indent="-171450">
              <a:lnSpc>
                <a:spcPct val="90000"/>
              </a:lnSpc>
              <a:spcBef>
                <a:spcPts val="1000"/>
              </a:spcBef>
              <a:buClr>
                <a:schemeClr val="accent1"/>
              </a:buClr>
              <a:buFont typeface="Wingdings 3" charset="2"/>
              <a:buChar char=""/>
            </a:pPr>
            <a:r>
              <a:rPr lang="en-US" sz="1400" dirty="0"/>
              <a:t>Yunnan is bounded by;</a:t>
            </a:r>
          </a:p>
          <a:p>
            <a:pPr marL="628650" lvl="1" indent="-171450">
              <a:lnSpc>
                <a:spcPct val="90000"/>
              </a:lnSpc>
              <a:spcBef>
                <a:spcPts val="1000"/>
              </a:spcBef>
              <a:buClr>
                <a:schemeClr val="accent1"/>
              </a:buClr>
              <a:buFont typeface="Wingdings 3" charset="2"/>
              <a:buChar char=""/>
            </a:pPr>
            <a:r>
              <a:rPr lang="en-US" sz="1400" dirty="0"/>
              <a:t>Tibet to the northwest</a:t>
            </a:r>
          </a:p>
          <a:p>
            <a:pPr marL="628650" lvl="1" indent="-171450">
              <a:lnSpc>
                <a:spcPct val="90000"/>
              </a:lnSpc>
              <a:spcBef>
                <a:spcPts val="1000"/>
              </a:spcBef>
              <a:buClr>
                <a:schemeClr val="accent1"/>
              </a:buClr>
              <a:buFont typeface="Wingdings 3" charset="2"/>
              <a:buChar char=""/>
            </a:pPr>
            <a:r>
              <a:rPr lang="en-US" sz="1400" dirty="0"/>
              <a:t>The province of Sichuan to the north </a:t>
            </a:r>
          </a:p>
          <a:p>
            <a:pPr marL="628650" lvl="1" indent="-171450">
              <a:lnSpc>
                <a:spcPct val="90000"/>
              </a:lnSpc>
              <a:spcBef>
                <a:spcPts val="1000"/>
              </a:spcBef>
              <a:buClr>
                <a:schemeClr val="accent1"/>
              </a:buClr>
              <a:buFont typeface="Wingdings 3" charset="2"/>
              <a:buChar char=""/>
            </a:pPr>
            <a:r>
              <a:rPr lang="en-US" sz="1400" dirty="0"/>
              <a:t>The province of Guizhou to the east</a:t>
            </a:r>
          </a:p>
          <a:p>
            <a:pPr marL="628650" lvl="1" indent="-171450">
              <a:lnSpc>
                <a:spcPct val="90000"/>
              </a:lnSpc>
              <a:spcBef>
                <a:spcPts val="1000"/>
              </a:spcBef>
              <a:buClr>
                <a:schemeClr val="accent1"/>
              </a:buClr>
              <a:buFont typeface="Wingdings 3" charset="2"/>
              <a:buChar char=""/>
            </a:pPr>
            <a:r>
              <a:rPr lang="en-US" sz="1400" dirty="0"/>
              <a:t>The province of Guanxi to the southeast</a:t>
            </a:r>
          </a:p>
          <a:p>
            <a:pPr marL="628650" lvl="1" indent="-171450">
              <a:lnSpc>
                <a:spcPct val="90000"/>
              </a:lnSpc>
              <a:spcBef>
                <a:spcPts val="1000"/>
              </a:spcBef>
              <a:buClr>
                <a:schemeClr val="accent1"/>
              </a:buClr>
              <a:buFont typeface="Wingdings 3" charset="2"/>
              <a:buChar char=""/>
            </a:pPr>
            <a:r>
              <a:rPr lang="en-US" sz="1400" dirty="0"/>
              <a:t>Laos and Vietnam to the south/southeast</a:t>
            </a:r>
          </a:p>
          <a:p>
            <a:pPr marL="628650" lvl="1" indent="-171450">
              <a:lnSpc>
                <a:spcPct val="90000"/>
              </a:lnSpc>
              <a:spcBef>
                <a:spcPts val="1000"/>
              </a:spcBef>
              <a:buClr>
                <a:schemeClr val="accent1"/>
              </a:buClr>
              <a:buFont typeface="Wingdings 3" charset="2"/>
              <a:buChar char=""/>
            </a:pPr>
            <a:r>
              <a:rPr lang="en-US" sz="1400" dirty="0"/>
              <a:t>Myanmar (Burma)to the southwest/west</a:t>
            </a:r>
          </a:p>
          <a:p>
            <a:pPr marL="171450" indent="-171450">
              <a:lnSpc>
                <a:spcPct val="90000"/>
              </a:lnSpc>
              <a:spcBef>
                <a:spcPts val="1000"/>
              </a:spcBef>
              <a:buClr>
                <a:schemeClr val="accent1"/>
              </a:buClr>
              <a:buFont typeface="Wingdings 3" charset="2"/>
              <a:buChar char=""/>
            </a:pPr>
            <a:r>
              <a:rPr lang="en-US" sz="1400" dirty="0"/>
              <a:t>Yunnan literally means “Cloud South,” it denotes its geographical location which is south </a:t>
            </a:r>
            <a:r>
              <a:rPr lang="en-US" sz="1400" dirty="0" err="1"/>
              <a:t>ofthe</a:t>
            </a:r>
            <a:r>
              <a:rPr lang="en-US" sz="1400" dirty="0"/>
              <a:t> Yun(Ling) mountain range. </a:t>
            </a:r>
          </a:p>
          <a:p>
            <a:pPr marL="171450" indent="-171450">
              <a:lnSpc>
                <a:spcPct val="90000"/>
              </a:lnSpc>
              <a:spcBef>
                <a:spcPts val="1000"/>
              </a:spcBef>
              <a:buClr>
                <a:schemeClr val="accent1"/>
              </a:buClr>
              <a:buFont typeface="Wingdings 3" charset="2"/>
              <a:buChar char=""/>
            </a:pPr>
            <a:r>
              <a:rPr lang="en-US" sz="1400" dirty="0"/>
              <a:t>The capital of Yunnan is Kunming.</a:t>
            </a:r>
          </a:p>
          <a:p>
            <a:pPr marL="171450" indent="-171450">
              <a:lnSpc>
                <a:spcPct val="90000"/>
              </a:lnSpc>
              <a:spcBef>
                <a:spcPts val="1000"/>
              </a:spcBef>
              <a:buClr>
                <a:schemeClr val="accent1"/>
              </a:buClr>
              <a:buFont typeface="Wingdings 3" charset="2"/>
              <a:buChar char=""/>
            </a:pPr>
            <a:r>
              <a:rPr lang="en-US" sz="1400" dirty="0"/>
              <a:t>Yunnan’s area is152,000 </a:t>
            </a:r>
            <a:r>
              <a:rPr lang="en-US" sz="1400" dirty="0" err="1"/>
              <a:t>sq</a:t>
            </a:r>
            <a:r>
              <a:rPr lang="en-US" sz="1400" dirty="0"/>
              <a:t> miles, </a:t>
            </a:r>
          </a:p>
          <a:p>
            <a:pPr marL="628650" lvl="1" indent="-171450">
              <a:lnSpc>
                <a:spcPct val="90000"/>
              </a:lnSpc>
              <a:spcBef>
                <a:spcPts val="1000"/>
              </a:spcBef>
              <a:buClr>
                <a:schemeClr val="accent1"/>
              </a:buClr>
              <a:buFont typeface="Wingdings 3" charset="2"/>
              <a:buChar char=""/>
            </a:pPr>
            <a:r>
              <a:rPr lang="en-US" sz="1400" dirty="0"/>
              <a:t>Slightly smaller than the state of California (163,695 </a:t>
            </a:r>
            <a:r>
              <a:rPr lang="en-US" sz="1400" dirty="0" err="1"/>
              <a:t>sq</a:t>
            </a:r>
            <a:r>
              <a:rPr lang="en-US" sz="1400" dirty="0"/>
              <a:t> miles).</a:t>
            </a:r>
          </a:p>
          <a:p>
            <a:pPr marL="285750" indent="-285750">
              <a:lnSpc>
                <a:spcPct val="90000"/>
              </a:lnSpc>
              <a:spcBef>
                <a:spcPts val="1000"/>
              </a:spcBef>
              <a:buClr>
                <a:schemeClr val="accent1"/>
              </a:buClr>
              <a:buFont typeface="Wingdings 3" charset="2"/>
              <a:buChar char=""/>
            </a:pPr>
            <a:r>
              <a:rPr lang="en-US" sz="1400" dirty="0"/>
              <a:t>Yunnan’s population was 48.3 million as of 2018.</a:t>
            </a:r>
          </a:p>
          <a:p>
            <a:pPr marL="742950" lvl="1" indent="-285750">
              <a:lnSpc>
                <a:spcPct val="90000"/>
              </a:lnSpc>
              <a:spcBef>
                <a:spcPts val="1000"/>
              </a:spcBef>
              <a:buClr>
                <a:schemeClr val="accent1"/>
              </a:buClr>
              <a:buFont typeface="Wingdings 3" charset="2"/>
              <a:buChar char=""/>
            </a:pPr>
            <a:r>
              <a:rPr lang="en-US" sz="1400" dirty="0"/>
              <a:t>Slightly more than the state of California (39.56 million)</a:t>
            </a:r>
          </a:p>
        </p:txBody>
      </p:sp>
    </p:spTree>
    <p:extLst>
      <p:ext uri="{BB962C8B-B14F-4D97-AF65-F5344CB8AC3E}">
        <p14:creationId xmlns:p14="http://schemas.microsoft.com/office/powerpoint/2010/main" val="2153444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BE21B00-84C9-463D-8089-271597B8B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1837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nburst chart&#10;&#10;Description automatically generated">
            <a:extLst>
              <a:ext uri="{FF2B5EF4-FFF2-40B4-BE49-F238E27FC236}">
                <a16:creationId xmlns:a16="http://schemas.microsoft.com/office/drawing/2014/main" id="{04EE4A56-14AC-47EC-B258-30DA3D567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0070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3" name="Rectangle 42">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6760"/>
            <a:ext cx="4619543" cy="887028"/>
          </a:xfrm>
        </p:spPr>
        <p:txBody>
          <a:bodyPr vert="horz" lIns="91440" tIns="45720" rIns="91440" bIns="45720" rtlCol="0" anchor="t">
            <a:noAutofit/>
          </a:bodyPr>
          <a:lstStyle/>
          <a:p>
            <a:r>
              <a:rPr lang="en-US" sz="3600" b="1" dirty="0">
                <a:latin typeface="Castellar" panose="020A0402060406010301" pitchFamily="18" charset="0"/>
              </a:rPr>
              <a:t>Old Six Famous Tea Mountains</a:t>
            </a:r>
          </a:p>
        </p:txBody>
      </p:sp>
      <p:sp>
        <p:nvSpPr>
          <p:cNvPr id="4" name="Text Placeholder 3"/>
          <p:cNvSpPr>
            <a:spLocks noGrp="1"/>
          </p:cNvSpPr>
          <p:nvPr>
            <p:ph type="body" sz="half" idx="2"/>
          </p:nvPr>
        </p:nvSpPr>
        <p:spPr>
          <a:xfrm>
            <a:off x="342097" y="1221672"/>
            <a:ext cx="4167275" cy="5987141"/>
          </a:xfrm>
        </p:spPr>
        <p:txBody>
          <a:bodyPr vert="horz" lIns="91440" tIns="45720" rIns="91440" bIns="45720" rtlCol="0">
            <a:normAutofit/>
          </a:bodyPr>
          <a:lstStyle/>
          <a:p>
            <a:pPr>
              <a:lnSpc>
                <a:spcPct val="90000"/>
              </a:lnSpc>
              <a:buFont typeface="Wingdings 3" charset="2"/>
              <a:buChar char=""/>
            </a:pPr>
            <a:r>
              <a:rPr lang="en-US" dirty="0"/>
              <a:t>Although tea and particularly </a:t>
            </a:r>
            <a:r>
              <a:rPr lang="en-US" dirty="0" err="1"/>
              <a:t>pu’er</a:t>
            </a:r>
            <a:r>
              <a:rPr lang="en-US" dirty="0"/>
              <a:t> tea is grown and produced throughout whole Yunnan, it's primarily the tea mountains that made the province famous. </a:t>
            </a:r>
          </a:p>
          <a:p>
            <a:pPr>
              <a:lnSpc>
                <a:spcPct val="90000"/>
              </a:lnSpc>
              <a:buFont typeface="Wingdings 3" charset="2"/>
              <a:buChar char=""/>
            </a:pPr>
            <a:r>
              <a:rPr lang="en-US" dirty="0"/>
              <a:t>Well known are the old Six Famous Tea Mountains which are located in Xishuangbanna. </a:t>
            </a:r>
          </a:p>
          <a:p>
            <a:pPr>
              <a:lnSpc>
                <a:spcPct val="90000"/>
              </a:lnSpc>
              <a:buFont typeface="Wingdings 3" charset="2"/>
              <a:buChar char=""/>
            </a:pPr>
            <a:r>
              <a:rPr lang="en-US" dirty="0"/>
              <a:t>In the Qing dynasty government records for </a:t>
            </a:r>
            <a:r>
              <a:rPr lang="en-US" dirty="0" err="1"/>
              <a:t>Pu'er</a:t>
            </a:r>
            <a:r>
              <a:rPr lang="en-US" dirty="0"/>
              <a:t>, the oldest historically designated mountains were said to be named after six commemorative items left in the mountains by </a:t>
            </a:r>
            <a:r>
              <a:rPr lang="en-US" dirty="0" err="1"/>
              <a:t>Zhuge</a:t>
            </a:r>
            <a:r>
              <a:rPr lang="en-US" dirty="0"/>
              <a:t> Liang.  </a:t>
            </a:r>
          </a:p>
          <a:p>
            <a:pPr>
              <a:lnSpc>
                <a:spcPct val="90000"/>
              </a:lnSpc>
              <a:buFont typeface="Wingdings 3" charset="2"/>
              <a:buChar char=""/>
            </a:pPr>
            <a:r>
              <a:rPr lang="en-US" dirty="0"/>
              <a:t>These mountains are all located northeast of the Lancang River (Mekong) in relatively close proximity to one another. </a:t>
            </a:r>
          </a:p>
          <a:p>
            <a:pPr>
              <a:lnSpc>
                <a:spcPct val="90000"/>
              </a:lnSpc>
              <a:buFont typeface="Wingdings 3" charset="2"/>
              <a:buChar char=""/>
            </a:pPr>
            <a:r>
              <a:rPr lang="en-US" dirty="0"/>
              <a:t>These are the </a:t>
            </a:r>
            <a:r>
              <a:rPr lang="en-US" b="1" dirty="0"/>
              <a:t>Old Six Famous Mountains</a:t>
            </a:r>
            <a:r>
              <a:rPr lang="en-US" dirty="0"/>
              <a:t>:</a:t>
            </a:r>
          </a:p>
          <a:p>
            <a:pPr marL="742950" lvl="1" indent="-285750">
              <a:lnSpc>
                <a:spcPct val="90000"/>
              </a:lnSpc>
              <a:buFont typeface="Wingdings 3" charset="2"/>
              <a:buChar char=""/>
            </a:pPr>
            <a:r>
              <a:rPr lang="en-US" sz="1400" b="1" i="1" dirty="0" err="1">
                <a:solidFill>
                  <a:schemeClr val="tx1"/>
                </a:solidFill>
              </a:rPr>
              <a:t>Gedeng</a:t>
            </a:r>
            <a:r>
              <a:rPr lang="en-US" sz="1400" b="1" dirty="0">
                <a:solidFill>
                  <a:schemeClr val="tx1"/>
                </a:solidFill>
              </a:rPr>
              <a:t> </a:t>
            </a:r>
            <a:r>
              <a:rPr lang="en-US" sz="1400" dirty="0">
                <a:solidFill>
                  <a:schemeClr val="tx1"/>
                </a:solidFill>
              </a:rPr>
              <a:t>(</a:t>
            </a:r>
            <a:r>
              <a:rPr lang="ja-JP" altLang="en-US" sz="1400" dirty="0">
                <a:solidFill>
                  <a:schemeClr val="tx1"/>
                </a:solidFill>
                <a:hlinkClick r:id="rId2" tooltip="wiktionary:革">
                  <a:extLst>
                    <a:ext uri="{A12FA001-AC4F-418D-AE19-62706E023703}">
                      <ahyp:hlinkClr xmlns:ahyp="http://schemas.microsoft.com/office/drawing/2018/hyperlinkcolor" val="tx"/>
                    </a:ext>
                  </a:extLst>
                </a:hlinkClick>
              </a:rPr>
              <a:t>革</a:t>
            </a:r>
            <a:r>
              <a:rPr lang="ja-JP" altLang="en-US" sz="1400" dirty="0">
                <a:solidFill>
                  <a:schemeClr val="tx1"/>
                </a:solidFill>
                <a:hlinkClick r:id="rId3" tooltip="wiktionary:登">
                  <a:extLst>
                    <a:ext uri="{A12FA001-AC4F-418D-AE19-62706E023703}">
                      <ahyp:hlinkClr xmlns:ahyp="http://schemas.microsoft.com/office/drawing/2018/hyperlinkcolor" val="tx"/>
                    </a:ext>
                  </a:extLst>
                </a:hlinkClick>
              </a:rPr>
              <a:t>登</a:t>
            </a:r>
            <a:r>
              <a:rPr lang="ja-JP" altLang="en-US" sz="1400" dirty="0">
                <a:solidFill>
                  <a:schemeClr val="tx1"/>
                </a:solidFill>
                <a:hlinkClick r:id="rId4" tooltip="wiktionary:山">
                  <a:extLst>
                    <a:ext uri="{A12FA001-AC4F-418D-AE19-62706E023703}">
                      <ahyp:hlinkClr xmlns:ahyp="http://schemas.microsoft.com/office/drawing/2018/hyperlinkcolor" val="tx"/>
                    </a:ext>
                  </a:extLst>
                </a:hlinkClick>
              </a:rPr>
              <a:t>山</a:t>
            </a:r>
            <a:r>
              <a:rPr lang="en-US" altLang="ja-JP" sz="1400" dirty="0">
                <a:solidFill>
                  <a:schemeClr val="tx1"/>
                </a:solidFill>
              </a:rPr>
              <a:t>): </a:t>
            </a:r>
            <a:r>
              <a:rPr lang="en-US" sz="1400" i="1" dirty="0">
                <a:solidFill>
                  <a:schemeClr val="tx1"/>
                </a:solidFill>
              </a:rPr>
              <a:t>"leather stirrup"</a:t>
            </a:r>
          </a:p>
          <a:p>
            <a:pPr marL="742950" lvl="1" indent="-285750">
              <a:lnSpc>
                <a:spcPct val="90000"/>
              </a:lnSpc>
              <a:buFont typeface="Wingdings 3" charset="2"/>
              <a:buChar char=""/>
            </a:pPr>
            <a:r>
              <a:rPr lang="en-US" sz="1400" b="1" i="1" dirty="0" err="1">
                <a:solidFill>
                  <a:schemeClr val="tx1"/>
                </a:solidFill>
              </a:rPr>
              <a:t>Yiwu</a:t>
            </a:r>
            <a:r>
              <a:rPr lang="en-US" sz="1400" b="1" dirty="0">
                <a:solidFill>
                  <a:schemeClr val="tx1"/>
                </a:solidFill>
              </a:rPr>
              <a:t> </a:t>
            </a:r>
            <a:r>
              <a:rPr lang="en-US" sz="1400" i="1" dirty="0">
                <a:solidFill>
                  <a:schemeClr val="tx1"/>
                </a:solidFill>
              </a:rPr>
              <a:t>(</a:t>
            </a:r>
            <a:r>
              <a:rPr lang="ja-JP" altLang="en-US" sz="1400" i="1" dirty="0">
                <a:solidFill>
                  <a:schemeClr val="tx1"/>
                </a:solidFill>
                <a:hlinkClick r:id="rId5" tooltip="wiktionary:易">
                  <a:extLst>
                    <a:ext uri="{A12FA001-AC4F-418D-AE19-62706E023703}">
                      <ahyp:hlinkClr xmlns:ahyp="http://schemas.microsoft.com/office/drawing/2018/hyperlinkcolor" val="tx"/>
                    </a:ext>
                  </a:extLst>
                </a:hlinkClick>
              </a:rPr>
              <a:t>易</a:t>
            </a:r>
            <a:r>
              <a:rPr lang="ja-JP" altLang="en-US" sz="1400" i="1" dirty="0">
                <a:solidFill>
                  <a:schemeClr val="tx1"/>
                </a:solidFill>
                <a:hlinkClick r:id="rId6" tooltip="wiktionary:武">
                  <a:extLst>
                    <a:ext uri="{A12FA001-AC4F-418D-AE19-62706E023703}">
                      <ahyp:hlinkClr xmlns:ahyp="http://schemas.microsoft.com/office/drawing/2018/hyperlinkcolor" val="tx"/>
                    </a:ext>
                  </a:extLst>
                </a:hlinkClick>
              </a:rPr>
              <a:t>武</a:t>
            </a:r>
            <a:r>
              <a:rPr lang="ja-JP" altLang="en-US" sz="1400" i="1" dirty="0">
                <a:solidFill>
                  <a:schemeClr val="tx1"/>
                </a:solidFill>
                <a:hlinkClick r:id="rId4" tooltip="wiktionary:山">
                  <a:extLst>
                    <a:ext uri="{A12FA001-AC4F-418D-AE19-62706E023703}">
                      <ahyp:hlinkClr xmlns:ahyp="http://schemas.microsoft.com/office/drawing/2018/hyperlinkcolor" val="tx"/>
                    </a:ext>
                  </a:extLst>
                </a:hlinkClick>
              </a:rPr>
              <a:t>山</a:t>
            </a:r>
            <a:r>
              <a:rPr lang="en-US" altLang="ja-JP" sz="1400" i="1" dirty="0">
                <a:solidFill>
                  <a:schemeClr val="tx1"/>
                </a:solidFill>
              </a:rPr>
              <a:t>):</a:t>
            </a:r>
          </a:p>
          <a:p>
            <a:pPr marL="742950" lvl="1" indent="-285750">
              <a:lnSpc>
                <a:spcPct val="90000"/>
              </a:lnSpc>
              <a:buFont typeface="Wingdings 3" charset="2"/>
              <a:buChar char=""/>
            </a:pPr>
            <a:r>
              <a:rPr lang="en-US" sz="1400" b="1" i="1" dirty="0">
                <a:solidFill>
                  <a:schemeClr val="tx1"/>
                </a:solidFill>
              </a:rPr>
              <a:t>Mangzhi</a:t>
            </a:r>
            <a:r>
              <a:rPr lang="en-US" sz="1400" b="1" dirty="0">
                <a:solidFill>
                  <a:schemeClr val="tx1"/>
                </a:solidFill>
              </a:rPr>
              <a:t> </a:t>
            </a:r>
            <a:r>
              <a:rPr lang="en-US" sz="1400" i="1" dirty="0">
                <a:solidFill>
                  <a:schemeClr val="tx1"/>
                </a:solidFill>
              </a:rPr>
              <a:t>(</a:t>
            </a:r>
            <a:r>
              <a:rPr lang="ja-JP" altLang="en-US" sz="1400" i="1" u="sng" dirty="0">
                <a:solidFill>
                  <a:schemeClr val="tx1"/>
                </a:solidFill>
                <a:hlinkClick r:id="rId7" tooltip="wiktionary:莽">
                  <a:extLst>
                    <a:ext uri="{A12FA001-AC4F-418D-AE19-62706E023703}">
                      <ahyp:hlinkClr xmlns:ahyp="http://schemas.microsoft.com/office/drawing/2018/hyperlinkcolor" val="tx"/>
                    </a:ext>
                  </a:extLst>
                </a:hlinkClick>
              </a:rPr>
              <a:t>莽</a:t>
            </a:r>
            <a:r>
              <a:rPr lang="ja-JP" altLang="en-US" sz="1400" i="1" dirty="0">
                <a:solidFill>
                  <a:schemeClr val="tx1"/>
                </a:solidFill>
                <a:hlinkClick r:id="rId8" tooltip="wiktionary:枝">
                  <a:extLst>
                    <a:ext uri="{A12FA001-AC4F-418D-AE19-62706E023703}">
                      <ahyp:hlinkClr xmlns:ahyp="http://schemas.microsoft.com/office/drawing/2018/hyperlinkcolor" val="tx"/>
                    </a:ext>
                  </a:extLst>
                </a:hlinkClick>
              </a:rPr>
              <a:t>枝</a:t>
            </a:r>
            <a:r>
              <a:rPr lang="ja-JP" altLang="en-US" sz="1400" i="1" dirty="0">
                <a:solidFill>
                  <a:schemeClr val="tx1"/>
                </a:solidFill>
                <a:hlinkClick r:id="rId4" tooltip="wiktionary:山">
                  <a:extLst>
                    <a:ext uri="{A12FA001-AC4F-418D-AE19-62706E023703}">
                      <ahyp:hlinkClr xmlns:ahyp="http://schemas.microsoft.com/office/drawing/2018/hyperlinkcolor" val="tx"/>
                    </a:ext>
                  </a:extLst>
                </a:hlinkClick>
              </a:rPr>
              <a:t>山</a:t>
            </a:r>
            <a:r>
              <a:rPr lang="en-US" altLang="ja-JP" sz="1400" i="1" dirty="0">
                <a:solidFill>
                  <a:schemeClr val="tx1"/>
                </a:solidFill>
              </a:rPr>
              <a:t>): </a:t>
            </a:r>
            <a:r>
              <a:rPr lang="en-US" sz="1400" i="1" dirty="0">
                <a:solidFill>
                  <a:schemeClr val="tx1"/>
                </a:solidFill>
              </a:rPr>
              <a:t>"copper cauldron”</a:t>
            </a:r>
          </a:p>
          <a:p>
            <a:pPr marL="742950" lvl="1" indent="-285750">
              <a:lnSpc>
                <a:spcPct val="90000"/>
              </a:lnSpc>
              <a:buFont typeface="Wingdings 3" charset="2"/>
              <a:buChar char=""/>
            </a:pPr>
            <a:r>
              <a:rPr lang="en-US" sz="1400" b="1" i="1" dirty="0" err="1">
                <a:solidFill>
                  <a:schemeClr val="tx1"/>
                </a:solidFill>
              </a:rPr>
              <a:t>Manzhuan</a:t>
            </a:r>
            <a:r>
              <a:rPr lang="en-US" sz="1400" b="1" dirty="0">
                <a:solidFill>
                  <a:schemeClr val="tx1"/>
                </a:solidFill>
              </a:rPr>
              <a:t> (</a:t>
            </a:r>
            <a:r>
              <a:rPr lang="ja-JP" altLang="en-US" sz="1400" b="1" dirty="0">
                <a:solidFill>
                  <a:schemeClr val="tx1"/>
                </a:solidFill>
                <a:hlinkClick r:id="rId9" tooltip="wiktionary:蠻">
                  <a:extLst>
                    <a:ext uri="{A12FA001-AC4F-418D-AE19-62706E023703}">
                      <ahyp:hlinkClr xmlns:ahyp="http://schemas.microsoft.com/office/drawing/2018/hyperlinkcolor" val="tx"/>
                    </a:ext>
                  </a:extLst>
                </a:hlinkClick>
              </a:rPr>
              <a:t>蠻</a:t>
            </a:r>
            <a:r>
              <a:rPr lang="ja-JP" altLang="en-US" sz="1400" b="1" dirty="0">
                <a:solidFill>
                  <a:schemeClr val="tx1"/>
                </a:solidFill>
                <a:hlinkClick r:id="rId10" tooltip="wiktionary:磚">
                  <a:extLst>
                    <a:ext uri="{A12FA001-AC4F-418D-AE19-62706E023703}">
                      <ahyp:hlinkClr xmlns:ahyp="http://schemas.microsoft.com/office/drawing/2018/hyperlinkcolor" val="tx"/>
                    </a:ext>
                  </a:extLst>
                </a:hlinkClick>
              </a:rPr>
              <a:t>磚</a:t>
            </a:r>
            <a:r>
              <a:rPr lang="ja-JP" altLang="en-US" sz="1400" b="1" dirty="0">
                <a:solidFill>
                  <a:schemeClr val="tx1"/>
                </a:solidFill>
                <a:hlinkClick r:id="rId4" tooltip="wiktionary:山">
                  <a:extLst>
                    <a:ext uri="{A12FA001-AC4F-418D-AE19-62706E023703}">
                      <ahyp:hlinkClr xmlns:ahyp="http://schemas.microsoft.com/office/drawing/2018/hyperlinkcolor" val="tx"/>
                    </a:ext>
                  </a:extLst>
                </a:hlinkClick>
              </a:rPr>
              <a:t>山</a:t>
            </a:r>
            <a:r>
              <a:rPr lang="en-US" altLang="ja-JP" sz="1400" b="1" dirty="0">
                <a:solidFill>
                  <a:schemeClr val="tx1"/>
                </a:solidFill>
              </a:rPr>
              <a:t>): </a:t>
            </a:r>
            <a:r>
              <a:rPr lang="en-US" sz="1400" i="1" dirty="0">
                <a:solidFill>
                  <a:schemeClr val="tx1"/>
                </a:solidFill>
              </a:rPr>
              <a:t>"iron brick"</a:t>
            </a:r>
          </a:p>
          <a:p>
            <a:pPr marL="742950" lvl="1" indent="-285750">
              <a:lnSpc>
                <a:spcPct val="90000"/>
              </a:lnSpc>
              <a:buFont typeface="Wingdings 3" charset="2"/>
              <a:buChar char=""/>
            </a:pPr>
            <a:r>
              <a:rPr lang="en-US" sz="1400" b="1" i="1" dirty="0" err="1">
                <a:solidFill>
                  <a:schemeClr val="tx1"/>
                </a:solidFill>
              </a:rPr>
              <a:t>Yibang</a:t>
            </a:r>
            <a:r>
              <a:rPr lang="en-US" sz="1400" b="1" dirty="0">
                <a:solidFill>
                  <a:schemeClr val="tx1"/>
                </a:solidFill>
              </a:rPr>
              <a:t> (</a:t>
            </a:r>
            <a:r>
              <a:rPr lang="ja-JP" altLang="en-US" sz="1400" b="1" dirty="0">
                <a:solidFill>
                  <a:schemeClr val="tx1"/>
                </a:solidFill>
                <a:hlinkClick r:id="rId11" tooltip="wiktionary:倚">
                  <a:extLst>
                    <a:ext uri="{A12FA001-AC4F-418D-AE19-62706E023703}">
                      <ahyp:hlinkClr xmlns:ahyp="http://schemas.microsoft.com/office/drawing/2018/hyperlinkcolor" val="tx"/>
                    </a:ext>
                  </a:extLst>
                </a:hlinkClick>
              </a:rPr>
              <a:t>倚</a:t>
            </a:r>
            <a:r>
              <a:rPr lang="ja-JP" altLang="en-US" sz="1400" b="1" dirty="0">
                <a:solidFill>
                  <a:schemeClr val="tx1"/>
                </a:solidFill>
                <a:hlinkClick r:id="rId12" tooltip="wiktionary:邦">
                  <a:extLst>
                    <a:ext uri="{A12FA001-AC4F-418D-AE19-62706E023703}">
                      <ahyp:hlinkClr xmlns:ahyp="http://schemas.microsoft.com/office/drawing/2018/hyperlinkcolor" val="tx"/>
                    </a:ext>
                  </a:extLst>
                </a:hlinkClick>
              </a:rPr>
              <a:t>邦</a:t>
            </a:r>
            <a:r>
              <a:rPr lang="ja-JP" altLang="en-US" sz="1400" b="1" dirty="0">
                <a:solidFill>
                  <a:schemeClr val="tx1"/>
                </a:solidFill>
                <a:hlinkClick r:id="rId4" tooltip="wiktionary:山">
                  <a:extLst>
                    <a:ext uri="{A12FA001-AC4F-418D-AE19-62706E023703}">
                      <ahyp:hlinkClr xmlns:ahyp="http://schemas.microsoft.com/office/drawing/2018/hyperlinkcolor" val="tx"/>
                    </a:ext>
                  </a:extLst>
                </a:hlinkClick>
              </a:rPr>
              <a:t>山</a:t>
            </a:r>
            <a:r>
              <a:rPr lang="en-US" altLang="ja-JP" sz="1400" b="1" dirty="0">
                <a:solidFill>
                  <a:schemeClr val="tx1"/>
                </a:solidFill>
              </a:rPr>
              <a:t>): </a:t>
            </a:r>
            <a:r>
              <a:rPr lang="en-US" sz="1400" i="1" dirty="0">
                <a:solidFill>
                  <a:schemeClr val="tx1"/>
                </a:solidFill>
              </a:rPr>
              <a:t>"wooden clapper"</a:t>
            </a:r>
          </a:p>
          <a:p>
            <a:pPr marL="742950" lvl="1" indent="-285750">
              <a:lnSpc>
                <a:spcPct val="90000"/>
              </a:lnSpc>
              <a:buFont typeface="Wingdings 3" charset="2"/>
              <a:buChar char=""/>
            </a:pPr>
            <a:r>
              <a:rPr lang="en-US" sz="1400" b="1" i="1" dirty="0" err="1">
                <a:solidFill>
                  <a:schemeClr val="tx1"/>
                </a:solidFill>
              </a:rPr>
              <a:t>Yōulè</a:t>
            </a:r>
            <a:r>
              <a:rPr lang="en-US" sz="1400" b="1" dirty="0">
                <a:solidFill>
                  <a:schemeClr val="tx1"/>
                </a:solidFill>
              </a:rPr>
              <a:t> (</a:t>
            </a:r>
            <a:r>
              <a:rPr lang="ja-JP" altLang="en-US" sz="1400" b="1" dirty="0">
                <a:solidFill>
                  <a:schemeClr val="tx1"/>
                </a:solidFill>
                <a:hlinkClick r:id="rId13" tooltip="wiktionary:攸">
                  <a:extLst>
                    <a:ext uri="{A12FA001-AC4F-418D-AE19-62706E023703}">
                      <ahyp:hlinkClr xmlns:ahyp="http://schemas.microsoft.com/office/drawing/2018/hyperlinkcolor" val="tx"/>
                    </a:ext>
                  </a:extLst>
                </a:hlinkClick>
              </a:rPr>
              <a:t>攸</a:t>
            </a:r>
            <a:r>
              <a:rPr lang="ja-JP" altLang="en-US" sz="1400" b="1" dirty="0">
                <a:solidFill>
                  <a:schemeClr val="tx1"/>
                </a:solidFill>
                <a:hlinkClick r:id="rId14" tooltip="wiktionary:樂">
                  <a:extLst>
                    <a:ext uri="{A12FA001-AC4F-418D-AE19-62706E023703}">
                      <ahyp:hlinkClr xmlns:ahyp="http://schemas.microsoft.com/office/drawing/2018/hyperlinkcolor" val="tx"/>
                    </a:ext>
                  </a:extLst>
                </a:hlinkClick>
              </a:rPr>
              <a:t>樂</a:t>
            </a:r>
            <a:r>
              <a:rPr lang="ja-JP" altLang="en-US" sz="1400" b="1" dirty="0">
                <a:solidFill>
                  <a:schemeClr val="tx1"/>
                </a:solidFill>
                <a:hlinkClick r:id="rId4" tooltip="wiktionary:山">
                  <a:extLst>
                    <a:ext uri="{A12FA001-AC4F-418D-AE19-62706E023703}">
                      <ahyp:hlinkClr xmlns:ahyp="http://schemas.microsoft.com/office/drawing/2018/hyperlinkcolor" val="tx"/>
                    </a:ext>
                  </a:extLst>
                </a:hlinkClick>
              </a:rPr>
              <a:t>山</a:t>
            </a:r>
            <a:r>
              <a:rPr lang="en-US" altLang="ja-JP" sz="1400" b="1" dirty="0">
                <a:solidFill>
                  <a:schemeClr val="tx1"/>
                </a:solidFill>
              </a:rPr>
              <a:t>): </a:t>
            </a:r>
            <a:r>
              <a:rPr lang="en-US" sz="1400" i="1" dirty="0">
                <a:solidFill>
                  <a:schemeClr val="tx1"/>
                </a:solidFill>
              </a:rPr>
              <a:t>"copper gong"</a:t>
            </a:r>
          </a:p>
          <a:p>
            <a:pPr>
              <a:lnSpc>
                <a:spcPct val="90000"/>
              </a:lnSpc>
              <a:buFont typeface="Wingdings 3" charset="2"/>
              <a:buChar char=""/>
            </a:pPr>
            <a:endParaRPr lang="en-US" sz="900" dirty="0"/>
          </a:p>
        </p:txBody>
      </p:sp>
      <p:pic>
        <p:nvPicPr>
          <p:cNvPr id="6" name="Content Placeholder 4" descr="A large mountain in the background&#10;&#10;Description automatically generated"/>
          <p:cNvPicPr>
            <a:picLocks noGrp="1" noChangeAspect="1"/>
          </p:cNvPicPr>
          <p:nvPr>
            <p:ph idx="1"/>
          </p:nvPr>
        </p:nvPicPr>
        <p:blipFill rotWithShape="1">
          <a:blip r:embed="rId15">
            <a:extLst>
              <a:ext uri="{28A0092B-C50C-407E-A947-70E740481C1C}">
                <a14:useLocalDpi xmlns:a14="http://schemas.microsoft.com/office/drawing/2010/main" val="0"/>
              </a:ext>
            </a:extLst>
          </a:blip>
          <a:srcRect l="14864" r="18609" b="-1"/>
          <a:stretch/>
        </p:blipFill>
        <p:spPr>
          <a:xfrm>
            <a:off x="4619543" y="10"/>
            <a:ext cx="7572457" cy="6857990"/>
          </a:xfrm>
          <a:prstGeom prst="rect">
            <a:avLst/>
          </a:prstGeom>
        </p:spPr>
      </p:pic>
    </p:spTree>
    <p:extLst>
      <p:ext uri="{BB962C8B-B14F-4D97-AF65-F5344CB8AC3E}">
        <p14:creationId xmlns:p14="http://schemas.microsoft.com/office/powerpoint/2010/main" val="204073178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9" name="Group 9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1" name="Group 11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3" name="Rectangle 12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37" name="Rectangle 131">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2" name="TextBox 81">
            <a:extLst>
              <a:ext uri="{FF2B5EF4-FFF2-40B4-BE49-F238E27FC236}">
                <a16:creationId xmlns:a16="http://schemas.microsoft.com/office/drawing/2014/main" id="{E9DD472D-62E3-44F2-8D6A-4275AB48AFE1}"/>
              </a:ext>
            </a:extLst>
          </p:cNvPr>
          <p:cNvSpPr txBox="1"/>
          <p:nvPr/>
        </p:nvSpPr>
        <p:spPr>
          <a:xfrm>
            <a:off x="2302875" y="4563104"/>
            <a:ext cx="8915399" cy="128217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dirty="0">
                <a:solidFill>
                  <a:srgbClr val="922A10"/>
                </a:solidFill>
                <a:latin typeface="Castellar" panose="020A0402060406010301" pitchFamily="18" charset="0"/>
                <a:ea typeface="+mj-ea"/>
                <a:cs typeface="+mj-cs"/>
              </a:rPr>
              <a:t>Yunnan’s Old Six Famous </a:t>
            </a:r>
          </a:p>
          <a:p>
            <a:pPr>
              <a:lnSpc>
                <a:spcPct val="90000"/>
              </a:lnSpc>
              <a:spcBef>
                <a:spcPct val="0"/>
              </a:spcBef>
              <a:spcAft>
                <a:spcPts val="600"/>
              </a:spcAft>
            </a:pPr>
            <a:r>
              <a:rPr lang="en-US" sz="3600" dirty="0">
                <a:solidFill>
                  <a:srgbClr val="922A10"/>
                </a:solidFill>
                <a:latin typeface="Castellar" panose="020A0402060406010301" pitchFamily="18" charset="0"/>
                <a:ea typeface="+mj-ea"/>
                <a:cs typeface="+mj-cs"/>
              </a:rPr>
              <a:t>Tea Mountains</a:t>
            </a:r>
          </a:p>
        </p:txBody>
      </p:sp>
      <p:sp>
        <p:nvSpPr>
          <p:cNvPr id="138" name="Rectangle 133">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922A10"/>
          </a:solidFill>
          <a:ln>
            <a:noFill/>
          </a:ln>
          <a:effectLst/>
        </p:spPr>
        <p:style>
          <a:lnRef idx="1">
            <a:schemeClr val="accent1"/>
          </a:lnRef>
          <a:fillRef idx="3">
            <a:schemeClr val="accent1"/>
          </a:fillRef>
          <a:effectRef idx="2">
            <a:schemeClr val="accent1"/>
          </a:effectRef>
          <a:fontRef idx="minor">
            <a:schemeClr val="lt1"/>
          </a:fontRef>
        </p:style>
      </p:sp>
      <p:pic>
        <p:nvPicPr>
          <p:cNvPr id="78" name="Picture 77" descr="A picture containing text, map&#10;&#10;Description automatically generated">
            <a:extLst>
              <a:ext uri="{FF2B5EF4-FFF2-40B4-BE49-F238E27FC236}">
                <a16:creationId xmlns:a16="http://schemas.microsoft.com/office/drawing/2014/main" id="{C3EA44AE-EF16-4F91-8BDC-6B3E7C9BC880}"/>
              </a:ext>
            </a:extLst>
          </p:cNvPr>
          <p:cNvPicPr>
            <a:picLocks noChangeAspect="1"/>
          </p:cNvPicPr>
          <p:nvPr/>
        </p:nvPicPr>
        <p:blipFill rotWithShape="1">
          <a:blip r:embed="rId2">
            <a:extLst>
              <a:ext uri="{28A0092B-C50C-407E-A947-70E740481C1C}">
                <a14:useLocalDpi xmlns:a14="http://schemas.microsoft.com/office/drawing/2010/main" val="0"/>
              </a:ext>
            </a:extLst>
          </a:blip>
          <a:srcRect t="2820" b="1920"/>
          <a:stretch/>
        </p:blipFill>
        <p:spPr>
          <a:xfrm>
            <a:off x="6233281" y="966000"/>
            <a:ext cx="5438701" cy="3043781"/>
          </a:xfrm>
          <a:prstGeom prst="rect">
            <a:avLst/>
          </a:prstGeom>
        </p:spPr>
      </p:pic>
      <p:pic>
        <p:nvPicPr>
          <p:cNvPr id="80" name="Picture 79" descr="A close up of a map&#10;&#10;Description automatically generated">
            <a:extLst>
              <a:ext uri="{FF2B5EF4-FFF2-40B4-BE49-F238E27FC236}">
                <a16:creationId xmlns:a16="http://schemas.microsoft.com/office/drawing/2014/main" id="{DBC04F7E-3A95-43D5-B4E1-4B0C52692FD3}"/>
              </a:ext>
            </a:extLst>
          </p:cNvPr>
          <p:cNvPicPr>
            <a:picLocks noChangeAspect="1"/>
          </p:cNvPicPr>
          <p:nvPr/>
        </p:nvPicPr>
        <p:blipFill rotWithShape="1">
          <a:blip r:embed="rId3">
            <a:extLst>
              <a:ext uri="{28A0092B-C50C-407E-A947-70E740481C1C}">
                <a14:useLocalDpi xmlns:a14="http://schemas.microsoft.com/office/drawing/2010/main" val="0"/>
              </a:ext>
            </a:extLst>
          </a:blip>
          <a:srcRect l="3160" r="3" b="3"/>
          <a:stretch/>
        </p:blipFill>
        <p:spPr>
          <a:xfrm>
            <a:off x="550291" y="966001"/>
            <a:ext cx="5408430" cy="3043781"/>
          </a:xfrm>
          <a:prstGeom prst="rect">
            <a:avLst/>
          </a:prstGeom>
        </p:spPr>
      </p:pic>
      <p:sp>
        <p:nvSpPr>
          <p:cNvPr id="139"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868887499"/>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6" name="Group 11">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7" name="Group 25">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8" name="Rectangle 39">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Rectangle 4"/>
          <p:cNvSpPr/>
          <p:nvPr/>
        </p:nvSpPr>
        <p:spPr>
          <a:xfrm>
            <a:off x="2336397" y="648753"/>
            <a:ext cx="4790008" cy="669462"/>
          </a:xfrm>
          <a:prstGeom prst="rect">
            <a:avLst/>
          </a:prstGeom>
        </p:spPr>
        <p:txBody>
          <a:bodyPr vert="horz" lIns="91440" tIns="45720" rIns="91440" bIns="45720" rtlCol="0" anchor="t">
            <a:normAutofit/>
          </a:bodyPr>
          <a:lstStyle/>
          <a:p>
            <a:pPr>
              <a:spcBef>
                <a:spcPct val="0"/>
              </a:spcBef>
              <a:spcAft>
                <a:spcPts val="600"/>
              </a:spcAft>
            </a:pPr>
            <a:r>
              <a:rPr lang="en-US" sz="3600" b="1" dirty="0" err="1">
                <a:solidFill>
                  <a:schemeClr val="tx1">
                    <a:lumMod val="85000"/>
                    <a:lumOff val="15000"/>
                  </a:schemeClr>
                </a:solidFill>
                <a:latin typeface="Castellar" panose="020A0402060406010301" pitchFamily="18" charset="0"/>
                <a:ea typeface="+mj-ea"/>
                <a:cs typeface="+mj-cs"/>
              </a:rPr>
              <a:t>Gedeng</a:t>
            </a:r>
            <a:endParaRPr lang="en-US" sz="3600" b="1" dirty="0">
              <a:solidFill>
                <a:schemeClr val="tx1">
                  <a:lumMod val="85000"/>
                  <a:lumOff val="15000"/>
                </a:schemeClr>
              </a:solidFill>
              <a:latin typeface="Castellar" panose="020A0402060406010301" pitchFamily="18" charset="0"/>
              <a:ea typeface="+mj-ea"/>
              <a:cs typeface="+mj-cs"/>
            </a:endParaRPr>
          </a:p>
        </p:txBody>
      </p:sp>
      <p:sp>
        <p:nvSpPr>
          <p:cNvPr id="4" name="Text Placeholder 3"/>
          <p:cNvSpPr>
            <a:spLocks noGrp="1"/>
          </p:cNvSpPr>
          <p:nvPr>
            <p:ph type="body" sz="half" idx="2"/>
          </p:nvPr>
        </p:nvSpPr>
        <p:spPr>
          <a:xfrm>
            <a:off x="2375170" y="1487142"/>
            <a:ext cx="5928485" cy="4898662"/>
          </a:xfrm>
        </p:spPr>
        <p:txBody>
          <a:bodyPr vert="horz" lIns="91440" tIns="45720" rIns="91440" bIns="45720" rtlCol="0">
            <a:noAutofit/>
          </a:bodyPr>
          <a:lstStyle/>
          <a:p>
            <a:pPr>
              <a:lnSpc>
                <a:spcPct val="90000"/>
              </a:lnSpc>
              <a:buFont typeface="Wingdings 3" charset="2"/>
              <a:buChar char=""/>
            </a:pPr>
            <a:r>
              <a:rPr lang="en-US" dirty="0" err="1"/>
              <a:t>Gedeng</a:t>
            </a:r>
            <a:r>
              <a:rPr lang="en-US" dirty="0"/>
              <a:t> Tea Mountain lies in the </a:t>
            </a:r>
            <a:r>
              <a:rPr lang="en-US" dirty="0" err="1"/>
              <a:t>Xiangming</a:t>
            </a:r>
            <a:r>
              <a:rPr lang="en-US" dirty="0"/>
              <a:t> Township of </a:t>
            </a:r>
            <a:r>
              <a:rPr lang="en-US" dirty="0" err="1"/>
              <a:t>Mengla</a:t>
            </a:r>
            <a:r>
              <a:rPr lang="en-US" dirty="0"/>
              <a:t> County, north of </a:t>
            </a:r>
            <a:r>
              <a:rPr lang="en-US" dirty="0" err="1"/>
              <a:t>Yiwu</a:t>
            </a:r>
            <a:r>
              <a:rPr lang="en-US" dirty="0"/>
              <a:t> and to east of the Mangzhi mountains. </a:t>
            </a:r>
          </a:p>
          <a:p>
            <a:pPr>
              <a:lnSpc>
                <a:spcPct val="90000"/>
              </a:lnSpc>
              <a:buFont typeface="Wingdings 3" charset="2"/>
              <a:buChar char=""/>
            </a:pPr>
            <a:r>
              <a:rPr lang="en-US" dirty="0"/>
              <a:t>The tea district is located at the bottom of </a:t>
            </a:r>
            <a:r>
              <a:rPr lang="en-US" dirty="0" err="1"/>
              <a:t>Kongming</a:t>
            </a:r>
            <a:r>
              <a:rPr lang="en-US" dirty="0"/>
              <a:t> Mountain. </a:t>
            </a:r>
          </a:p>
          <a:p>
            <a:pPr>
              <a:lnSpc>
                <a:spcPct val="90000"/>
              </a:lnSpc>
              <a:buFont typeface="Wingdings 3" charset="2"/>
              <a:buChar char=""/>
            </a:pPr>
            <a:r>
              <a:rPr lang="en-US" dirty="0"/>
              <a:t>It is linked with </a:t>
            </a:r>
            <a:r>
              <a:rPr lang="en-US" dirty="0" err="1"/>
              <a:t>Jinuo</a:t>
            </a:r>
            <a:r>
              <a:rPr lang="en-US" dirty="0"/>
              <a:t> Mountain and </a:t>
            </a:r>
            <a:r>
              <a:rPr lang="en-US" dirty="0" err="1"/>
              <a:t>Youle</a:t>
            </a:r>
            <a:r>
              <a:rPr lang="en-US" dirty="0"/>
              <a:t> Mountain to form a continuous stretch of tea mountains. </a:t>
            </a:r>
          </a:p>
          <a:p>
            <a:pPr>
              <a:lnSpc>
                <a:spcPct val="90000"/>
              </a:lnSpc>
              <a:buFont typeface="Wingdings 3" charset="2"/>
              <a:buChar char=""/>
            </a:pPr>
            <a:r>
              <a:rPr lang="en-US" dirty="0"/>
              <a:t>The old tea growing areas are not large, occupying just over 800mu. </a:t>
            </a:r>
          </a:p>
          <a:p>
            <a:pPr>
              <a:lnSpc>
                <a:spcPct val="90000"/>
              </a:lnSpc>
              <a:buFont typeface="Wingdings 3" charset="2"/>
              <a:buChar char=""/>
            </a:pPr>
            <a:r>
              <a:rPr lang="en-US" dirty="0"/>
              <a:t>The elevation of this area is between 850 and 1900 meters, and it contains extremely visible vertical changes. </a:t>
            </a:r>
          </a:p>
          <a:p>
            <a:pPr>
              <a:lnSpc>
                <a:spcPct val="90000"/>
              </a:lnSpc>
              <a:buFont typeface="Wingdings 3" charset="2"/>
              <a:buChar char=""/>
            </a:pPr>
            <a:r>
              <a:rPr lang="en-US" dirty="0"/>
              <a:t>Yearly rainfall is between 1,000 and 1,800mm. </a:t>
            </a:r>
          </a:p>
          <a:p>
            <a:pPr>
              <a:lnSpc>
                <a:spcPct val="90000"/>
              </a:lnSpc>
              <a:buFont typeface="Wingdings 3" charset="2"/>
              <a:buChar char=""/>
            </a:pPr>
            <a:r>
              <a:rPr lang="en-US" dirty="0"/>
              <a:t>There are between 1,600 and 2,000 hours of sunshine per year and a relative humidity of 75%. </a:t>
            </a:r>
          </a:p>
          <a:p>
            <a:pPr>
              <a:lnSpc>
                <a:spcPct val="90000"/>
              </a:lnSpc>
              <a:buFont typeface="Wingdings 3" charset="2"/>
              <a:buChar char=""/>
            </a:pPr>
            <a:r>
              <a:rPr lang="en-US" dirty="0"/>
              <a:t>The weather is warm and humid all year around with no frost. </a:t>
            </a:r>
          </a:p>
          <a:p>
            <a:pPr>
              <a:lnSpc>
                <a:spcPct val="90000"/>
              </a:lnSpc>
              <a:buFont typeface="Wingdings 3" charset="2"/>
              <a:buChar char=""/>
            </a:pPr>
            <a:r>
              <a:rPr lang="en-US" dirty="0"/>
              <a:t>Ge Deng teas are special in that they are not large leaf varietal but rather an original small leaf varietal that has grown in this area for thousands of years. </a:t>
            </a:r>
          </a:p>
          <a:p>
            <a:pPr>
              <a:lnSpc>
                <a:spcPct val="90000"/>
              </a:lnSpc>
              <a:buFont typeface="Wingdings 3" charset="2"/>
              <a:buChar char=""/>
            </a:pPr>
            <a:r>
              <a:rPr lang="en-US" dirty="0"/>
              <a:t>Like other small leaf varietal wild arbor tea trees in Yunnan (Jing Mai), the flavor is lighter and more smooth, but the aroma is pungent and fruity.</a:t>
            </a: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748" r="2" b="2"/>
          <a:stretch/>
        </p:blipFill>
        <p:spPr>
          <a:xfrm>
            <a:off x="8294926" y="1318215"/>
            <a:ext cx="3768466" cy="2627322"/>
          </a:xfrm>
          <a:prstGeom prst="rect">
            <a:avLst/>
          </a:prstGeom>
        </p:spPr>
      </p:pic>
      <p:pic>
        <p:nvPicPr>
          <p:cNvPr id="7" name="Picture 6" descr="A large brick building&#10;&#10;Description automatically generated">
            <a:extLst>
              <a:ext uri="{FF2B5EF4-FFF2-40B4-BE49-F238E27FC236}">
                <a16:creationId xmlns:a16="http://schemas.microsoft.com/office/drawing/2014/main" id="{46726215-9166-4F00-B1DE-C63027C3F9A8}"/>
              </a:ext>
            </a:extLst>
          </p:cNvPr>
          <p:cNvPicPr>
            <a:picLocks noChangeAspect="1"/>
          </p:cNvPicPr>
          <p:nvPr/>
        </p:nvPicPr>
        <p:blipFill rotWithShape="1">
          <a:blip r:embed="rId3">
            <a:extLst>
              <a:ext uri="{28A0092B-C50C-407E-A947-70E740481C1C}">
                <a14:useLocalDpi xmlns:a14="http://schemas.microsoft.com/office/drawing/2010/main" val="0"/>
              </a:ext>
            </a:extLst>
          </a:blip>
          <a:srcRect l="11216" r="7024" b="-3"/>
          <a:stretch/>
        </p:blipFill>
        <p:spPr>
          <a:xfrm>
            <a:off x="8294926" y="4071233"/>
            <a:ext cx="3768466" cy="2627323"/>
          </a:xfrm>
          <a:prstGeom prst="rect">
            <a:avLst/>
          </a:prstGeom>
        </p:spPr>
      </p:pic>
    </p:spTree>
    <p:extLst>
      <p:ext uri="{BB962C8B-B14F-4D97-AF65-F5344CB8AC3E}">
        <p14:creationId xmlns:p14="http://schemas.microsoft.com/office/powerpoint/2010/main" val="57687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9"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0"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1"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2"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3"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5"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6"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7"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8"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9"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0"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2" name="Group 111">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3"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4"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5"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6"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7"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8"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9"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0"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1"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2"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3"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4"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6" name="Rectangle 125">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8"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30" name="Rectangle 129">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54E8EE1-30C8-414C-BA1B-D5C7D02D1CC8}"/>
              </a:ext>
            </a:extLst>
          </p:cNvPr>
          <p:cNvSpPr txBox="1"/>
          <p:nvPr/>
        </p:nvSpPr>
        <p:spPr>
          <a:xfrm>
            <a:off x="5360543" y="468789"/>
            <a:ext cx="6329066" cy="748816"/>
          </a:xfrm>
          <a:prstGeom prst="rect">
            <a:avLst/>
          </a:prstGeom>
        </p:spPr>
        <p:txBody>
          <a:bodyPr vert="horz" lIns="91440" tIns="45720" rIns="91440" bIns="45720" rtlCol="0" anchor="b">
            <a:normAutofit/>
          </a:bodyPr>
          <a:lstStyle/>
          <a:p>
            <a:pPr>
              <a:spcBef>
                <a:spcPct val="0"/>
              </a:spcBef>
              <a:spcAft>
                <a:spcPts val="600"/>
              </a:spcAft>
            </a:pPr>
            <a:r>
              <a:rPr lang="en-US" sz="2400" dirty="0">
                <a:solidFill>
                  <a:schemeClr val="tx1">
                    <a:lumMod val="85000"/>
                    <a:lumOff val="15000"/>
                  </a:schemeClr>
                </a:solidFill>
                <a:latin typeface="+mj-lt"/>
                <a:ea typeface="+mj-ea"/>
                <a:cs typeface="+mj-cs"/>
              </a:rPr>
              <a:t>2010 </a:t>
            </a:r>
            <a:r>
              <a:rPr lang="en-US" sz="2400" dirty="0" err="1">
                <a:solidFill>
                  <a:schemeClr val="tx1">
                    <a:lumMod val="85000"/>
                    <a:lumOff val="15000"/>
                  </a:schemeClr>
                </a:solidFill>
                <a:latin typeface="+mj-lt"/>
                <a:ea typeface="+mj-ea"/>
                <a:cs typeface="+mj-cs"/>
              </a:rPr>
              <a:t>Gedeng</a:t>
            </a:r>
            <a:r>
              <a:rPr lang="en-US" sz="2400" dirty="0">
                <a:solidFill>
                  <a:schemeClr val="tx1">
                    <a:lumMod val="85000"/>
                    <a:lumOff val="15000"/>
                  </a:schemeClr>
                </a:solidFill>
                <a:latin typeface="+mj-lt"/>
                <a:ea typeface="+mj-ea"/>
                <a:cs typeface="+mj-cs"/>
              </a:rPr>
              <a:t> Sheng </a:t>
            </a:r>
            <a:r>
              <a:rPr lang="en-US" sz="2400" dirty="0" err="1">
                <a:solidFill>
                  <a:schemeClr val="tx1">
                    <a:lumMod val="85000"/>
                    <a:lumOff val="15000"/>
                  </a:schemeClr>
                </a:solidFill>
                <a:latin typeface="+mj-lt"/>
                <a:ea typeface="+mj-ea"/>
                <a:cs typeface="+mj-cs"/>
              </a:rPr>
              <a:t>Pu’er</a:t>
            </a:r>
            <a:r>
              <a:rPr lang="en-US" sz="2400" dirty="0">
                <a:solidFill>
                  <a:schemeClr val="tx1">
                    <a:lumMod val="85000"/>
                    <a:lumOff val="15000"/>
                  </a:schemeClr>
                </a:solidFill>
                <a:latin typeface="+mj-lt"/>
                <a:ea typeface="+mj-ea"/>
                <a:cs typeface="+mj-cs"/>
              </a:rPr>
              <a:t> </a:t>
            </a:r>
          </a:p>
          <a:p>
            <a:pPr>
              <a:spcBef>
                <a:spcPct val="0"/>
              </a:spcBef>
              <a:spcAft>
                <a:spcPts val="600"/>
              </a:spcAft>
            </a:pPr>
            <a:r>
              <a:rPr lang="en-US" sz="1400" i="1" dirty="0">
                <a:solidFill>
                  <a:schemeClr val="tx1">
                    <a:lumMod val="85000"/>
                    <a:lumOff val="15000"/>
                  </a:schemeClr>
                </a:solidFill>
                <a:latin typeface="+mj-lt"/>
                <a:ea typeface="+mj-ea"/>
                <a:cs typeface="+mj-cs"/>
              </a:rPr>
              <a:t>from Yunnan Sourcing </a:t>
            </a:r>
          </a:p>
        </p:txBody>
      </p:sp>
      <p:sp>
        <p:nvSpPr>
          <p:cNvPr id="132" name="Rectangle 131">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D744B"/>
          </a:solidFill>
          <a:ln>
            <a:noFill/>
          </a:ln>
          <a:effectLst/>
        </p:spPr>
        <p:style>
          <a:lnRef idx="1">
            <a:schemeClr val="accent1"/>
          </a:lnRef>
          <a:fillRef idx="3">
            <a:schemeClr val="accent1"/>
          </a:fillRef>
          <a:effectRef idx="2">
            <a:schemeClr val="accent1"/>
          </a:effectRef>
          <a:fontRef idx="minor">
            <a:schemeClr val="lt1"/>
          </a:fontRef>
        </p:style>
      </p:sp>
      <p:pic>
        <p:nvPicPr>
          <p:cNvPr id="19" name="Picture 18" descr="A picture containing beverage, food, tea, chocolate&#10;&#10;Description automatically generated">
            <a:extLst>
              <a:ext uri="{FF2B5EF4-FFF2-40B4-BE49-F238E27FC236}">
                <a16:creationId xmlns:a16="http://schemas.microsoft.com/office/drawing/2014/main" id="{1100B393-18D2-4FD4-89AC-1AE4E867E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644" y="3498910"/>
            <a:ext cx="2691879" cy="2658231"/>
          </a:xfrm>
          <a:prstGeom prst="rect">
            <a:avLst/>
          </a:prstGeom>
        </p:spPr>
      </p:pic>
      <p:pic>
        <p:nvPicPr>
          <p:cNvPr id="17" name="Picture 16" descr="A picture containing table, sitting, wooden, plate&#10;&#10;Description automatically generated">
            <a:extLst>
              <a:ext uri="{FF2B5EF4-FFF2-40B4-BE49-F238E27FC236}">
                <a16:creationId xmlns:a16="http://schemas.microsoft.com/office/drawing/2014/main" id="{9D20226B-1373-401B-A922-8CCB0320E9AB}"/>
              </a:ext>
            </a:extLst>
          </p:cNvPr>
          <p:cNvPicPr>
            <a:picLocks noChangeAspect="1"/>
          </p:cNvPicPr>
          <p:nvPr/>
        </p:nvPicPr>
        <p:blipFill rotWithShape="1">
          <a:blip r:embed="rId3">
            <a:extLst>
              <a:ext uri="{28A0092B-C50C-407E-A947-70E740481C1C}">
                <a14:useLocalDpi xmlns:a14="http://schemas.microsoft.com/office/drawing/2010/main" val="0"/>
              </a:ext>
            </a:extLst>
          </a:blip>
          <a:srcRect t="6881" r="-2" b="5042"/>
          <a:stretch/>
        </p:blipFill>
        <p:spPr>
          <a:xfrm>
            <a:off x="1798770" y="535157"/>
            <a:ext cx="2687645" cy="2434088"/>
          </a:xfrm>
          <a:prstGeom prst="rect">
            <a:avLst/>
          </a:prstGeom>
        </p:spPr>
      </p:pic>
      <p:sp>
        <p:nvSpPr>
          <p:cNvPr id="13" name="Content Placeholder 12">
            <a:extLst>
              <a:ext uri="{FF2B5EF4-FFF2-40B4-BE49-F238E27FC236}">
                <a16:creationId xmlns:a16="http://schemas.microsoft.com/office/drawing/2014/main" id="{5B4AFBD6-0DEB-459D-A212-219E9D1572DC}"/>
              </a:ext>
            </a:extLst>
          </p:cNvPr>
          <p:cNvSpPr>
            <a:spLocks noGrp="1"/>
          </p:cNvSpPr>
          <p:nvPr>
            <p:ph idx="1"/>
          </p:nvPr>
        </p:nvSpPr>
        <p:spPr>
          <a:xfrm>
            <a:off x="5338631" y="1681449"/>
            <a:ext cx="6350978" cy="2494205"/>
          </a:xfrm>
        </p:spPr>
        <p:txBody>
          <a:bodyPr vert="horz" lIns="91440" tIns="45720" rIns="91440" bIns="45720" rtlCol="0">
            <a:normAutofit/>
          </a:bodyPr>
          <a:lstStyle/>
          <a:p>
            <a:r>
              <a:rPr lang="en-US" sz="1400" dirty="0"/>
              <a:t>Ge Deng teas are special in that they are not large leaf varietal but rather an original small leaf varietal that has grown in this area for hundreds if not thousands of years. </a:t>
            </a:r>
          </a:p>
          <a:p>
            <a:r>
              <a:rPr lang="en-US" sz="1400" dirty="0"/>
              <a:t>Like other small leaf varietal wild arbor tea trees in Yunnan (Jing Mai), the flavor is lighter and smoother, but the aroma is pungent and fruity.</a:t>
            </a:r>
          </a:p>
        </p:txBody>
      </p:sp>
    </p:spTree>
    <p:extLst>
      <p:ext uri="{BB962C8B-B14F-4D97-AF65-F5344CB8AC3E}">
        <p14:creationId xmlns:p14="http://schemas.microsoft.com/office/powerpoint/2010/main" val="115755455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9" y="849723"/>
            <a:ext cx="2014536" cy="436154"/>
          </a:xfrm>
        </p:spPr>
        <p:txBody>
          <a:bodyPr>
            <a:normAutofit fontScale="90000"/>
          </a:bodyPr>
          <a:lstStyle/>
          <a:p>
            <a:r>
              <a:rPr lang="en-US" sz="4000" b="1" dirty="0" err="1">
                <a:solidFill>
                  <a:schemeClr val="tx1"/>
                </a:solidFill>
                <a:latin typeface="Castellar" panose="020A0402060406010301" pitchFamily="18" charset="0"/>
              </a:rPr>
              <a:t>Yiwu</a:t>
            </a:r>
            <a:r>
              <a:rPr lang="en-US" b="1" dirty="0">
                <a:solidFill>
                  <a:schemeClr val="bg1">
                    <a:lumMod val="95000"/>
                  </a:schemeClr>
                </a:solidFill>
                <a:latin typeface="Castellar" panose="020A0402060406010301" pitchFamily="18" charset="0"/>
              </a:rPr>
              <a:t> </a:t>
            </a:r>
          </a:p>
        </p:txBody>
      </p:sp>
      <p:sp>
        <p:nvSpPr>
          <p:cNvPr id="4" name="Text Placeholder 3"/>
          <p:cNvSpPr>
            <a:spLocks noGrp="1"/>
          </p:cNvSpPr>
          <p:nvPr>
            <p:ph type="body" sz="half" idx="2"/>
          </p:nvPr>
        </p:nvSpPr>
        <p:spPr>
          <a:xfrm>
            <a:off x="1671639" y="1285877"/>
            <a:ext cx="6893718" cy="5572124"/>
          </a:xfrm>
        </p:spPr>
        <p:txBody>
          <a:bodyPr>
            <a:normAutofit/>
          </a:bodyPr>
          <a:lstStyle/>
          <a:p>
            <a:r>
              <a:rPr lang="en-US" dirty="0">
                <a:solidFill>
                  <a:schemeClr val="tx1"/>
                </a:solidFill>
              </a:rPr>
              <a:t>The </a:t>
            </a:r>
            <a:r>
              <a:rPr lang="en-US" dirty="0" err="1">
                <a:solidFill>
                  <a:schemeClr val="tx1"/>
                </a:solidFill>
              </a:rPr>
              <a:t>Yiwu</a:t>
            </a:r>
            <a:r>
              <a:rPr lang="en-US" dirty="0">
                <a:solidFill>
                  <a:schemeClr val="tx1"/>
                </a:solidFill>
              </a:rPr>
              <a:t> tea growing area is located in the </a:t>
            </a:r>
            <a:r>
              <a:rPr lang="en-US" dirty="0" err="1">
                <a:solidFill>
                  <a:schemeClr val="tx1"/>
                </a:solidFill>
              </a:rPr>
              <a:t>Yiwu</a:t>
            </a:r>
            <a:r>
              <a:rPr lang="en-US" dirty="0">
                <a:solidFill>
                  <a:schemeClr val="tx1"/>
                </a:solidFill>
              </a:rPr>
              <a:t> Township of </a:t>
            </a:r>
            <a:r>
              <a:rPr lang="en-US" dirty="0" err="1">
                <a:solidFill>
                  <a:schemeClr val="tx1"/>
                </a:solidFill>
              </a:rPr>
              <a:t>Mengla</a:t>
            </a:r>
            <a:r>
              <a:rPr lang="en-US" dirty="0">
                <a:solidFill>
                  <a:schemeClr val="tx1"/>
                </a:solidFill>
              </a:rPr>
              <a:t> County. </a:t>
            </a:r>
          </a:p>
          <a:p>
            <a:r>
              <a:rPr lang="en-US" dirty="0">
                <a:solidFill>
                  <a:schemeClr val="tx1"/>
                </a:solidFill>
              </a:rPr>
              <a:t>The greater </a:t>
            </a:r>
            <a:r>
              <a:rPr lang="en-US" dirty="0" err="1">
                <a:solidFill>
                  <a:schemeClr val="tx1"/>
                </a:solidFill>
              </a:rPr>
              <a:t>Yiwu</a:t>
            </a:r>
            <a:r>
              <a:rPr lang="en-US" dirty="0">
                <a:solidFill>
                  <a:schemeClr val="tx1"/>
                </a:solidFill>
              </a:rPr>
              <a:t> region encompasses the four townships of Mansa, </a:t>
            </a:r>
            <a:r>
              <a:rPr lang="en-US" dirty="0" err="1">
                <a:solidFill>
                  <a:schemeClr val="tx1"/>
                </a:solidFill>
              </a:rPr>
              <a:t>Mahei</a:t>
            </a:r>
            <a:r>
              <a:rPr lang="en-US" dirty="0">
                <a:solidFill>
                  <a:schemeClr val="tx1"/>
                </a:solidFill>
              </a:rPr>
              <a:t>, </a:t>
            </a:r>
            <a:r>
              <a:rPr lang="en-US" dirty="0" err="1">
                <a:solidFill>
                  <a:schemeClr val="tx1"/>
                </a:solidFill>
              </a:rPr>
              <a:t>Yitian</a:t>
            </a:r>
            <a:r>
              <a:rPr lang="en-US" dirty="0">
                <a:solidFill>
                  <a:schemeClr val="tx1"/>
                </a:solidFill>
              </a:rPr>
              <a:t> and </a:t>
            </a:r>
            <a:r>
              <a:rPr lang="en-US" dirty="0" err="1">
                <a:solidFill>
                  <a:schemeClr val="tx1"/>
                </a:solidFill>
              </a:rPr>
              <a:t>Manluo</a:t>
            </a:r>
            <a:r>
              <a:rPr lang="en-US" dirty="0">
                <a:solidFill>
                  <a:schemeClr val="tx1"/>
                </a:solidFill>
              </a:rPr>
              <a:t>. </a:t>
            </a:r>
          </a:p>
          <a:p>
            <a:r>
              <a:rPr lang="en-US" dirty="0">
                <a:solidFill>
                  <a:schemeClr val="tx1"/>
                </a:solidFill>
              </a:rPr>
              <a:t>In ancient times, local ethnic Bulang people were the primary growers of tea. By the end of the Qing dynasty, large numbers of Han merchants arrived in </a:t>
            </a:r>
            <a:r>
              <a:rPr lang="en-US" dirty="0" err="1">
                <a:solidFill>
                  <a:schemeClr val="tx1"/>
                </a:solidFill>
              </a:rPr>
              <a:t>Yiwu</a:t>
            </a:r>
            <a:r>
              <a:rPr lang="en-US" dirty="0">
                <a:solidFill>
                  <a:schemeClr val="tx1"/>
                </a:solidFill>
              </a:rPr>
              <a:t> and began growing tea. They founded businesses to engage in the tea trade, establishing a collection point among the six famous tea mountains. In practice the </a:t>
            </a:r>
            <a:r>
              <a:rPr lang="en-US" dirty="0" err="1">
                <a:solidFill>
                  <a:schemeClr val="tx1"/>
                </a:solidFill>
              </a:rPr>
              <a:t>Yiwu</a:t>
            </a:r>
            <a:r>
              <a:rPr lang="en-US" dirty="0">
                <a:solidFill>
                  <a:schemeClr val="tx1"/>
                </a:solidFill>
              </a:rPr>
              <a:t> tea district also includes Mansa Tea Mountain. </a:t>
            </a:r>
          </a:p>
          <a:p>
            <a:r>
              <a:rPr lang="en-US" dirty="0">
                <a:solidFill>
                  <a:schemeClr val="tx1"/>
                </a:solidFill>
              </a:rPr>
              <a:t>Today the </a:t>
            </a:r>
            <a:r>
              <a:rPr lang="en-US" dirty="0" err="1">
                <a:solidFill>
                  <a:schemeClr val="tx1"/>
                </a:solidFill>
              </a:rPr>
              <a:t>Yiwu</a:t>
            </a:r>
            <a:r>
              <a:rPr lang="en-US" dirty="0">
                <a:solidFill>
                  <a:schemeClr val="tx1"/>
                </a:solidFill>
              </a:rPr>
              <a:t> tea growing areas are approximately 15,000mu (1mu = 1/6acre) in size and produce approximately 600 tons of tea per year. </a:t>
            </a:r>
          </a:p>
          <a:p>
            <a:r>
              <a:rPr lang="en-US" dirty="0">
                <a:solidFill>
                  <a:schemeClr val="tx1"/>
                </a:solidFill>
              </a:rPr>
              <a:t>They lie between 820 and 2000 meters in elevation and have a very marked topography. </a:t>
            </a:r>
          </a:p>
          <a:p>
            <a:r>
              <a:rPr lang="en-US" dirty="0">
                <a:solidFill>
                  <a:schemeClr val="tx1"/>
                </a:solidFill>
              </a:rPr>
              <a:t>Yearly rainfall is between 1,000 and 1,800mm. </a:t>
            </a:r>
          </a:p>
          <a:p>
            <a:r>
              <a:rPr lang="en-US" dirty="0">
                <a:solidFill>
                  <a:schemeClr val="tx1"/>
                </a:solidFill>
              </a:rPr>
              <a:t>There are between 1,600 and 2,000 hours of sunshine per year and a relative humidity of 80%. </a:t>
            </a:r>
          </a:p>
          <a:p>
            <a:r>
              <a:rPr lang="en-US" dirty="0">
                <a:solidFill>
                  <a:schemeClr val="tx1"/>
                </a:solidFill>
              </a:rPr>
              <a:t>The weather is warm and humid all year around with no frost.</a:t>
            </a:r>
          </a:p>
          <a:p>
            <a:r>
              <a:rPr lang="en-US" dirty="0">
                <a:solidFill>
                  <a:schemeClr val="tx1"/>
                </a:solidFill>
              </a:rPr>
              <a:t>Because </a:t>
            </a:r>
            <a:r>
              <a:rPr lang="en-US" dirty="0" err="1">
                <a:solidFill>
                  <a:schemeClr val="tx1"/>
                </a:solidFill>
              </a:rPr>
              <a:t>Yiwu</a:t>
            </a:r>
            <a:r>
              <a:rPr lang="en-US" dirty="0">
                <a:solidFill>
                  <a:schemeClr val="tx1"/>
                </a:solidFill>
              </a:rPr>
              <a:t> is a township and a county, it is ambiguous as to what exactly constitutes “</a:t>
            </a:r>
            <a:r>
              <a:rPr lang="en-US" dirty="0" err="1">
                <a:solidFill>
                  <a:schemeClr val="tx1"/>
                </a:solidFill>
              </a:rPr>
              <a:t>Yiwu</a:t>
            </a:r>
            <a:r>
              <a:rPr lang="en-US" dirty="0">
                <a:solidFill>
                  <a:schemeClr val="tx1"/>
                </a:solidFill>
              </a:rPr>
              <a:t>”. This has not stopped tea producers from constantly marketing and using the </a:t>
            </a:r>
            <a:r>
              <a:rPr lang="en-US" dirty="0" err="1">
                <a:solidFill>
                  <a:schemeClr val="tx1"/>
                </a:solidFill>
              </a:rPr>
              <a:t>Yiwu</a:t>
            </a:r>
            <a:r>
              <a:rPr lang="en-US" dirty="0">
                <a:solidFill>
                  <a:schemeClr val="tx1"/>
                </a:solidFill>
              </a:rPr>
              <a:t> name to sell tea. </a:t>
            </a:r>
          </a:p>
          <a:p>
            <a:r>
              <a:rPr lang="en-US" dirty="0">
                <a:solidFill>
                  <a:schemeClr val="tx1"/>
                </a:solidFill>
              </a:rPr>
              <a:t>Tea from </a:t>
            </a:r>
            <a:r>
              <a:rPr lang="en-US" dirty="0" err="1">
                <a:solidFill>
                  <a:schemeClr val="tx1"/>
                </a:solidFill>
              </a:rPr>
              <a:t>Yiwu</a:t>
            </a:r>
            <a:r>
              <a:rPr lang="en-US" dirty="0">
                <a:solidFill>
                  <a:schemeClr val="tx1"/>
                </a:solidFill>
              </a:rPr>
              <a:t> has little bitterness and a high orchid like fragrance. </a:t>
            </a:r>
          </a:p>
          <a:p>
            <a:endParaRPr lang="en-US"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357" y="871539"/>
            <a:ext cx="3356243" cy="5707855"/>
          </a:xfrm>
          <a:prstGeom prst="rect">
            <a:avLst/>
          </a:prstGeom>
        </p:spPr>
      </p:pic>
    </p:spTree>
    <p:extLst>
      <p:ext uri="{BB962C8B-B14F-4D97-AF65-F5344CB8AC3E}">
        <p14:creationId xmlns:p14="http://schemas.microsoft.com/office/powerpoint/2010/main" val="1069493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3265" y="1000483"/>
            <a:ext cx="6512055" cy="6124754"/>
          </a:xfrm>
          <a:prstGeom prst="rect">
            <a:avLst/>
          </a:prstGeom>
        </p:spPr>
        <p:txBody>
          <a:bodyPr wrap="square">
            <a:spAutoFit/>
          </a:bodyPr>
          <a:lstStyle/>
          <a:p>
            <a:r>
              <a:rPr lang="en-US" sz="1400" dirty="0"/>
              <a:t>Historically, </a:t>
            </a:r>
            <a:r>
              <a:rPr lang="en-US" sz="1400" dirty="0" err="1"/>
              <a:t>Yiwu</a:t>
            </a:r>
            <a:r>
              <a:rPr lang="en-US" sz="1400" dirty="0"/>
              <a:t> is famous for being the center of distribution for tribute tea to be sent to the emperor. The six famous tea mountains produced </a:t>
            </a:r>
            <a:r>
              <a:rPr lang="en-US" sz="1400" dirty="0" err="1"/>
              <a:t>mao</a:t>
            </a:r>
            <a:r>
              <a:rPr lang="en-US" sz="1400" dirty="0"/>
              <a:t> cha where it would be collected and sent out to Beijing from </a:t>
            </a:r>
            <a:r>
              <a:rPr lang="en-US" sz="1400" dirty="0" err="1"/>
              <a:t>Yiwu</a:t>
            </a:r>
            <a:r>
              <a:rPr lang="en-US" sz="1400" dirty="0"/>
              <a:t>. This trade brought a large number of Han merchants to the area to trade tea. Some of the more famous examples of aged </a:t>
            </a:r>
            <a:r>
              <a:rPr lang="en-US" sz="1400" dirty="0" err="1"/>
              <a:t>pu’erh</a:t>
            </a:r>
            <a:r>
              <a:rPr lang="en-US" sz="1400" dirty="0"/>
              <a:t> (from the 1930s) also originated here. i.e. </a:t>
            </a:r>
            <a:r>
              <a:rPr lang="en-US" sz="1400" dirty="0" err="1"/>
              <a:t>Fuyuanchang</a:t>
            </a:r>
            <a:r>
              <a:rPr lang="en-US" sz="1400" dirty="0"/>
              <a:t>, </a:t>
            </a:r>
            <a:r>
              <a:rPr lang="en-US" sz="1400" dirty="0" err="1"/>
              <a:t>Tongqin</a:t>
            </a:r>
            <a:r>
              <a:rPr lang="en-US" sz="1400" dirty="0"/>
              <a:t> </a:t>
            </a:r>
            <a:r>
              <a:rPr lang="en-US" sz="1400" dirty="0" err="1"/>
              <a:t>Hao</a:t>
            </a:r>
            <a:r>
              <a:rPr lang="en-US" sz="1400" dirty="0"/>
              <a:t> and </a:t>
            </a:r>
            <a:r>
              <a:rPr lang="en-US" sz="1400" dirty="0" err="1"/>
              <a:t>Songpin</a:t>
            </a:r>
            <a:r>
              <a:rPr lang="en-US" sz="1400" dirty="0"/>
              <a:t> </a:t>
            </a:r>
            <a:r>
              <a:rPr lang="en-US" sz="1400" dirty="0" err="1"/>
              <a:t>Hao</a:t>
            </a:r>
            <a:r>
              <a:rPr lang="en-US" sz="1400" dirty="0"/>
              <a:t>.</a:t>
            </a:r>
          </a:p>
          <a:p>
            <a:endParaRPr lang="en-US" sz="1400" dirty="0"/>
          </a:p>
          <a:p>
            <a:r>
              <a:rPr lang="en-US" sz="1400" dirty="0"/>
              <a:t>From the 1940s until the 1990s, tea production shifted away from these regions to </a:t>
            </a:r>
            <a:r>
              <a:rPr lang="en-US" sz="1400" dirty="0" err="1"/>
              <a:t>Menghai</a:t>
            </a:r>
            <a:r>
              <a:rPr lang="en-US" sz="1400" dirty="0"/>
              <a:t> County where </a:t>
            </a:r>
            <a:r>
              <a:rPr lang="en-US" sz="1400" dirty="0" err="1"/>
              <a:t>Menghai</a:t>
            </a:r>
            <a:r>
              <a:rPr lang="en-US" sz="1400" dirty="0"/>
              <a:t> Tea Factory planted ground. During this period, tea that was produced was usually unceremoniously sold as raw </a:t>
            </a:r>
            <a:r>
              <a:rPr lang="en-US" sz="1400" dirty="0" err="1"/>
              <a:t>mao</a:t>
            </a:r>
            <a:r>
              <a:rPr lang="en-US" sz="1400" dirty="0"/>
              <a:t> cha to the larger factories.</a:t>
            </a:r>
          </a:p>
          <a:p>
            <a:endParaRPr lang="en-US" sz="1400" dirty="0"/>
          </a:p>
          <a:p>
            <a:r>
              <a:rPr lang="en-US" sz="1400" dirty="0"/>
              <a:t>When China began to open up to the west, many Taiwanese traders visited </a:t>
            </a:r>
            <a:r>
              <a:rPr lang="en-US" sz="1400" dirty="0" err="1"/>
              <a:t>Yiwu</a:t>
            </a:r>
            <a:r>
              <a:rPr lang="en-US" sz="1400" dirty="0"/>
              <a:t> hoping to find both tea production and more aged tea. They found neither, but ended up helping the locals to restart tea production. As a result, the greater </a:t>
            </a:r>
            <a:r>
              <a:rPr lang="en-US" sz="1400" dirty="0" err="1"/>
              <a:t>Yiwu</a:t>
            </a:r>
            <a:r>
              <a:rPr lang="en-US" sz="1400" dirty="0"/>
              <a:t> area has strong ties with the Taiwanese market. Many of the Taiwanese </a:t>
            </a:r>
            <a:r>
              <a:rPr lang="en-US" sz="1400" dirty="0" err="1"/>
              <a:t>pu’er</a:t>
            </a:r>
            <a:r>
              <a:rPr lang="en-US" sz="1400" dirty="0"/>
              <a:t> brands have strong ties to this region. This is covered far more thoroughly in Zhang </a:t>
            </a:r>
            <a:r>
              <a:rPr lang="en-US" sz="1400" dirty="0" err="1"/>
              <a:t>Jinghong’s</a:t>
            </a:r>
            <a:r>
              <a:rPr lang="en-US" sz="1400" dirty="0"/>
              <a:t> Ancient Caravans and Urban Chic.</a:t>
            </a:r>
          </a:p>
          <a:p>
            <a:r>
              <a:rPr lang="en-US" sz="1400" dirty="0"/>
              <a:t>In Zhang’s book she characterizes the Taiwanese and </a:t>
            </a:r>
            <a:r>
              <a:rPr lang="en-US" sz="1400" dirty="0" err="1"/>
              <a:t>Yiwu</a:t>
            </a:r>
            <a:r>
              <a:rPr lang="en-US" sz="1400" dirty="0"/>
              <a:t> style as emphasizing the hand-made and traditional aspects of tea-making, a supposed contrast from the more production oriented </a:t>
            </a:r>
            <a:r>
              <a:rPr lang="en-US" sz="1400" dirty="0" err="1"/>
              <a:t>Menghai</a:t>
            </a:r>
            <a:r>
              <a:rPr lang="en-US" sz="1400" dirty="0"/>
              <a:t> County tea. </a:t>
            </a:r>
          </a:p>
          <a:p>
            <a:endParaRPr lang="en-US" sz="1400" dirty="0"/>
          </a:p>
          <a:p>
            <a:r>
              <a:rPr lang="en-US" sz="1400" dirty="0" err="1"/>
              <a:t>Yiwu</a:t>
            </a:r>
            <a:r>
              <a:rPr lang="en-US" sz="1400" dirty="0"/>
              <a:t> tea operations tend to be smaller, often family-oriented, whereas </a:t>
            </a:r>
            <a:r>
              <a:rPr lang="en-US" sz="1400" dirty="0" err="1"/>
              <a:t>Menghai</a:t>
            </a:r>
            <a:r>
              <a:rPr lang="en-US" sz="1400" dirty="0"/>
              <a:t> County is more densely populated with major operations, i.e. </a:t>
            </a:r>
            <a:r>
              <a:rPr lang="en-US" sz="1400" dirty="0" err="1"/>
              <a:t>Menghai</a:t>
            </a:r>
            <a:r>
              <a:rPr lang="en-US" sz="1400" dirty="0"/>
              <a:t> Tea Factory .</a:t>
            </a:r>
          </a:p>
          <a:p>
            <a:endParaRPr lang="en-US" sz="1400" dirty="0"/>
          </a:p>
        </p:txBody>
      </p:sp>
      <p:sp>
        <p:nvSpPr>
          <p:cNvPr id="4" name="Rectangle 3"/>
          <p:cNvSpPr/>
          <p:nvPr/>
        </p:nvSpPr>
        <p:spPr>
          <a:xfrm>
            <a:off x="1689889" y="354152"/>
            <a:ext cx="8377564" cy="646331"/>
          </a:xfrm>
          <a:prstGeom prst="rect">
            <a:avLst/>
          </a:prstGeom>
        </p:spPr>
        <p:txBody>
          <a:bodyPr wrap="square">
            <a:spAutoFit/>
          </a:bodyPr>
          <a:lstStyle/>
          <a:p>
            <a:r>
              <a:rPr lang="en-US" sz="3600" b="1" dirty="0">
                <a:solidFill>
                  <a:srgbClr val="34343C"/>
                </a:solidFill>
                <a:latin typeface="Castellar" panose="020A0402060406010301" pitchFamily="18" charset="0"/>
              </a:rPr>
              <a:t>History of </a:t>
            </a:r>
            <a:r>
              <a:rPr lang="en-US" sz="3600" b="1" dirty="0" err="1">
                <a:solidFill>
                  <a:srgbClr val="34343C"/>
                </a:solidFill>
                <a:latin typeface="Castellar" panose="020A0402060406010301" pitchFamily="18" charset="0"/>
              </a:rPr>
              <a:t>Yiwu</a:t>
            </a:r>
            <a:r>
              <a:rPr lang="en-US" sz="3600" b="1" dirty="0">
                <a:solidFill>
                  <a:srgbClr val="34343C"/>
                </a:solidFill>
                <a:latin typeface="Castellar" panose="020A0402060406010301" pitchFamily="18" charset="0"/>
              </a:rPr>
              <a:t> Mountain</a:t>
            </a:r>
            <a:endParaRPr lang="en-US" sz="3600" b="0" i="0" dirty="0">
              <a:solidFill>
                <a:srgbClr val="34343C"/>
              </a:solidFill>
              <a:effectLst/>
              <a:latin typeface="Castellar" panose="020A0402060406010301"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5320" y="1000483"/>
            <a:ext cx="3864768" cy="5693569"/>
          </a:xfrm>
          <a:prstGeom prst="rect">
            <a:avLst/>
          </a:prstGeom>
        </p:spPr>
      </p:pic>
    </p:spTree>
    <p:extLst>
      <p:ext uri="{BB962C8B-B14F-4D97-AF65-F5344CB8AC3E}">
        <p14:creationId xmlns:p14="http://schemas.microsoft.com/office/powerpoint/2010/main" val="4160176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7"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8"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9"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0"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1"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2"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3"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4"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5"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6"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7"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8"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0" name="Group 109">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1"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2"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3"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4"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5"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6"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7"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8"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9"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0"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1"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2"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4" name="Rectangle 123">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6"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28" name="Rectangle 127">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54E8EE1-30C8-414C-BA1B-D5C7D02D1CC8}"/>
              </a:ext>
            </a:extLst>
          </p:cNvPr>
          <p:cNvSpPr txBox="1"/>
          <p:nvPr/>
        </p:nvSpPr>
        <p:spPr>
          <a:xfrm>
            <a:off x="5297763" y="472856"/>
            <a:ext cx="6329066" cy="7488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dirty="0">
                <a:solidFill>
                  <a:schemeClr val="tx1">
                    <a:lumMod val="85000"/>
                    <a:lumOff val="15000"/>
                  </a:schemeClr>
                </a:solidFill>
                <a:latin typeface="+mj-lt"/>
                <a:ea typeface="+mj-ea"/>
                <a:cs typeface="+mj-cs"/>
              </a:rPr>
              <a:t>2009 </a:t>
            </a:r>
            <a:r>
              <a:rPr lang="en-US" sz="2400" dirty="0" err="1">
                <a:solidFill>
                  <a:schemeClr val="tx1">
                    <a:lumMod val="85000"/>
                    <a:lumOff val="15000"/>
                  </a:schemeClr>
                </a:solidFill>
                <a:latin typeface="+mj-lt"/>
                <a:ea typeface="+mj-ea"/>
                <a:cs typeface="+mj-cs"/>
              </a:rPr>
              <a:t>Yiwu</a:t>
            </a:r>
            <a:r>
              <a:rPr lang="en-US" sz="2400" dirty="0">
                <a:solidFill>
                  <a:schemeClr val="tx1">
                    <a:lumMod val="85000"/>
                    <a:lumOff val="15000"/>
                  </a:schemeClr>
                </a:solidFill>
                <a:latin typeface="+mj-lt"/>
                <a:ea typeface="+mj-ea"/>
                <a:cs typeface="+mj-cs"/>
              </a:rPr>
              <a:t> - Ding Jia </a:t>
            </a:r>
            <a:r>
              <a:rPr lang="en-US" sz="2400" dirty="0" err="1">
                <a:solidFill>
                  <a:schemeClr val="tx1">
                    <a:lumMod val="85000"/>
                    <a:lumOff val="15000"/>
                  </a:schemeClr>
                </a:solidFill>
                <a:latin typeface="+mj-lt"/>
                <a:ea typeface="+mj-ea"/>
                <a:cs typeface="+mj-cs"/>
              </a:rPr>
              <a:t>Zhai</a:t>
            </a:r>
            <a:r>
              <a:rPr lang="en-US" sz="2400" dirty="0">
                <a:solidFill>
                  <a:schemeClr val="tx1">
                    <a:lumMod val="85000"/>
                    <a:lumOff val="15000"/>
                  </a:schemeClr>
                </a:solidFill>
                <a:latin typeface="+mj-lt"/>
                <a:ea typeface="+mj-ea"/>
                <a:cs typeface="+mj-cs"/>
              </a:rPr>
              <a:t> Sheng </a:t>
            </a:r>
            <a:r>
              <a:rPr lang="en-US" sz="2400" dirty="0" err="1">
                <a:solidFill>
                  <a:schemeClr val="tx1">
                    <a:lumMod val="85000"/>
                    <a:lumOff val="15000"/>
                  </a:schemeClr>
                </a:solidFill>
                <a:latin typeface="+mj-lt"/>
                <a:ea typeface="+mj-ea"/>
                <a:cs typeface="+mj-cs"/>
              </a:rPr>
              <a:t>Pu’er</a:t>
            </a:r>
            <a:r>
              <a:rPr lang="en-US" sz="2400" dirty="0">
                <a:solidFill>
                  <a:schemeClr val="tx1">
                    <a:lumMod val="85000"/>
                    <a:lumOff val="15000"/>
                  </a:schemeClr>
                </a:solidFill>
                <a:latin typeface="+mj-lt"/>
                <a:ea typeface="+mj-ea"/>
                <a:cs typeface="+mj-cs"/>
              </a:rPr>
              <a:t> </a:t>
            </a:r>
          </a:p>
          <a:p>
            <a:pPr>
              <a:lnSpc>
                <a:spcPct val="90000"/>
              </a:lnSpc>
              <a:spcBef>
                <a:spcPct val="0"/>
              </a:spcBef>
              <a:spcAft>
                <a:spcPts val="600"/>
              </a:spcAft>
            </a:pPr>
            <a:r>
              <a:rPr lang="en-US" sz="1400" i="1" dirty="0">
                <a:solidFill>
                  <a:schemeClr val="tx1">
                    <a:lumMod val="85000"/>
                    <a:lumOff val="15000"/>
                  </a:schemeClr>
                </a:solidFill>
                <a:latin typeface="+mj-lt"/>
                <a:ea typeface="+mj-ea"/>
                <a:cs typeface="+mj-cs"/>
              </a:rPr>
              <a:t>from Yunnan Sourcing </a:t>
            </a:r>
          </a:p>
        </p:txBody>
      </p:sp>
      <p:sp>
        <p:nvSpPr>
          <p:cNvPr id="130" name="Rectangle 129">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8583D"/>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A picture containing photo, table, sitting, large&#10;&#10;Description automatically generated">
            <a:extLst>
              <a:ext uri="{FF2B5EF4-FFF2-40B4-BE49-F238E27FC236}">
                <a16:creationId xmlns:a16="http://schemas.microsoft.com/office/drawing/2014/main" id="{3912DA6C-33DC-49B0-9831-DC247FDB8F4A}"/>
              </a:ext>
            </a:extLst>
          </p:cNvPr>
          <p:cNvPicPr>
            <a:picLocks noChangeAspect="1"/>
          </p:cNvPicPr>
          <p:nvPr/>
        </p:nvPicPr>
        <p:blipFill rotWithShape="1">
          <a:blip r:embed="rId2">
            <a:extLst>
              <a:ext uri="{28A0092B-C50C-407E-A947-70E740481C1C}">
                <a14:useLocalDpi xmlns:a14="http://schemas.microsoft.com/office/drawing/2010/main" val="0"/>
              </a:ext>
            </a:extLst>
          </a:blip>
          <a:srcRect t="5214" r="-1" b="2607"/>
          <a:stretch/>
        </p:blipFill>
        <p:spPr>
          <a:xfrm>
            <a:off x="1464770" y="687237"/>
            <a:ext cx="2869490" cy="2598755"/>
          </a:xfrm>
          <a:prstGeom prst="rect">
            <a:avLst/>
          </a:prstGeom>
        </p:spPr>
      </p:pic>
      <p:pic>
        <p:nvPicPr>
          <p:cNvPr id="5" name="Picture 4" descr="A close up of food&#10;&#10;Description automatically generated">
            <a:extLst>
              <a:ext uri="{FF2B5EF4-FFF2-40B4-BE49-F238E27FC236}">
                <a16:creationId xmlns:a16="http://schemas.microsoft.com/office/drawing/2014/main" id="{E0E55A72-C1F2-43AE-BC3A-6A09FDB2E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618" y="3636233"/>
            <a:ext cx="2846057" cy="2867564"/>
          </a:xfrm>
          <a:prstGeom prst="rect">
            <a:avLst/>
          </a:prstGeom>
        </p:spPr>
      </p:pic>
      <p:sp>
        <p:nvSpPr>
          <p:cNvPr id="13" name="Content Placeholder 12">
            <a:extLst>
              <a:ext uri="{FF2B5EF4-FFF2-40B4-BE49-F238E27FC236}">
                <a16:creationId xmlns:a16="http://schemas.microsoft.com/office/drawing/2014/main" id="{5B4AFBD6-0DEB-459D-A212-219E9D1572DC}"/>
              </a:ext>
            </a:extLst>
          </p:cNvPr>
          <p:cNvSpPr>
            <a:spLocks noGrp="1"/>
          </p:cNvSpPr>
          <p:nvPr>
            <p:ph idx="1"/>
          </p:nvPr>
        </p:nvSpPr>
        <p:spPr>
          <a:xfrm>
            <a:off x="5275850" y="1399025"/>
            <a:ext cx="6448247" cy="5454227"/>
          </a:xfrm>
        </p:spPr>
        <p:txBody>
          <a:bodyPr vert="horz" lIns="91440" tIns="45720" rIns="91440" bIns="45720" rtlCol="0">
            <a:noAutofit/>
          </a:bodyPr>
          <a:lstStyle/>
          <a:p>
            <a:pPr>
              <a:lnSpc>
                <a:spcPct val="90000"/>
              </a:lnSpc>
            </a:pPr>
            <a:r>
              <a:rPr lang="en-US" sz="1400" dirty="0"/>
              <a:t>Fall harvest wild arbor material from the area of "Ding Jia </a:t>
            </a:r>
            <a:r>
              <a:rPr lang="en-US" sz="1400" dirty="0" err="1"/>
              <a:t>Zhai</a:t>
            </a:r>
            <a:r>
              <a:rPr lang="en-US" sz="1400" dirty="0"/>
              <a:t>, a mountain area near Lao Man Sa in the Yi Wu mountain range. </a:t>
            </a:r>
          </a:p>
          <a:p>
            <a:pPr>
              <a:lnSpc>
                <a:spcPct val="90000"/>
              </a:lnSpc>
            </a:pPr>
            <a:r>
              <a:rPr lang="en-US" sz="1400" dirty="0"/>
              <a:t>Ding Jia </a:t>
            </a:r>
            <a:r>
              <a:rPr lang="en-US" sz="1400" dirty="0" err="1"/>
              <a:t>Zhai</a:t>
            </a:r>
            <a:r>
              <a:rPr lang="en-US" sz="1400" dirty="0"/>
              <a:t> is inhabited primarily by Yao people who have for centuries picked and processed these wild arbor trees. </a:t>
            </a:r>
          </a:p>
          <a:p>
            <a:pPr>
              <a:lnSpc>
                <a:spcPct val="90000"/>
              </a:lnSpc>
            </a:pPr>
            <a:r>
              <a:rPr lang="en-US" sz="1400" dirty="0"/>
              <a:t>This tea comes from wild arbor trees between 200 and 300 years old.</a:t>
            </a:r>
          </a:p>
          <a:p>
            <a:pPr>
              <a:lnSpc>
                <a:spcPct val="90000"/>
              </a:lnSpc>
            </a:pPr>
            <a:r>
              <a:rPr lang="en-US" sz="1400" dirty="0"/>
              <a:t>When brewing the tea you will notice the tea soup is a bright yellow-gold and clear, the aroma is penetrating, and the tea is full in the mouth. </a:t>
            </a:r>
          </a:p>
          <a:p>
            <a:pPr>
              <a:lnSpc>
                <a:spcPct val="90000"/>
              </a:lnSpc>
            </a:pPr>
            <a:r>
              <a:rPr lang="en-US" sz="1400" dirty="0"/>
              <a:t>The flavor is textured and thick with a strong and vegetal taste . </a:t>
            </a:r>
          </a:p>
          <a:p>
            <a:pPr>
              <a:lnSpc>
                <a:spcPct val="90000"/>
              </a:lnSpc>
            </a:pPr>
            <a:r>
              <a:rPr lang="en-US" sz="1400" dirty="0"/>
              <a:t>This is one of the smoother and more aromatic of the Yi Wu area teas, but its still got a fair amount of bitterness and long-lasting </a:t>
            </a:r>
            <a:r>
              <a:rPr lang="en-US" sz="1400" dirty="0" err="1"/>
              <a:t>huigan</a:t>
            </a:r>
            <a:r>
              <a:rPr lang="en-US" sz="1400" dirty="0"/>
              <a:t> that stimulates the mouth and throat long afterwards. </a:t>
            </a:r>
          </a:p>
          <a:p>
            <a:pPr>
              <a:lnSpc>
                <a:spcPct val="90000"/>
              </a:lnSpc>
            </a:pPr>
            <a:r>
              <a:rPr lang="en-US" sz="1400" dirty="0"/>
              <a:t>The brewed leaves are thick and stout attesting to their wild arbor origin.</a:t>
            </a:r>
          </a:p>
          <a:p>
            <a:pPr>
              <a:lnSpc>
                <a:spcPct val="90000"/>
              </a:lnSpc>
            </a:pPr>
            <a:r>
              <a:rPr lang="en-US" sz="1400" dirty="0"/>
              <a:t>Compression date:  October 26th, 2009</a:t>
            </a:r>
          </a:p>
          <a:p>
            <a:pPr>
              <a:lnSpc>
                <a:spcPct val="90000"/>
              </a:lnSpc>
            </a:pPr>
            <a:r>
              <a:rPr lang="en-US" sz="1400" dirty="0"/>
              <a:t>Harvest time:  October 2009</a:t>
            </a:r>
          </a:p>
          <a:p>
            <a:pPr>
              <a:lnSpc>
                <a:spcPct val="90000"/>
              </a:lnSpc>
            </a:pPr>
            <a:r>
              <a:rPr lang="en-US" sz="1400" dirty="0"/>
              <a:t>Harvest Area:  Ding Jia </a:t>
            </a:r>
            <a:r>
              <a:rPr lang="en-US" sz="1400" dirty="0" err="1"/>
              <a:t>Zhai</a:t>
            </a:r>
            <a:r>
              <a:rPr lang="en-US" sz="1400" dirty="0"/>
              <a:t>, Yi Wu</a:t>
            </a:r>
          </a:p>
        </p:txBody>
      </p:sp>
    </p:spTree>
    <p:extLst>
      <p:ext uri="{BB962C8B-B14F-4D97-AF65-F5344CB8AC3E}">
        <p14:creationId xmlns:p14="http://schemas.microsoft.com/office/powerpoint/2010/main" val="15180418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963" y="890590"/>
            <a:ext cx="2938065" cy="416718"/>
          </a:xfrm>
        </p:spPr>
        <p:txBody>
          <a:bodyPr>
            <a:noAutofit/>
          </a:bodyPr>
          <a:lstStyle/>
          <a:p>
            <a:r>
              <a:rPr lang="en-US" sz="3600" b="1" dirty="0">
                <a:latin typeface="Castellar" panose="020A0402060406010301" pitchFamily="18" charset="0"/>
              </a:rPr>
              <a:t>Mangzhi</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595" y="1307308"/>
            <a:ext cx="5550694" cy="5550691"/>
          </a:xfrm>
        </p:spPr>
      </p:pic>
      <p:sp>
        <p:nvSpPr>
          <p:cNvPr id="4" name="Text Placeholder 3"/>
          <p:cNvSpPr>
            <a:spLocks noGrp="1"/>
          </p:cNvSpPr>
          <p:nvPr>
            <p:ph type="body" sz="half" idx="2"/>
          </p:nvPr>
        </p:nvSpPr>
        <p:spPr>
          <a:xfrm>
            <a:off x="5729289" y="1307308"/>
            <a:ext cx="6462711" cy="5550691"/>
          </a:xfrm>
        </p:spPr>
        <p:txBody>
          <a:bodyPr>
            <a:normAutofit/>
          </a:bodyPr>
          <a:lstStyle/>
          <a:p>
            <a:r>
              <a:rPr lang="en-US" dirty="0">
                <a:solidFill>
                  <a:schemeClr val="tx1"/>
                </a:solidFill>
              </a:rPr>
              <a:t>Mangzhi Tea Mountain lies in the </a:t>
            </a:r>
            <a:r>
              <a:rPr lang="en-US" dirty="0" err="1">
                <a:solidFill>
                  <a:schemeClr val="tx1"/>
                </a:solidFill>
              </a:rPr>
              <a:t>Xiangming</a:t>
            </a:r>
            <a:r>
              <a:rPr lang="en-US" dirty="0">
                <a:solidFill>
                  <a:schemeClr val="tx1"/>
                </a:solidFill>
              </a:rPr>
              <a:t> Township of </a:t>
            </a:r>
            <a:r>
              <a:rPr lang="en-US" dirty="0" err="1">
                <a:solidFill>
                  <a:schemeClr val="tx1"/>
                </a:solidFill>
              </a:rPr>
              <a:t>Mengla</a:t>
            </a:r>
            <a:r>
              <a:rPr lang="en-US" dirty="0">
                <a:solidFill>
                  <a:schemeClr val="tx1"/>
                </a:solidFill>
              </a:rPr>
              <a:t> County. </a:t>
            </a:r>
          </a:p>
          <a:p>
            <a:r>
              <a:rPr lang="en-US" dirty="0">
                <a:solidFill>
                  <a:schemeClr val="tx1"/>
                </a:solidFill>
              </a:rPr>
              <a:t>Mangzhi is a small village of Yi and Yao people, just north of </a:t>
            </a:r>
            <a:r>
              <a:rPr lang="en-US" dirty="0" err="1">
                <a:solidFill>
                  <a:schemeClr val="tx1"/>
                </a:solidFill>
              </a:rPr>
              <a:t>Yiwu</a:t>
            </a:r>
            <a:r>
              <a:rPr lang="en-US" dirty="0">
                <a:solidFill>
                  <a:schemeClr val="tx1"/>
                </a:solidFill>
              </a:rPr>
              <a:t> town in the vicinity of </a:t>
            </a:r>
            <a:r>
              <a:rPr lang="en-US" dirty="0" err="1">
                <a:solidFill>
                  <a:schemeClr val="tx1"/>
                </a:solidFill>
              </a:rPr>
              <a:t>Yibang</a:t>
            </a:r>
            <a:r>
              <a:rPr lang="en-US" dirty="0">
                <a:solidFill>
                  <a:schemeClr val="tx1"/>
                </a:solidFill>
              </a:rPr>
              <a:t> and </a:t>
            </a:r>
            <a:r>
              <a:rPr lang="en-US" dirty="0" err="1">
                <a:solidFill>
                  <a:schemeClr val="tx1"/>
                </a:solidFill>
              </a:rPr>
              <a:t>Xikong</a:t>
            </a:r>
            <a:r>
              <a:rPr lang="en-US" dirty="0">
                <a:solidFill>
                  <a:schemeClr val="tx1"/>
                </a:solidFill>
              </a:rPr>
              <a:t> villages. </a:t>
            </a:r>
          </a:p>
          <a:p>
            <a:r>
              <a:rPr lang="en-US" dirty="0">
                <a:solidFill>
                  <a:schemeClr val="tx1"/>
                </a:solidFill>
              </a:rPr>
              <a:t>It is located in the area between Yibang, </a:t>
            </a:r>
            <a:r>
              <a:rPr lang="en-US" dirty="0" err="1">
                <a:solidFill>
                  <a:schemeClr val="tx1"/>
                </a:solidFill>
              </a:rPr>
              <a:t>Manzhuang</a:t>
            </a:r>
            <a:r>
              <a:rPr lang="en-US" dirty="0">
                <a:solidFill>
                  <a:schemeClr val="tx1"/>
                </a:solidFill>
              </a:rPr>
              <a:t>, and Gedeng mountains. </a:t>
            </a:r>
          </a:p>
          <a:p>
            <a:r>
              <a:rPr lang="en-US" dirty="0">
                <a:solidFill>
                  <a:schemeClr val="tx1"/>
                </a:solidFill>
              </a:rPr>
              <a:t>The area of tea under cultivation is not large. </a:t>
            </a:r>
          </a:p>
          <a:p>
            <a:r>
              <a:rPr lang="en-US" dirty="0">
                <a:solidFill>
                  <a:schemeClr val="tx1"/>
                </a:solidFill>
              </a:rPr>
              <a:t>In the past, it fell out of cultivation and became a dense old growth forest. </a:t>
            </a:r>
          </a:p>
          <a:p>
            <a:r>
              <a:rPr lang="en-US" dirty="0">
                <a:solidFill>
                  <a:schemeClr val="tx1"/>
                </a:solidFill>
              </a:rPr>
              <a:t>Beginning in the 1980’s, Mangzhi was once again developed for cultivation. </a:t>
            </a:r>
          </a:p>
          <a:p>
            <a:r>
              <a:rPr lang="en-US" dirty="0">
                <a:solidFill>
                  <a:schemeClr val="tx1"/>
                </a:solidFill>
              </a:rPr>
              <a:t>The elevation of this area is between 850 and 1950 meters, and it contains extremely visible topography. </a:t>
            </a:r>
          </a:p>
          <a:p>
            <a:r>
              <a:rPr lang="en-US" dirty="0">
                <a:solidFill>
                  <a:schemeClr val="tx1"/>
                </a:solidFill>
              </a:rPr>
              <a:t>Yearly rainfall is between 1,000 and 1,800mm. </a:t>
            </a:r>
          </a:p>
          <a:p>
            <a:r>
              <a:rPr lang="en-US" dirty="0">
                <a:solidFill>
                  <a:schemeClr val="tx1"/>
                </a:solidFill>
              </a:rPr>
              <a:t>There are between 1,600 and 2,000 hours of sunshine per year and a relative humidity of 80%. </a:t>
            </a:r>
          </a:p>
          <a:p>
            <a:r>
              <a:rPr lang="en-US" dirty="0">
                <a:solidFill>
                  <a:schemeClr val="tx1"/>
                </a:solidFill>
              </a:rPr>
              <a:t>The weather is warm and humid all year around with no frost.</a:t>
            </a:r>
          </a:p>
          <a:p>
            <a:r>
              <a:rPr lang="en-US" dirty="0">
                <a:solidFill>
                  <a:schemeClr val="tx1"/>
                </a:solidFill>
              </a:rPr>
              <a:t>The brewed tea is aromatic, thick and sweet with a high level of aroma and cha qi. It is not entirely lacking in bitterness and astringency. </a:t>
            </a:r>
          </a:p>
          <a:p>
            <a:r>
              <a:rPr lang="en-US" dirty="0" err="1">
                <a:solidFill>
                  <a:schemeClr val="tx1"/>
                </a:solidFill>
              </a:rPr>
              <a:t>Mang</a:t>
            </a:r>
            <a:r>
              <a:rPr lang="en-US" dirty="0">
                <a:solidFill>
                  <a:schemeClr val="tx1"/>
                </a:solidFill>
              </a:rPr>
              <a:t> </a:t>
            </a:r>
            <a:r>
              <a:rPr lang="en-US" dirty="0" err="1">
                <a:solidFill>
                  <a:schemeClr val="tx1"/>
                </a:solidFill>
              </a:rPr>
              <a:t>Zhi</a:t>
            </a:r>
            <a:r>
              <a:rPr lang="en-US" dirty="0">
                <a:solidFill>
                  <a:schemeClr val="tx1"/>
                </a:solidFill>
              </a:rPr>
              <a:t> village tea leaves are dark olive green color when brewed. </a:t>
            </a:r>
          </a:p>
        </p:txBody>
      </p:sp>
    </p:spTree>
    <p:extLst>
      <p:ext uri="{BB962C8B-B14F-4D97-AF65-F5344CB8AC3E}">
        <p14:creationId xmlns:p14="http://schemas.microsoft.com/office/powerpoint/2010/main" val="208763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78" name="Rectangle 77">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0" name="Group 79">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81"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2"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3"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4"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5"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6"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7"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8"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9"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0"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1"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2"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4" name="Group 93">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95"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6"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7"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8"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9"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0"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1"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2"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3"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4"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5"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6"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38B25D71-1898-481A-95ED-FD7641907455}"/>
              </a:ext>
            </a:extLst>
          </p:cNvPr>
          <p:cNvSpPr>
            <a:spLocks noGrp="1"/>
          </p:cNvSpPr>
          <p:nvPr>
            <p:ph type="title"/>
          </p:nvPr>
        </p:nvSpPr>
        <p:spPr>
          <a:xfrm>
            <a:off x="6483096" y="624110"/>
            <a:ext cx="5021516" cy="726377"/>
          </a:xfrm>
        </p:spPr>
        <p:txBody>
          <a:bodyPr vert="horz" lIns="91440" tIns="45720" rIns="91440" bIns="45720" rtlCol="0" anchor="t">
            <a:normAutofit/>
          </a:bodyPr>
          <a:lstStyle/>
          <a:p>
            <a:r>
              <a:rPr lang="en-US" sz="3600" b="1" dirty="0">
                <a:latin typeface="Castellar" panose="020A0402060406010301" pitchFamily="18" charset="0"/>
              </a:rPr>
              <a:t>Elevation</a:t>
            </a:r>
          </a:p>
        </p:txBody>
      </p:sp>
      <p:sp>
        <p:nvSpPr>
          <p:cNvPr id="108" name="Rectangle 107">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0"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Content Placeholder 5" descr="A picture containing map, text&#10;&#10;Description automatically generated">
            <a:extLst>
              <a:ext uri="{FF2B5EF4-FFF2-40B4-BE49-F238E27FC236}">
                <a16:creationId xmlns:a16="http://schemas.microsoft.com/office/drawing/2014/main" id="{88D3AD2F-6810-4235-9028-BF29FBBA2F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73" r="12011"/>
          <a:stretch/>
        </p:blipFill>
        <p:spPr>
          <a:xfrm>
            <a:off x="-1555" y="1731"/>
            <a:ext cx="4671091" cy="6858000"/>
          </a:xfrm>
          <a:prstGeom prst="rect">
            <a:avLst/>
          </a:prstGeom>
        </p:spPr>
      </p:pic>
      <p:sp>
        <p:nvSpPr>
          <p:cNvPr id="4" name="Text Placeholder 3">
            <a:extLst>
              <a:ext uri="{FF2B5EF4-FFF2-40B4-BE49-F238E27FC236}">
                <a16:creationId xmlns:a16="http://schemas.microsoft.com/office/drawing/2014/main" id="{150FD3E0-CE10-487C-A72F-A06729C73FEC}"/>
              </a:ext>
            </a:extLst>
          </p:cNvPr>
          <p:cNvSpPr>
            <a:spLocks noGrp="1"/>
          </p:cNvSpPr>
          <p:nvPr>
            <p:ph type="body" sz="half" idx="2"/>
          </p:nvPr>
        </p:nvSpPr>
        <p:spPr>
          <a:xfrm>
            <a:off x="6438191" y="2133600"/>
            <a:ext cx="5066419" cy="3777622"/>
          </a:xfrm>
        </p:spPr>
        <p:txBody>
          <a:bodyPr vert="horz" lIns="91440" tIns="45720" rIns="91440" bIns="45720" rtlCol="0">
            <a:normAutofit/>
          </a:bodyPr>
          <a:lstStyle/>
          <a:p>
            <a:pPr marL="285750" indent="-285750">
              <a:lnSpc>
                <a:spcPct val="90000"/>
              </a:lnSpc>
              <a:buFont typeface="Wingdings 3" charset="2"/>
              <a:buChar char=""/>
            </a:pPr>
            <a:r>
              <a:rPr lang="en-US" dirty="0"/>
              <a:t>Yunnan is situated in a mountainous area, with its highest elevation in the northwest (6,740 m/ 22,110 ft), and its lowest elevations in the southeast.</a:t>
            </a:r>
          </a:p>
          <a:p>
            <a:pPr marL="285750" indent="-285750">
              <a:lnSpc>
                <a:spcPct val="90000"/>
              </a:lnSpc>
              <a:buFont typeface="Wingdings 3" charset="2"/>
              <a:buChar char=""/>
            </a:pPr>
            <a:r>
              <a:rPr lang="en-US" dirty="0"/>
              <a:t>Most of the population lives in the eastern part of the province.</a:t>
            </a:r>
          </a:p>
          <a:p>
            <a:pPr marL="285750" indent="-285750">
              <a:lnSpc>
                <a:spcPct val="90000"/>
              </a:lnSpc>
              <a:buFont typeface="Wingdings 3" charset="2"/>
              <a:buChar char=""/>
            </a:pPr>
            <a:r>
              <a:rPr lang="en-US" dirty="0"/>
              <a:t>In the west, the altitude can vary from the mountain peaks to river valleys by as much as 3,000 </a:t>
            </a:r>
            <a:r>
              <a:rPr lang="en-US" dirty="0" err="1"/>
              <a:t>metres</a:t>
            </a:r>
            <a:r>
              <a:rPr lang="en-US" dirty="0"/>
              <a:t> (9,800 ft).</a:t>
            </a:r>
          </a:p>
          <a:p>
            <a:pPr marL="285750" indent="-285750">
              <a:lnSpc>
                <a:spcPct val="90000"/>
              </a:lnSpc>
              <a:buFont typeface="Wingdings 3" charset="2"/>
              <a:buChar char=""/>
            </a:pPr>
            <a:r>
              <a:rPr lang="en-US" dirty="0"/>
              <a:t>Yunnan is rich in natural resources and has the largest diversity of plant life in China. Of the approximately 30,000 species of higher plants in China, Yunnan has perhaps 17,000 or more.</a:t>
            </a:r>
          </a:p>
          <a:p>
            <a:pPr marL="285750" indent="-285750">
              <a:lnSpc>
                <a:spcPct val="90000"/>
              </a:lnSpc>
              <a:buFont typeface="Wingdings 3" charset="2"/>
              <a:buChar char=""/>
            </a:pPr>
            <a:r>
              <a:rPr lang="en-US" dirty="0"/>
              <a:t>Yunnan's reserves of aluminum, lead, zinc and tin are the largest in China, and there are also major reserves of copper and nickel.</a:t>
            </a:r>
          </a:p>
          <a:p>
            <a:pPr>
              <a:lnSpc>
                <a:spcPct val="90000"/>
              </a:lnSpc>
              <a:buFont typeface="Wingdings 3" charset="2"/>
              <a:buChar char=""/>
            </a:pPr>
            <a:endParaRPr lang="en-US" dirty="0"/>
          </a:p>
          <a:p>
            <a:pPr>
              <a:lnSpc>
                <a:spcPct val="90000"/>
              </a:lnSpc>
              <a:buFont typeface="Wingdings 3" charset="2"/>
              <a:buChar char=""/>
            </a:pPr>
            <a:endParaRPr lang="en-US" dirty="0"/>
          </a:p>
        </p:txBody>
      </p:sp>
    </p:spTree>
    <p:extLst>
      <p:ext uri="{BB962C8B-B14F-4D97-AF65-F5344CB8AC3E}">
        <p14:creationId xmlns:p14="http://schemas.microsoft.com/office/powerpoint/2010/main" val="1068642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 name="Group 20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3" name="Group 2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37" name="Rectangle 2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9"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41" name="Rectangle 2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54E8EE1-30C8-414C-BA1B-D5C7D02D1CC8}"/>
              </a:ext>
            </a:extLst>
          </p:cNvPr>
          <p:cNvSpPr txBox="1"/>
          <p:nvPr/>
        </p:nvSpPr>
        <p:spPr>
          <a:xfrm>
            <a:off x="5210255" y="650210"/>
            <a:ext cx="6350978" cy="748816"/>
          </a:xfrm>
          <a:prstGeom prst="rect">
            <a:avLst/>
          </a:prstGeom>
        </p:spPr>
        <p:txBody>
          <a:bodyPr vert="horz" lIns="91440" tIns="45720" rIns="91440" bIns="45720" rtlCol="0" anchor="b">
            <a:normAutofit/>
          </a:bodyPr>
          <a:lstStyle/>
          <a:p>
            <a:pPr fontAlgn="base">
              <a:lnSpc>
                <a:spcPct val="90000"/>
              </a:lnSpc>
              <a:spcBef>
                <a:spcPct val="0"/>
              </a:spcBef>
            </a:pPr>
            <a:r>
              <a:rPr lang="en-US" sz="2400" dirty="0">
                <a:solidFill>
                  <a:schemeClr val="tx1">
                    <a:lumMod val="85000"/>
                    <a:lumOff val="15000"/>
                  </a:schemeClr>
                </a:solidFill>
                <a:latin typeface="+mj-lt"/>
                <a:ea typeface="+mj-ea"/>
                <a:cs typeface="+mj-cs"/>
              </a:rPr>
              <a:t>2011 Mangzhi Ancient Arbor Sheng </a:t>
            </a:r>
            <a:r>
              <a:rPr lang="en-US" sz="2400" dirty="0" err="1">
                <a:solidFill>
                  <a:schemeClr val="tx1">
                    <a:lumMod val="85000"/>
                    <a:lumOff val="15000"/>
                  </a:schemeClr>
                </a:solidFill>
                <a:latin typeface="+mj-lt"/>
                <a:ea typeface="+mj-ea"/>
                <a:cs typeface="+mj-cs"/>
              </a:rPr>
              <a:t>Pu’er</a:t>
            </a:r>
            <a:endParaRPr lang="en-US" sz="2400" dirty="0">
              <a:solidFill>
                <a:schemeClr val="tx1">
                  <a:lumMod val="85000"/>
                  <a:lumOff val="15000"/>
                </a:schemeClr>
              </a:solidFill>
              <a:latin typeface="+mj-lt"/>
              <a:ea typeface="+mj-ea"/>
              <a:cs typeface="+mj-cs"/>
            </a:endParaRPr>
          </a:p>
          <a:p>
            <a:pPr>
              <a:lnSpc>
                <a:spcPct val="90000"/>
              </a:lnSpc>
              <a:spcBef>
                <a:spcPct val="0"/>
              </a:spcBef>
              <a:spcAft>
                <a:spcPts val="600"/>
              </a:spcAft>
            </a:pPr>
            <a:r>
              <a:rPr lang="en-US" sz="1400" i="1" dirty="0">
                <a:solidFill>
                  <a:schemeClr val="tx1">
                    <a:lumMod val="85000"/>
                    <a:lumOff val="15000"/>
                  </a:schemeClr>
                </a:solidFill>
                <a:latin typeface="+mj-lt"/>
                <a:ea typeface="+mj-ea"/>
                <a:cs typeface="+mj-cs"/>
              </a:rPr>
              <a:t>from Yunnan Sourcing</a:t>
            </a:r>
          </a:p>
        </p:txBody>
      </p:sp>
      <p:sp>
        <p:nvSpPr>
          <p:cNvPr id="243" name="Rectangle 2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03E38"/>
          </a:solidFill>
          <a:ln>
            <a:noFill/>
          </a:ln>
          <a:effectLst/>
        </p:spPr>
        <p:style>
          <a:lnRef idx="1">
            <a:schemeClr val="accent1"/>
          </a:lnRef>
          <a:fillRef idx="3">
            <a:schemeClr val="accent1"/>
          </a:fillRef>
          <a:effectRef idx="2">
            <a:schemeClr val="accent1"/>
          </a:effectRef>
          <a:fontRef idx="minor">
            <a:schemeClr val="lt1"/>
          </a:fontRef>
        </p:style>
      </p:sp>
      <p:pic>
        <p:nvPicPr>
          <p:cNvPr id="16" name="Picture 15" descr="A picture containing animal, game, stone&#10;&#10;Description automatically generated">
            <a:extLst>
              <a:ext uri="{FF2B5EF4-FFF2-40B4-BE49-F238E27FC236}">
                <a16:creationId xmlns:a16="http://schemas.microsoft.com/office/drawing/2014/main" id="{440FCD27-D714-47BD-8344-79DA0878E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114" y="415159"/>
            <a:ext cx="3116294" cy="2968271"/>
          </a:xfrm>
          <a:prstGeom prst="rect">
            <a:avLst/>
          </a:prstGeom>
        </p:spPr>
      </p:pic>
      <p:pic>
        <p:nvPicPr>
          <p:cNvPr id="8" name="Picture 7" descr="A picture containing fruit, bird, sitting, table&#10;&#10;Description automatically generated">
            <a:extLst>
              <a:ext uri="{FF2B5EF4-FFF2-40B4-BE49-F238E27FC236}">
                <a16:creationId xmlns:a16="http://schemas.microsoft.com/office/drawing/2014/main" id="{027BA59A-7A72-4ABF-8376-14CA67220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425" y="3564199"/>
            <a:ext cx="3067980" cy="2968271"/>
          </a:xfrm>
          <a:prstGeom prst="rect">
            <a:avLst/>
          </a:prstGeom>
        </p:spPr>
      </p:pic>
      <p:sp>
        <p:nvSpPr>
          <p:cNvPr id="13" name="Content Placeholder 12">
            <a:extLst>
              <a:ext uri="{FF2B5EF4-FFF2-40B4-BE49-F238E27FC236}">
                <a16:creationId xmlns:a16="http://schemas.microsoft.com/office/drawing/2014/main" id="{5B4AFBD6-0DEB-459D-A212-219E9D1572DC}"/>
              </a:ext>
            </a:extLst>
          </p:cNvPr>
          <p:cNvSpPr>
            <a:spLocks noGrp="1"/>
          </p:cNvSpPr>
          <p:nvPr>
            <p:ph idx="1"/>
          </p:nvPr>
        </p:nvSpPr>
        <p:spPr>
          <a:xfrm>
            <a:off x="5210255" y="2325794"/>
            <a:ext cx="6350978" cy="3121264"/>
          </a:xfrm>
        </p:spPr>
        <p:txBody>
          <a:bodyPr vert="horz" lIns="91440" tIns="45720" rIns="91440" bIns="45720" rtlCol="0">
            <a:normAutofit/>
          </a:bodyPr>
          <a:lstStyle/>
          <a:p>
            <a:pPr fontAlgn="base">
              <a:lnSpc>
                <a:spcPct val="90000"/>
              </a:lnSpc>
            </a:pPr>
            <a:r>
              <a:rPr lang="en-US" sz="1400" dirty="0"/>
              <a:t>Mangzhi is a small village of Yi and Yao people living just north of Yi Wu town in the vicinity of Yi Bang and Xi Kong villages. </a:t>
            </a:r>
          </a:p>
          <a:p>
            <a:pPr fontAlgn="base">
              <a:lnSpc>
                <a:spcPct val="90000"/>
              </a:lnSpc>
            </a:pPr>
            <a:r>
              <a:rPr lang="en-US" sz="1400" dirty="0"/>
              <a:t>The tea is a primordial mixed large and small leaf varietal. </a:t>
            </a:r>
          </a:p>
          <a:p>
            <a:pPr fontAlgn="base">
              <a:lnSpc>
                <a:spcPct val="90000"/>
              </a:lnSpc>
            </a:pPr>
            <a:r>
              <a:rPr lang="en-US" sz="1400" dirty="0"/>
              <a:t>The tea leaves are not as big as Yi Wu mountain large leaf varietal but have a higher level of aroma a strong cha qi. </a:t>
            </a:r>
          </a:p>
          <a:p>
            <a:pPr fontAlgn="base">
              <a:lnSpc>
                <a:spcPct val="90000"/>
              </a:lnSpc>
            </a:pPr>
            <a:r>
              <a:rPr lang="en-US" sz="1400" dirty="0"/>
              <a:t>The brewed tea is aromatic, thick and sweet but not entirely lacking in bitterness and astringency. </a:t>
            </a:r>
          </a:p>
          <a:p>
            <a:pPr fontAlgn="base">
              <a:lnSpc>
                <a:spcPct val="90000"/>
              </a:lnSpc>
            </a:pPr>
            <a:r>
              <a:rPr lang="en-US" sz="1400" dirty="0"/>
              <a:t>Mangzhi village tea leaves are dark olive-green color when brewed. </a:t>
            </a:r>
          </a:p>
          <a:p>
            <a:pPr fontAlgn="base">
              <a:lnSpc>
                <a:spcPct val="90000"/>
              </a:lnSpc>
            </a:pPr>
            <a:r>
              <a:rPr lang="en-US" sz="1400" dirty="0"/>
              <a:t>Compression date: October 15th, 2011</a:t>
            </a:r>
          </a:p>
          <a:p>
            <a:pPr fontAlgn="base">
              <a:lnSpc>
                <a:spcPct val="90000"/>
              </a:lnSpc>
            </a:pPr>
            <a:r>
              <a:rPr lang="en-US" sz="1400" dirty="0"/>
              <a:t>Harvest time: October 2011</a:t>
            </a:r>
          </a:p>
        </p:txBody>
      </p:sp>
    </p:spTree>
    <p:extLst>
      <p:ext uri="{BB962C8B-B14F-4D97-AF65-F5344CB8AC3E}">
        <p14:creationId xmlns:p14="http://schemas.microsoft.com/office/powerpoint/2010/main" val="232984625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106" y="642937"/>
            <a:ext cx="4589266" cy="629444"/>
          </a:xfrm>
        </p:spPr>
        <p:txBody>
          <a:bodyPr>
            <a:noAutofit/>
          </a:bodyPr>
          <a:lstStyle/>
          <a:p>
            <a:r>
              <a:rPr lang="en-US" sz="3600" b="1" dirty="0">
                <a:latin typeface="Castellar" panose="020A0402060406010301" pitchFamily="18" charset="0"/>
              </a:rPr>
              <a:t>Mangzhuan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7363" y="1349903"/>
            <a:ext cx="5181600" cy="5091513"/>
          </a:xfrm>
        </p:spPr>
      </p:pic>
      <p:sp>
        <p:nvSpPr>
          <p:cNvPr id="4" name="Text Placeholder 3"/>
          <p:cNvSpPr>
            <a:spLocks noGrp="1"/>
          </p:cNvSpPr>
          <p:nvPr>
            <p:ph type="body" sz="half" idx="2"/>
          </p:nvPr>
        </p:nvSpPr>
        <p:spPr>
          <a:xfrm>
            <a:off x="1739106" y="1598613"/>
            <a:ext cx="5098257" cy="5207136"/>
          </a:xfrm>
        </p:spPr>
        <p:txBody>
          <a:bodyPr>
            <a:normAutofit/>
          </a:bodyPr>
          <a:lstStyle/>
          <a:p>
            <a:r>
              <a:rPr lang="en-US" dirty="0" err="1">
                <a:solidFill>
                  <a:schemeClr val="tx1"/>
                </a:solidFill>
              </a:rPr>
              <a:t>Manzhuan</a:t>
            </a:r>
            <a:r>
              <a:rPr lang="en-US" dirty="0">
                <a:solidFill>
                  <a:schemeClr val="tx1"/>
                </a:solidFill>
              </a:rPr>
              <a:t> Tea Mountain lies in the </a:t>
            </a:r>
            <a:r>
              <a:rPr lang="en-US" dirty="0" err="1">
                <a:solidFill>
                  <a:schemeClr val="tx1"/>
                </a:solidFill>
              </a:rPr>
              <a:t>Xiangming</a:t>
            </a:r>
            <a:r>
              <a:rPr lang="en-US" dirty="0">
                <a:solidFill>
                  <a:schemeClr val="tx1"/>
                </a:solidFill>
              </a:rPr>
              <a:t> Township of </a:t>
            </a:r>
            <a:r>
              <a:rPr lang="en-US" dirty="0" err="1">
                <a:solidFill>
                  <a:schemeClr val="tx1"/>
                </a:solidFill>
              </a:rPr>
              <a:t>Mengla</a:t>
            </a:r>
            <a:r>
              <a:rPr lang="en-US" dirty="0">
                <a:solidFill>
                  <a:schemeClr val="tx1"/>
                </a:solidFill>
              </a:rPr>
              <a:t> County. </a:t>
            </a:r>
          </a:p>
          <a:p>
            <a:r>
              <a:rPr lang="en-US" dirty="0">
                <a:solidFill>
                  <a:schemeClr val="tx1"/>
                </a:solidFill>
              </a:rPr>
              <a:t>It is located beside </a:t>
            </a:r>
            <a:r>
              <a:rPr lang="en-US" dirty="0" err="1">
                <a:solidFill>
                  <a:schemeClr val="tx1"/>
                </a:solidFill>
              </a:rPr>
              <a:t>Yexiang</a:t>
            </a:r>
            <a:r>
              <a:rPr lang="en-US" dirty="0">
                <a:solidFill>
                  <a:schemeClr val="tx1"/>
                </a:solidFill>
              </a:rPr>
              <a:t> Mountain, with </a:t>
            </a:r>
            <a:r>
              <a:rPr lang="en-US" dirty="0" err="1">
                <a:solidFill>
                  <a:schemeClr val="tx1"/>
                </a:solidFill>
              </a:rPr>
              <a:t>Mozhe</a:t>
            </a:r>
            <a:r>
              <a:rPr lang="en-US" dirty="0">
                <a:solidFill>
                  <a:schemeClr val="tx1"/>
                </a:solidFill>
              </a:rPr>
              <a:t> River running between the two mountains.  It sits between </a:t>
            </a:r>
            <a:r>
              <a:rPr lang="en-US" dirty="0" err="1">
                <a:solidFill>
                  <a:schemeClr val="tx1"/>
                </a:solidFill>
              </a:rPr>
              <a:t>Yibang</a:t>
            </a:r>
            <a:r>
              <a:rPr lang="en-US" dirty="0">
                <a:solidFill>
                  <a:schemeClr val="tx1"/>
                </a:solidFill>
              </a:rPr>
              <a:t>, </a:t>
            </a:r>
            <a:r>
              <a:rPr lang="en-US" dirty="0" err="1">
                <a:solidFill>
                  <a:schemeClr val="tx1"/>
                </a:solidFill>
              </a:rPr>
              <a:t>Gedeng</a:t>
            </a:r>
            <a:r>
              <a:rPr lang="en-US" dirty="0">
                <a:solidFill>
                  <a:schemeClr val="tx1"/>
                </a:solidFill>
              </a:rPr>
              <a:t>, Mansa and </a:t>
            </a:r>
            <a:r>
              <a:rPr lang="en-US" dirty="0" err="1">
                <a:solidFill>
                  <a:schemeClr val="tx1"/>
                </a:solidFill>
              </a:rPr>
              <a:t>Yiwu</a:t>
            </a:r>
            <a:r>
              <a:rPr lang="en-US" dirty="0">
                <a:solidFill>
                  <a:schemeClr val="tx1"/>
                </a:solidFill>
              </a:rPr>
              <a:t> </a:t>
            </a:r>
          </a:p>
          <a:p>
            <a:r>
              <a:rPr lang="en-US" dirty="0">
                <a:solidFill>
                  <a:schemeClr val="tx1"/>
                </a:solidFill>
              </a:rPr>
              <a:t>The elevation of this area is between 850 and 1900 meters, and it contains extremely visible topography. </a:t>
            </a:r>
          </a:p>
          <a:p>
            <a:r>
              <a:rPr lang="en-US" dirty="0">
                <a:solidFill>
                  <a:schemeClr val="tx1"/>
                </a:solidFill>
              </a:rPr>
              <a:t>Yearly rainfall is between 1,000 and 1,800mm. </a:t>
            </a:r>
          </a:p>
          <a:p>
            <a:r>
              <a:rPr lang="en-US" dirty="0">
                <a:solidFill>
                  <a:schemeClr val="tx1"/>
                </a:solidFill>
              </a:rPr>
              <a:t>There are between 1,600 and 2,000 hours of sunshine per year and a relative humidity of 75%. </a:t>
            </a:r>
          </a:p>
          <a:p>
            <a:r>
              <a:rPr lang="en-US" dirty="0">
                <a:solidFill>
                  <a:schemeClr val="tx1"/>
                </a:solidFill>
              </a:rPr>
              <a:t>The weather is warm and humid all year around with no frost.</a:t>
            </a:r>
          </a:p>
        </p:txBody>
      </p:sp>
    </p:spTree>
    <p:extLst>
      <p:ext uri="{BB962C8B-B14F-4D97-AF65-F5344CB8AC3E}">
        <p14:creationId xmlns:p14="http://schemas.microsoft.com/office/powerpoint/2010/main" val="4056503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 name="Group 20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3" name="Group 2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37" name="Rectangle 2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9"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41" name="Rectangle 2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54E8EE1-30C8-414C-BA1B-D5C7D02D1CC8}"/>
              </a:ext>
            </a:extLst>
          </p:cNvPr>
          <p:cNvSpPr txBox="1"/>
          <p:nvPr/>
        </p:nvSpPr>
        <p:spPr>
          <a:xfrm>
            <a:off x="4289161" y="650210"/>
            <a:ext cx="7724940" cy="748816"/>
          </a:xfrm>
          <a:prstGeom prst="rect">
            <a:avLst/>
          </a:prstGeom>
        </p:spPr>
        <p:txBody>
          <a:bodyPr vert="horz" lIns="91440" tIns="45720" rIns="91440" bIns="45720" rtlCol="0" anchor="b">
            <a:normAutofit fontScale="92500"/>
          </a:bodyPr>
          <a:lstStyle/>
          <a:p>
            <a:pPr fontAlgn="base">
              <a:lnSpc>
                <a:spcPct val="90000"/>
              </a:lnSpc>
              <a:spcBef>
                <a:spcPct val="0"/>
              </a:spcBef>
            </a:pPr>
            <a:r>
              <a:rPr lang="en-US" sz="2600" dirty="0"/>
              <a:t>2016 Autumn </a:t>
            </a:r>
            <a:r>
              <a:rPr lang="en-US" sz="2600" dirty="0" err="1"/>
              <a:t>Manzhuan</a:t>
            </a:r>
            <a:r>
              <a:rPr lang="en-US" sz="2600" dirty="0"/>
              <a:t> </a:t>
            </a:r>
            <a:r>
              <a:rPr lang="en-US" sz="2600" dirty="0">
                <a:solidFill>
                  <a:schemeClr val="tx1">
                    <a:lumMod val="85000"/>
                    <a:lumOff val="15000"/>
                  </a:schemeClr>
                </a:solidFill>
                <a:latin typeface="+mj-lt"/>
                <a:ea typeface="+mj-ea"/>
                <a:cs typeface="+mj-cs"/>
              </a:rPr>
              <a:t>Ancient Arbor Sheng </a:t>
            </a:r>
            <a:r>
              <a:rPr lang="en-US" sz="2400" dirty="0" err="1">
                <a:solidFill>
                  <a:schemeClr val="tx1">
                    <a:lumMod val="85000"/>
                    <a:lumOff val="15000"/>
                  </a:schemeClr>
                </a:solidFill>
                <a:latin typeface="+mj-lt"/>
                <a:ea typeface="+mj-ea"/>
                <a:cs typeface="+mj-cs"/>
              </a:rPr>
              <a:t>Pu’er</a:t>
            </a:r>
            <a:endParaRPr lang="en-US" sz="2400" dirty="0">
              <a:solidFill>
                <a:schemeClr val="tx1">
                  <a:lumMod val="85000"/>
                  <a:lumOff val="15000"/>
                </a:schemeClr>
              </a:solidFill>
              <a:latin typeface="+mj-lt"/>
              <a:ea typeface="+mj-ea"/>
              <a:cs typeface="+mj-cs"/>
            </a:endParaRPr>
          </a:p>
          <a:p>
            <a:pPr>
              <a:lnSpc>
                <a:spcPct val="90000"/>
              </a:lnSpc>
              <a:spcBef>
                <a:spcPct val="0"/>
              </a:spcBef>
              <a:spcAft>
                <a:spcPts val="600"/>
              </a:spcAft>
            </a:pPr>
            <a:r>
              <a:rPr lang="en-US" sz="1400" i="1" dirty="0">
                <a:solidFill>
                  <a:schemeClr val="tx1">
                    <a:lumMod val="85000"/>
                    <a:lumOff val="15000"/>
                  </a:schemeClr>
                </a:solidFill>
                <a:latin typeface="+mj-lt"/>
                <a:ea typeface="+mj-ea"/>
                <a:cs typeface="+mj-cs"/>
              </a:rPr>
              <a:t>from Yunnan Sourcing</a:t>
            </a:r>
          </a:p>
        </p:txBody>
      </p:sp>
      <p:sp>
        <p:nvSpPr>
          <p:cNvPr id="243" name="Rectangle 2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03E38"/>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12">
            <a:extLst>
              <a:ext uri="{FF2B5EF4-FFF2-40B4-BE49-F238E27FC236}">
                <a16:creationId xmlns:a16="http://schemas.microsoft.com/office/drawing/2014/main" id="{5B4AFBD6-0DEB-459D-A212-219E9D1572DC}"/>
              </a:ext>
            </a:extLst>
          </p:cNvPr>
          <p:cNvSpPr>
            <a:spLocks noGrp="1"/>
          </p:cNvSpPr>
          <p:nvPr>
            <p:ph idx="1"/>
          </p:nvPr>
        </p:nvSpPr>
        <p:spPr>
          <a:xfrm>
            <a:off x="4288234" y="1639249"/>
            <a:ext cx="6350978" cy="4481244"/>
          </a:xfrm>
        </p:spPr>
        <p:txBody>
          <a:bodyPr vert="horz" lIns="91440" tIns="45720" rIns="91440" bIns="45720" rtlCol="0">
            <a:normAutofit/>
          </a:bodyPr>
          <a:lstStyle/>
          <a:p>
            <a:pPr fontAlgn="base"/>
            <a:r>
              <a:rPr lang="en-US" sz="1600" dirty="0"/>
              <a:t>Man </a:t>
            </a:r>
            <a:r>
              <a:rPr lang="en-US" sz="1600" dirty="0" err="1"/>
              <a:t>Zhuan</a:t>
            </a:r>
            <a:r>
              <a:rPr lang="en-US" sz="1600" dirty="0"/>
              <a:t> area teas are known for their special thick aroma and a taste that with age becomes stronger and more textured. </a:t>
            </a:r>
          </a:p>
          <a:p>
            <a:pPr fontAlgn="base"/>
            <a:r>
              <a:rPr lang="en-US" sz="1600" dirty="0"/>
              <a:t>This tea comes from wild arbor trees between 200 and 300 years old growing on a sunny south facing slope. </a:t>
            </a:r>
          </a:p>
          <a:p>
            <a:pPr fontAlgn="base"/>
            <a:r>
              <a:rPr lang="en-US" sz="1600" dirty="0"/>
              <a:t>When brewing the tea you will notice the tea soup is a bright yellow-gold and clear, the aroma is penetrating, and the tea is full in the mouth. </a:t>
            </a:r>
          </a:p>
          <a:p>
            <a:pPr fontAlgn="base"/>
            <a:r>
              <a:rPr lang="en-US" sz="1600" dirty="0"/>
              <a:t>The flavor is textured and thick with a strong almost chocolate-like after-taste. </a:t>
            </a:r>
          </a:p>
          <a:p>
            <a:pPr fontAlgn="base"/>
            <a:r>
              <a:rPr lang="en-US" sz="1600" dirty="0"/>
              <a:t>The brewed leaves are thick and stout with a dark olive-green color, attesting to their wild arbor origin. Harvest time: October 2016</a:t>
            </a:r>
          </a:p>
          <a:p>
            <a:pPr fontAlgn="base"/>
            <a:r>
              <a:rPr lang="en-US" sz="1600" dirty="0"/>
              <a:t>Harvest Area: </a:t>
            </a:r>
            <a:r>
              <a:rPr lang="en-US" sz="1600" dirty="0" err="1"/>
              <a:t>Manzhuan</a:t>
            </a:r>
            <a:endParaRPr lang="en-US" sz="1400" dirty="0"/>
          </a:p>
        </p:txBody>
      </p:sp>
      <p:pic>
        <p:nvPicPr>
          <p:cNvPr id="3" name="Picture 2" descr="A picture containing beverage, tea, fruit, food&#10;&#10;Description automatically generated">
            <a:extLst>
              <a:ext uri="{FF2B5EF4-FFF2-40B4-BE49-F238E27FC236}">
                <a16:creationId xmlns:a16="http://schemas.microsoft.com/office/drawing/2014/main" id="{B703F302-B4A7-40BC-83F2-835000B32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06" y="3513447"/>
            <a:ext cx="3088079" cy="3082932"/>
          </a:xfrm>
          <a:prstGeom prst="rect">
            <a:avLst/>
          </a:prstGeom>
        </p:spPr>
      </p:pic>
      <p:pic>
        <p:nvPicPr>
          <p:cNvPr id="7" name="Picture 6" descr="A picture containing object, photo, black, sitting&#10;&#10;Description automatically generated">
            <a:extLst>
              <a:ext uri="{FF2B5EF4-FFF2-40B4-BE49-F238E27FC236}">
                <a16:creationId xmlns:a16="http://schemas.microsoft.com/office/drawing/2014/main" id="{AE7BFACC-C2C6-42BF-BFED-3520B9F5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39" y="358333"/>
            <a:ext cx="3017183" cy="3027274"/>
          </a:xfrm>
          <a:prstGeom prst="rect">
            <a:avLst/>
          </a:prstGeom>
        </p:spPr>
      </p:pic>
    </p:spTree>
    <p:extLst>
      <p:ext uri="{BB962C8B-B14F-4D97-AF65-F5344CB8AC3E}">
        <p14:creationId xmlns:p14="http://schemas.microsoft.com/office/powerpoint/2010/main" val="354742611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411" y="681334"/>
            <a:ext cx="2399167" cy="618829"/>
          </a:xfrm>
        </p:spPr>
        <p:txBody>
          <a:bodyPr>
            <a:noAutofit/>
          </a:bodyPr>
          <a:lstStyle/>
          <a:p>
            <a:r>
              <a:rPr lang="en-US" sz="3600" b="1" i="1" dirty="0">
                <a:solidFill>
                  <a:schemeClr val="tx1"/>
                </a:solidFill>
                <a:latin typeface="Castellar" panose="020A0402060406010301" pitchFamily="18" charset="0"/>
              </a:rPr>
              <a:t>Yibang</a:t>
            </a:r>
            <a:endParaRPr lang="en-US" sz="3600" b="1" dirty="0">
              <a:latin typeface="Castellar" panose="020A0402060406010301"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8100" y="1300163"/>
            <a:ext cx="4314825" cy="5386387"/>
          </a:xfrm>
        </p:spPr>
      </p:pic>
      <p:sp>
        <p:nvSpPr>
          <p:cNvPr id="4" name="Text Placeholder 3"/>
          <p:cNvSpPr>
            <a:spLocks noGrp="1"/>
          </p:cNvSpPr>
          <p:nvPr>
            <p:ph type="body" sz="half" idx="2"/>
          </p:nvPr>
        </p:nvSpPr>
        <p:spPr>
          <a:xfrm>
            <a:off x="1757363" y="1393033"/>
            <a:ext cx="5900737" cy="5464968"/>
          </a:xfrm>
        </p:spPr>
        <p:txBody>
          <a:bodyPr>
            <a:normAutofit lnSpcReduction="10000"/>
          </a:bodyPr>
          <a:lstStyle/>
          <a:p>
            <a:r>
              <a:rPr lang="en-US" dirty="0"/>
              <a:t>Yibang Tea Mountain lies in </a:t>
            </a:r>
            <a:r>
              <a:rPr lang="en-US" dirty="0" err="1"/>
              <a:t>Xiangming</a:t>
            </a:r>
            <a:r>
              <a:rPr lang="en-US" dirty="0"/>
              <a:t> Township of </a:t>
            </a:r>
            <a:r>
              <a:rPr lang="en-US" dirty="0" err="1"/>
              <a:t>Mengla</a:t>
            </a:r>
            <a:r>
              <a:rPr lang="en-US" dirty="0"/>
              <a:t> County. </a:t>
            </a:r>
          </a:p>
          <a:p>
            <a:r>
              <a:rPr lang="en-US" dirty="0"/>
              <a:t>In the Dai language, Yibang is known as “</a:t>
            </a:r>
            <a:r>
              <a:rPr lang="en-US" dirty="0" err="1"/>
              <a:t>Mola</a:t>
            </a:r>
            <a:r>
              <a:rPr lang="en-US" dirty="0"/>
              <a:t>.” It </a:t>
            </a:r>
          </a:p>
          <a:p>
            <a:r>
              <a:rPr lang="en-US" dirty="0" err="1"/>
              <a:t>Yibang</a:t>
            </a:r>
            <a:r>
              <a:rPr lang="en-US" dirty="0"/>
              <a:t> encompasses six villages, and the terrain is dominated by mountains. </a:t>
            </a:r>
          </a:p>
          <a:p>
            <a:r>
              <a:rPr lang="en-US" dirty="0"/>
              <a:t>This area is home to numerous ethnic minority people. </a:t>
            </a:r>
          </a:p>
          <a:p>
            <a:r>
              <a:rPr lang="en-US" dirty="0" err="1"/>
              <a:t>Yibang’s</a:t>
            </a:r>
            <a:r>
              <a:rPr lang="en-US" dirty="0"/>
              <a:t> </a:t>
            </a:r>
            <a:r>
              <a:rPr lang="en-US" dirty="0" err="1"/>
              <a:t>Mansong</a:t>
            </a:r>
            <a:r>
              <a:rPr lang="en-US" dirty="0"/>
              <a:t> village tea was once offered as imperial tribute tea, since </a:t>
            </a:r>
            <a:r>
              <a:rPr lang="en-US" dirty="0" err="1"/>
              <a:t>Mansong</a:t>
            </a:r>
            <a:r>
              <a:rPr lang="en-US" dirty="0"/>
              <a:t> village tea was considered the best in Yibang. </a:t>
            </a:r>
          </a:p>
          <a:p>
            <a:r>
              <a:rPr lang="en-US" dirty="0" err="1"/>
              <a:t>Yibang</a:t>
            </a:r>
            <a:r>
              <a:rPr lang="en-US" dirty="0"/>
              <a:t> tea trees are mostly old trees. </a:t>
            </a:r>
          </a:p>
          <a:p>
            <a:r>
              <a:rPr lang="en-US" dirty="0"/>
              <a:t>The mountain contains a relatively large number of tea varieties. </a:t>
            </a:r>
          </a:p>
          <a:p>
            <a:r>
              <a:rPr lang="en-US" dirty="0"/>
              <a:t>Large leaf, medium leaf and small leaf varieties are all distributed throughout the area. </a:t>
            </a:r>
          </a:p>
          <a:p>
            <a:r>
              <a:rPr lang="en-US" dirty="0"/>
              <a:t>Among them, small leaf varieties are of higher quality than the area’s big leaf varieties. </a:t>
            </a:r>
          </a:p>
          <a:p>
            <a:r>
              <a:rPr lang="en-US" dirty="0"/>
              <a:t>The elevation of the Yibang area is between 850 and 1900 meters, and it contains extremely visible topography. </a:t>
            </a:r>
          </a:p>
          <a:p>
            <a:r>
              <a:rPr lang="en-US" dirty="0"/>
              <a:t>Yearly rainfall is between 1,000 and 1,800mm. </a:t>
            </a:r>
          </a:p>
          <a:p>
            <a:r>
              <a:rPr lang="en-US" dirty="0"/>
              <a:t>There are between 1,600 and 2,000 hours of sunshine per year and a relative humidity of 75%. </a:t>
            </a:r>
          </a:p>
          <a:p>
            <a:r>
              <a:rPr lang="en-US" dirty="0"/>
              <a:t>The weather is warm and humid all year around with no frost.</a:t>
            </a:r>
          </a:p>
        </p:txBody>
      </p:sp>
    </p:spTree>
    <p:extLst>
      <p:ext uri="{BB962C8B-B14F-4D97-AF65-F5344CB8AC3E}">
        <p14:creationId xmlns:p14="http://schemas.microsoft.com/office/powerpoint/2010/main" val="1746350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 name="Group 20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3" name="Group 2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37" name="Rectangle 2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9"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41" name="Rectangle 2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54E8EE1-30C8-414C-BA1B-D5C7D02D1CC8}"/>
              </a:ext>
            </a:extLst>
          </p:cNvPr>
          <p:cNvSpPr txBox="1"/>
          <p:nvPr/>
        </p:nvSpPr>
        <p:spPr>
          <a:xfrm>
            <a:off x="4289161" y="650210"/>
            <a:ext cx="7724940" cy="748816"/>
          </a:xfrm>
          <a:prstGeom prst="rect">
            <a:avLst/>
          </a:prstGeom>
        </p:spPr>
        <p:txBody>
          <a:bodyPr vert="horz" lIns="91440" tIns="45720" rIns="91440" bIns="45720" rtlCol="0" anchor="b">
            <a:normAutofit/>
          </a:bodyPr>
          <a:lstStyle/>
          <a:p>
            <a:pPr fontAlgn="base">
              <a:lnSpc>
                <a:spcPct val="90000"/>
              </a:lnSpc>
              <a:spcBef>
                <a:spcPct val="0"/>
              </a:spcBef>
            </a:pPr>
            <a:r>
              <a:rPr lang="en-US" sz="2600" dirty="0"/>
              <a:t>2010 </a:t>
            </a:r>
            <a:r>
              <a:rPr lang="en-US" sz="2600" dirty="0" err="1"/>
              <a:t>Yibang</a:t>
            </a:r>
            <a:r>
              <a:rPr lang="en-US" sz="2600" dirty="0"/>
              <a:t> </a:t>
            </a:r>
            <a:r>
              <a:rPr lang="en-US" sz="2600" dirty="0">
                <a:solidFill>
                  <a:schemeClr val="tx1">
                    <a:lumMod val="85000"/>
                    <a:lumOff val="15000"/>
                  </a:schemeClr>
                </a:solidFill>
                <a:latin typeface="+mj-lt"/>
                <a:ea typeface="+mj-ea"/>
                <a:cs typeface="+mj-cs"/>
              </a:rPr>
              <a:t>Ancient Arbor Sheng </a:t>
            </a:r>
            <a:r>
              <a:rPr lang="en-US" sz="2400" dirty="0" err="1">
                <a:solidFill>
                  <a:schemeClr val="tx1">
                    <a:lumMod val="85000"/>
                    <a:lumOff val="15000"/>
                  </a:schemeClr>
                </a:solidFill>
                <a:latin typeface="+mj-lt"/>
                <a:ea typeface="+mj-ea"/>
                <a:cs typeface="+mj-cs"/>
              </a:rPr>
              <a:t>Pu’er</a:t>
            </a:r>
            <a:endParaRPr lang="en-US" sz="2400" dirty="0">
              <a:solidFill>
                <a:schemeClr val="tx1">
                  <a:lumMod val="85000"/>
                  <a:lumOff val="15000"/>
                </a:schemeClr>
              </a:solidFill>
              <a:latin typeface="+mj-lt"/>
              <a:ea typeface="+mj-ea"/>
              <a:cs typeface="+mj-cs"/>
            </a:endParaRPr>
          </a:p>
          <a:p>
            <a:pPr>
              <a:lnSpc>
                <a:spcPct val="90000"/>
              </a:lnSpc>
              <a:spcBef>
                <a:spcPct val="0"/>
              </a:spcBef>
              <a:spcAft>
                <a:spcPts val="600"/>
              </a:spcAft>
            </a:pPr>
            <a:r>
              <a:rPr lang="en-US" sz="1400" i="1" dirty="0">
                <a:solidFill>
                  <a:schemeClr val="tx1">
                    <a:lumMod val="85000"/>
                    <a:lumOff val="15000"/>
                  </a:schemeClr>
                </a:solidFill>
                <a:latin typeface="+mj-lt"/>
                <a:ea typeface="+mj-ea"/>
                <a:cs typeface="+mj-cs"/>
              </a:rPr>
              <a:t>from Yunnan Sourcing</a:t>
            </a:r>
          </a:p>
        </p:txBody>
      </p:sp>
      <p:sp>
        <p:nvSpPr>
          <p:cNvPr id="243" name="Rectangle 2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03E38"/>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12">
            <a:extLst>
              <a:ext uri="{FF2B5EF4-FFF2-40B4-BE49-F238E27FC236}">
                <a16:creationId xmlns:a16="http://schemas.microsoft.com/office/drawing/2014/main" id="{5B4AFBD6-0DEB-459D-A212-219E9D1572DC}"/>
              </a:ext>
            </a:extLst>
          </p:cNvPr>
          <p:cNvSpPr>
            <a:spLocks noGrp="1"/>
          </p:cNvSpPr>
          <p:nvPr>
            <p:ph idx="1"/>
          </p:nvPr>
        </p:nvSpPr>
        <p:spPr>
          <a:xfrm>
            <a:off x="4289161" y="2317233"/>
            <a:ext cx="6350978" cy="3545450"/>
          </a:xfrm>
        </p:spPr>
        <p:txBody>
          <a:bodyPr vert="horz" lIns="91440" tIns="45720" rIns="91440" bIns="45720" rtlCol="0">
            <a:normAutofit/>
          </a:bodyPr>
          <a:lstStyle/>
          <a:p>
            <a:pPr fontAlgn="base"/>
            <a:r>
              <a:rPr lang="en-US" sz="1400" dirty="0"/>
              <a:t>Late Fall 2010 ancient arbor material from Yi Bang.</a:t>
            </a:r>
          </a:p>
          <a:p>
            <a:pPr fontAlgn="base"/>
            <a:r>
              <a:rPr lang="en-US" sz="1400" dirty="0"/>
              <a:t>This Yi Bang tea is special in that it is not large leaf varietal but rather a primitive small leaf varietal that has grown in this area for hundreds if not thousands of years. </a:t>
            </a:r>
          </a:p>
          <a:p>
            <a:pPr fontAlgn="base"/>
            <a:r>
              <a:rPr lang="en-US" sz="1400" dirty="0"/>
              <a:t>Like other small leaf varietal wild arbor tea trees in Yunnan (Jing Mai), the flavor is lighter and smoother, but the aroma is pungent and fruity.</a:t>
            </a:r>
          </a:p>
          <a:p>
            <a:pPr fontAlgn="base"/>
            <a:r>
              <a:rPr lang="en-US" sz="1400" dirty="0"/>
              <a:t>This year's autumn production comes from hundreds of year-old tea trees!</a:t>
            </a:r>
          </a:p>
          <a:p>
            <a:pPr fontAlgn="base"/>
            <a:r>
              <a:rPr lang="en-US" sz="1400" dirty="0"/>
              <a:t>Compression date:  October 15th, 2010</a:t>
            </a:r>
          </a:p>
          <a:p>
            <a:pPr fontAlgn="base"/>
            <a:r>
              <a:rPr lang="en-US" sz="1400" dirty="0"/>
              <a:t>Harvest time:  October 2010</a:t>
            </a:r>
          </a:p>
        </p:txBody>
      </p:sp>
      <p:pic>
        <p:nvPicPr>
          <p:cNvPr id="6" name="Picture 5" descr="A picture containing chocolate, fruit, table, piece&#10;&#10;Description automatically generated">
            <a:extLst>
              <a:ext uri="{FF2B5EF4-FFF2-40B4-BE49-F238E27FC236}">
                <a16:creationId xmlns:a16="http://schemas.microsoft.com/office/drawing/2014/main" id="{47FAF329-82F4-4DF1-9D6B-00A029450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58" y="3573819"/>
            <a:ext cx="2981866" cy="3027276"/>
          </a:xfrm>
          <a:prstGeom prst="rect">
            <a:avLst/>
          </a:prstGeom>
        </p:spPr>
      </p:pic>
      <p:pic>
        <p:nvPicPr>
          <p:cNvPr id="9" name="Picture 8" descr="A picture containing animal, holding, table, black&#10;&#10;Description automatically generated">
            <a:extLst>
              <a:ext uri="{FF2B5EF4-FFF2-40B4-BE49-F238E27FC236}">
                <a16:creationId xmlns:a16="http://schemas.microsoft.com/office/drawing/2014/main" id="{FDD58F22-B1D9-496B-8EEB-36A53178C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9" y="409987"/>
            <a:ext cx="3015265" cy="3025350"/>
          </a:xfrm>
          <a:prstGeom prst="rect">
            <a:avLst/>
          </a:prstGeom>
        </p:spPr>
      </p:pic>
    </p:spTree>
    <p:extLst>
      <p:ext uri="{BB962C8B-B14F-4D97-AF65-F5344CB8AC3E}">
        <p14:creationId xmlns:p14="http://schemas.microsoft.com/office/powerpoint/2010/main" val="178835365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681" y="592931"/>
            <a:ext cx="3505199" cy="686594"/>
          </a:xfrm>
        </p:spPr>
        <p:txBody>
          <a:bodyPr>
            <a:normAutofit/>
          </a:bodyPr>
          <a:lstStyle/>
          <a:p>
            <a:r>
              <a:rPr lang="en-US" sz="3600" b="1" dirty="0" err="1">
                <a:solidFill>
                  <a:schemeClr val="tx1"/>
                </a:solidFill>
                <a:latin typeface="Castellar" panose="020A0402060406010301" pitchFamily="18" charset="0"/>
              </a:rPr>
              <a:t>YOulè</a:t>
            </a:r>
            <a:endParaRPr lang="en-US" sz="3600" b="1" dirty="0">
              <a:latin typeface="Castellar" panose="020A0402060406010301"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2" y="1279525"/>
            <a:ext cx="5181601" cy="5526225"/>
          </a:xfrm>
        </p:spPr>
      </p:pic>
      <p:sp>
        <p:nvSpPr>
          <p:cNvPr id="4" name="Text Placeholder 3"/>
          <p:cNvSpPr>
            <a:spLocks noGrp="1"/>
          </p:cNvSpPr>
          <p:nvPr>
            <p:ph type="body" sz="half" idx="2"/>
          </p:nvPr>
        </p:nvSpPr>
        <p:spPr>
          <a:xfrm>
            <a:off x="1767682" y="1279526"/>
            <a:ext cx="4555330" cy="5526224"/>
          </a:xfrm>
        </p:spPr>
        <p:txBody>
          <a:bodyPr>
            <a:normAutofit lnSpcReduction="10000"/>
          </a:bodyPr>
          <a:lstStyle/>
          <a:p>
            <a:r>
              <a:rPr lang="en-US" dirty="0" err="1"/>
              <a:t>Youle</a:t>
            </a:r>
            <a:r>
              <a:rPr lang="en-US" dirty="0"/>
              <a:t> Tea Mountain, also known as </a:t>
            </a:r>
            <a:r>
              <a:rPr lang="en-US" dirty="0" err="1"/>
              <a:t>Jinuo</a:t>
            </a:r>
            <a:r>
              <a:rPr lang="en-US" dirty="0"/>
              <a:t> Mountain, derives its name from being the primary residence of the </a:t>
            </a:r>
            <a:r>
              <a:rPr lang="en-US" dirty="0" err="1"/>
              <a:t>Jinuo</a:t>
            </a:r>
            <a:r>
              <a:rPr lang="en-US" dirty="0"/>
              <a:t> people. </a:t>
            </a:r>
          </a:p>
          <a:p>
            <a:r>
              <a:rPr lang="en-US" dirty="0"/>
              <a:t>Today it is classified as a township of </a:t>
            </a:r>
            <a:r>
              <a:rPr lang="en-US" dirty="0" err="1"/>
              <a:t>Jinghong</a:t>
            </a:r>
            <a:r>
              <a:rPr lang="en-US" dirty="0"/>
              <a:t> city and includes the three towns of Manci, </a:t>
            </a:r>
            <a:r>
              <a:rPr lang="en-US" dirty="0" err="1"/>
              <a:t>Shizui</a:t>
            </a:r>
            <a:r>
              <a:rPr lang="en-US" dirty="0"/>
              <a:t>, and </a:t>
            </a:r>
            <a:r>
              <a:rPr lang="en-US" dirty="0" err="1"/>
              <a:t>Sitong</a:t>
            </a:r>
            <a:r>
              <a:rPr lang="en-US" dirty="0"/>
              <a:t>. </a:t>
            </a:r>
          </a:p>
          <a:p>
            <a:r>
              <a:rPr lang="en-US" dirty="0"/>
              <a:t>To the northeast, it borders the tea mountain of Gedeng, while to its southwest is </a:t>
            </a:r>
            <a:r>
              <a:rPr lang="en-US" dirty="0" err="1"/>
              <a:t>Xiaomengyang</a:t>
            </a:r>
            <a:r>
              <a:rPr lang="en-US" dirty="0"/>
              <a:t>. </a:t>
            </a:r>
          </a:p>
          <a:p>
            <a:r>
              <a:rPr lang="en-US" dirty="0"/>
              <a:t>It is the head of the ancient six famous tea mountains and has a long tea growing history as the center of this large mountain tea growing area. </a:t>
            </a:r>
          </a:p>
          <a:p>
            <a:r>
              <a:rPr lang="en-US" dirty="0"/>
              <a:t>Today the </a:t>
            </a:r>
            <a:r>
              <a:rPr lang="en-US" dirty="0" err="1"/>
              <a:t>Youle</a:t>
            </a:r>
            <a:r>
              <a:rPr lang="en-US" dirty="0"/>
              <a:t> tea growing area is around 4,500mu and produces around 200 tons of tea yearly. </a:t>
            </a:r>
          </a:p>
          <a:p>
            <a:r>
              <a:rPr lang="en-US" dirty="0"/>
              <a:t>The tea growing areas are between 570 and 1,650 meters in elevation. </a:t>
            </a:r>
          </a:p>
          <a:p>
            <a:r>
              <a:rPr lang="en-US" dirty="0"/>
              <a:t>It is part of the northern tropics, with a yearly rainfall of 1,000 to 1,800mm. </a:t>
            </a:r>
          </a:p>
          <a:p>
            <a:r>
              <a:rPr lang="en-US" dirty="0"/>
              <a:t>There are between 1,600 and 2,000 hours of sunshine per year and a relative humidity of 85%. </a:t>
            </a:r>
          </a:p>
          <a:p>
            <a:r>
              <a:rPr lang="en-US" dirty="0"/>
              <a:t>The weather is warm and humid all year around with no frost.</a:t>
            </a:r>
          </a:p>
        </p:txBody>
      </p:sp>
    </p:spTree>
    <p:extLst>
      <p:ext uri="{BB962C8B-B14F-4D97-AF65-F5344CB8AC3E}">
        <p14:creationId xmlns:p14="http://schemas.microsoft.com/office/powerpoint/2010/main" val="2243847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 name="Group 20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3" name="Group 2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37" name="Rectangle 2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9"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241" name="Rectangle 2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TextBox 13">
            <a:extLst>
              <a:ext uri="{FF2B5EF4-FFF2-40B4-BE49-F238E27FC236}">
                <a16:creationId xmlns:a16="http://schemas.microsoft.com/office/drawing/2014/main" id="{354E8EE1-30C8-414C-BA1B-D5C7D02D1CC8}"/>
              </a:ext>
            </a:extLst>
          </p:cNvPr>
          <p:cNvSpPr txBox="1"/>
          <p:nvPr/>
        </p:nvSpPr>
        <p:spPr>
          <a:xfrm>
            <a:off x="4289161" y="650210"/>
            <a:ext cx="7724940" cy="748816"/>
          </a:xfrm>
          <a:prstGeom prst="rect">
            <a:avLst/>
          </a:prstGeom>
        </p:spPr>
        <p:txBody>
          <a:bodyPr vert="horz" lIns="91440" tIns="45720" rIns="91440" bIns="45720" rtlCol="0" anchor="b">
            <a:normAutofit/>
          </a:bodyPr>
          <a:lstStyle/>
          <a:p>
            <a:pPr fontAlgn="base">
              <a:lnSpc>
                <a:spcPct val="90000"/>
              </a:lnSpc>
              <a:spcBef>
                <a:spcPct val="0"/>
              </a:spcBef>
            </a:pPr>
            <a:r>
              <a:rPr lang="en-US" sz="2600" dirty="0"/>
              <a:t>2005 </a:t>
            </a:r>
            <a:r>
              <a:rPr lang="en-US" sz="2600" dirty="0" err="1"/>
              <a:t>Youle</a:t>
            </a:r>
            <a:r>
              <a:rPr lang="en-US" sz="2600" dirty="0"/>
              <a:t> Mountain Old Tree </a:t>
            </a:r>
            <a:r>
              <a:rPr lang="en-US" sz="2600" dirty="0">
                <a:solidFill>
                  <a:schemeClr val="tx1">
                    <a:lumMod val="85000"/>
                    <a:lumOff val="15000"/>
                  </a:schemeClr>
                </a:solidFill>
                <a:latin typeface="+mj-lt"/>
                <a:ea typeface="+mj-ea"/>
                <a:cs typeface="+mj-cs"/>
              </a:rPr>
              <a:t>Sheng </a:t>
            </a:r>
            <a:r>
              <a:rPr lang="en-US" sz="2400" dirty="0" err="1">
                <a:solidFill>
                  <a:schemeClr val="tx1">
                    <a:lumMod val="85000"/>
                    <a:lumOff val="15000"/>
                  </a:schemeClr>
                </a:solidFill>
                <a:latin typeface="+mj-lt"/>
                <a:ea typeface="+mj-ea"/>
                <a:cs typeface="+mj-cs"/>
              </a:rPr>
              <a:t>Pu’er</a:t>
            </a:r>
            <a:endParaRPr lang="en-US" sz="2400" dirty="0">
              <a:solidFill>
                <a:schemeClr val="tx1">
                  <a:lumMod val="85000"/>
                  <a:lumOff val="15000"/>
                </a:schemeClr>
              </a:solidFill>
              <a:latin typeface="+mj-lt"/>
              <a:ea typeface="+mj-ea"/>
              <a:cs typeface="+mj-cs"/>
            </a:endParaRPr>
          </a:p>
          <a:p>
            <a:pPr>
              <a:lnSpc>
                <a:spcPct val="90000"/>
              </a:lnSpc>
              <a:spcBef>
                <a:spcPct val="0"/>
              </a:spcBef>
              <a:spcAft>
                <a:spcPts val="600"/>
              </a:spcAft>
            </a:pPr>
            <a:r>
              <a:rPr lang="en-US" sz="1400" i="1" dirty="0">
                <a:solidFill>
                  <a:schemeClr val="tx1">
                    <a:lumMod val="85000"/>
                    <a:lumOff val="15000"/>
                  </a:schemeClr>
                </a:solidFill>
                <a:latin typeface="+mj-lt"/>
                <a:ea typeface="+mj-ea"/>
                <a:cs typeface="+mj-cs"/>
              </a:rPr>
              <a:t>from Yunnan Sourcing</a:t>
            </a:r>
          </a:p>
        </p:txBody>
      </p:sp>
      <p:sp>
        <p:nvSpPr>
          <p:cNvPr id="243" name="Rectangle 2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03E38"/>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12">
            <a:extLst>
              <a:ext uri="{FF2B5EF4-FFF2-40B4-BE49-F238E27FC236}">
                <a16:creationId xmlns:a16="http://schemas.microsoft.com/office/drawing/2014/main" id="{5B4AFBD6-0DEB-459D-A212-219E9D1572DC}"/>
              </a:ext>
            </a:extLst>
          </p:cNvPr>
          <p:cNvSpPr>
            <a:spLocks noGrp="1"/>
          </p:cNvSpPr>
          <p:nvPr>
            <p:ph idx="1"/>
          </p:nvPr>
        </p:nvSpPr>
        <p:spPr>
          <a:xfrm>
            <a:off x="4289160" y="1564395"/>
            <a:ext cx="6791161" cy="5162286"/>
          </a:xfrm>
        </p:spPr>
        <p:txBody>
          <a:bodyPr vert="horz" lIns="91440" tIns="45720" rIns="91440" bIns="45720" rtlCol="0">
            <a:normAutofit/>
          </a:bodyPr>
          <a:lstStyle/>
          <a:p>
            <a:pPr fontAlgn="base"/>
            <a:r>
              <a:rPr lang="en-US" sz="1500" dirty="0"/>
              <a:t>This 2005 Spring Harvest </a:t>
            </a:r>
            <a:r>
              <a:rPr lang="en-US" sz="1500" dirty="0" err="1"/>
              <a:t>Youle</a:t>
            </a:r>
            <a:r>
              <a:rPr lang="en-US" sz="1500" dirty="0"/>
              <a:t> Mountain raw </a:t>
            </a:r>
            <a:r>
              <a:rPr lang="en-US" sz="1500" dirty="0" err="1"/>
              <a:t>pu’er</a:t>
            </a:r>
            <a:r>
              <a:rPr lang="en-US" sz="1500" dirty="0"/>
              <a:t> tea cake was produced by the </a:t>
            </a:r>
            <a:r>
              <a:rPr lang="en-US" sz="1500" dirty="0" err="1"/>
              <a:t>Youle</a:t>
            </a:r>
            <a:r>
              <a:rPr lang="en-US" sz="1500" dirty="0"/>
              <a:t> Shan Minority Tea Factory, which is a small tea factory located in </a:t>
            </a:r>
            <a:r>
              <a:rPr lang="en-US" sz="1500" dirty="0" err="1"/>
              <a:t>Youle</a:t>
            </a:r>
            <a:r>
              <a:rPr lang="en-US" sz="1500" dirty="0"/>
              <a:t> town and owned by a local </a:t>
            </a:r>
            <a:r>
              <a:rPr lang="en-US" sz="1500" dirty="0" err="1"/>
              <a:t>Jinuo</a:t>
            </a:r>
            <a:r>
              <a:rPr lang="en-US" sz="1500" dirty="0"/>
              <a:t> minority family.   </a:t>
            </a:r>
          </a:p>
          <a:p>
            <a:pPr fontAlgn="base"/>
            <a:r>
              <a:rPr lang="en-US" sz="1500" dirty="0"/>
              <a:t>On the wrapper it is written </a:t>
            </a:r>
            <a:r>
              <a:rPr lang="ja-JP" altLang="en-US" sz="1500" dirty="0"/>
              <a:t>攸乐山老树 </a:t>
            </a:r>
            <a:r>
              <a:rPr lang="en-US" altLang="ja-JP" sz="1500" dirty="0"/>
              <a:t>(</a:t>
            </a:r>
            <a:r>
              <a:rPr lang="en-US" sz="1500" dirty="0"/>
              <a:t>You Le Mountain Old Tree), but we believe this to be old plantation bushes, not old tree.</a:t>
            </a:r>
          </a:p>
          <a:p>
            <a:pPr fontAlgn="base"/>
            <a:r>
              <a:rPr lang="en-US" sz="1500" dirty="0"/>
              <a:t>The tea was aged in </a:t>
            </a:r>
            <a:r>
              <a:rPr lang="en-US" sz="1500" dirty="0" err="1"/>
              <a:t>Jinghong</a:t>
            </a:r>
            <a:r>
              <a:rPr lang="en-US" sz="1500" dirty="0"/>
              <a:t> until 2016 and then stored in Kunming.  </a:t>
            </a:r>
          </a:p>
          <a:p>
            <a:pPr fontAlgn="base"/>
            <a:r>
              <a:rPr lang="en-US" sz="1500" dirty="0"/>
              <a:t>The tea's aging conditions have been really kind to it. </a:t>
            </a:r>
          </a:p>
          <a:p>
            <a:pPr fontAlgn="base"/>
            <a:r>
              <a:rPr lang="en-US" sz="1500" dirty="0"/>
              <a:t> It has a wet storage aspect to it, but it's very light and does not persist much past the second or third steeping.</a:t>
            </a:r>
          </a:p>
          <a:p>
            <a:pPr fontAlgn="base"/>
            <a:r>
              <a:rPr lang="en-US" sz="1500" dirty="0"/>
              <a:t>The tea brews up a deep golden-orange tea soup with a medium level of body. </a:t>
            </a:r>
          </a:p>
          <a:p>
            <a:pPr fontAlgn="base"/>
            <a:r>
              <a:rPr lang="en-US" sz="1500" dirty="0"/>
              <a:t> The taste is sweet, herbaceous and </a:t>
            </a:r>
            <a:r>
              <a:rPr lang="en-US" sz="1500" dirty="0" err="1"/>
              <a:t>mushroomy</a:t>
            </a:r>
            <a:r>
              <a:rPr lang="en-US" sz="1500" dirty="0"/>
              <a:t>.  </a:t>
            </a:r>
          </a:p>
          <a:p>
            <a:pPr fontAlgn="base"/>
            <a:r>
              <a:rPr lang="en-US" sz="1500" dirty="0"/>
              <a:t>There is a nice cooling sensation in the mouth and throat. </a:t>
            </a:r>
            <a:endParaRPr lang="en-US" dirty="0"/>
          </a:p>
        </p:txBody>
      </p:sp>
      <p:pic>
        <p:nvPicPr>
          <p:cNvPr id="3" name="Picture 2" descr="A picture containing sitting, front, table, black&#10;&#10;Description automatically generated">
            <a:extLst>
              <a:ext uri="{FF2B5EF4-FFF2-40B4-BE49-F238E27FC236}">
                <a16:creationId xmlns:a16="http://schemas.microsoft.com/office/drawing/2014/main" id="{F42C993E-4F50-424A-880B-675EDEE3D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91" y="4029204"/>
            <a:ext cx="2758839" cy="2114421"/>
          </a:xfrm>
          <a:prstGeom prst="rect">
            <a:avLst/>
          </a:prstGeom>
        </p:spPr>
      </p:pic>
      <p:pic>
        <p:nvPicPr>
          <p:cNvPr id="5" name="Picture 4" descr="A close up of a sign&#10;&#10;Description automatically generated">
            <a:extLst>
              <a:ext uri="{FF2B5EF4-FFF2-40B4-BE49-F238E27FC236}">
                <a16:creationId xmlns:a16="http://schemas.microsoft.com/office/drawing/2014/main" id="{D832AF8D-446F-4AE6-B3B2-FD9B33216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12" y="686798"/>
            <a:ext cx="2782518" cy="2787163"/>
          </a:xfrm>
          <a:prstGeom prst="rect">
            <a:avLst/>
          </a:prstGeom>
        </p:spPr>
      </p:pic>
    </p:spTree>
    <p:extLst>
      <p:ext uri="{BB962C8B-B14F-4D97-AF65-F5344CB8AC3E}">
        <p14:creationId xmlns:p14="http://schemas.microsoft.com/office/powerpoint/2010/main" val="1952235781"/>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1968235" y="1411761"/>
            <a:ext cx="8911687" cy="4829239"/>
          </a:xfrm>
        </p:spPr>
        <p:txBody>
          <a:bodyPr>
            <a:noAutofit/>
          </a:bodyPr>
          <a:lstStyle/>
          <a:p>
            <a:pPr algn="ctr"/>
            <a:r>
              <a:rPr lang="en-US" sz="9600" dirty="0">
                <a:latin typeface="Castellar" panose="020A0402060406010301" pitchFamily="18" charset="0"/>
              </a:rPr>
              <a:t>End </a:t>
            </a:r>
            <a:br>
              <a:rPr lang="en-US" sz="9600" dirty="0">
                <a:latin typeface="Castellar" panose="020A0402060406010301" pitchFamily="18" charset="0"/>
              </a:rPr>
            </a:br>
            <a:r>
              <a:rPr lang="en-US" sz="9600" dirty="0">
                <a:latin typeface="Castellar" panose="020A0402060406010301" pitchFamily="18" charset="0"/>
              </a:rPr>
              <a:t>of </a:t>
            </a:r>
            <a:br>
              <a:rPr lang="en-US" sz="9600" dirty="0">
                <a:latin typeface="Castellar" panose="020A0402060406010301" pitchFamily="18" charset="0"/>
              </a:rPr>
            </a:br>
            <a:r>
              <a:rPr lang="en-US" sz="9600" dirty="0">
                <a:latin typeface="Castellar" panose="020A0402060406010301" pitchFamily="18" charset="0"/>
              </a:rPr>
              <a:t>lesson 2</a:t>
            </a:r>
          </a:p>
        </p:txBody>
      </p:sp>
    </p:spTree>
    <p:extLst>
      <p:ext uri="{BB962C8B-B14F-4D97-AF65-F5344CB8AC3E}">
        <p14:creationId xmlns:p14="http://schemas.microsoft.com/office/powerpoint/2010/main" val="4079922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222" y="343258"/>
            <a:ext cx="9611534" cy="1280890"/>
          </a:xfrm>
        </p:spPr>
        <p:txBody>
          <a:bodyPr>
            <a:normAutofit fontScale="90000"/>
          </a:bodyPr>
          <a:lstStyle/>
          <a:p>
            <a:r>
              <a:rPr lang="en-US" dirty="0">
                <a:latin typeface="Castellar" panose="020A0402060406010301" pitchFamily="18" charset="0"/>
              </a:rPr>
              <a:t>Lesson 3</a:t>
            </a:r>
            <a:br>
              <a:rPr lang="en-US" dirty="0">
                <a:latin typeface="Castellar" panose="020A0402060406010301" pitchFamily="18" charset="0"/>
              </a:rPr>
            </a:br>
            <a:r>
              <a:rPr lang="en-US" b="1" dirty="0">
                <a:latin typeface="Castellar" panose="020A0402060406010301" pitchFamily="18" charset="0"/>
              </a:rPr>
              <a:t>The ‘NEW’ Six Famous tea Mountains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7647" y="2623876"/>
            <a:ext cx="5212617" cy="30137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a:extLst>
              <a:ext uri="{FF2B5EF4-FFF2-40B4-BE49-F238E27FC236}">
                <a16:creationId xmlns:a16="http://schemas.microsoft.com/office/drawing/2014/main" id="{BD8F5F47-AE8C-486E-BB7C-E1B08D943B6C}"/>
              </a:ext>
            </a:extLst>
          </p:cNvPr>
          <p:cNvSpPr/>
          <p:nvPr/>
        </p:nvSpPr>
        <p:spPr>
          <a:xfrm>
            <a:off x="2813181" y="2713776"/>
            <a:ext cx="2205800" cy="2923877"/>
          </a:xfrm>
          <a:prstGeom prst="rect">
            <a:avLst/>
          </a:prstGeom>
        </p:spPr>
        <p:txBody>
          <a:bodyPr wrap="square">
            <a:spAutoFit/>
          </a:bodyPr>
          <a:lstStyle/>
          <a:p>
            <a:pPr marL="285750" indent="-285750">
              <a:buFont typeface="Arial" panose="020B0604020202020204" pitchFamily="34" charset="0"/>
              <a:buChar char="•"/>
            </a:pPr>
            <a:r>
              <a:rPr lang="en-US" sz="2400" i="1" dirty="0"/>
              <a:t>Bulang</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Jingmai</a:t>
            </a:r>
            <a:r>
              <a:rPr lang="en-US" sz="2400" dirty="0"/>
              <a:t> </a:t>
            </a:r>
          </a:p>
          <a:p>
            <a:pPr marL="285750" indent="-285750">
              <a:buFont typeface="Arial" panose="020B0604020202020204" pitchFamily="34" charset="0"/>
              <a:buChar char="•"/>
            </a:pPr>
            <a:endParaRPr lang="en-US" altLang="ja-JP" sz="800" i="1" dirty="0"/>
          </a:p>
          <a:p>
            <a:pPr marL="285750" indent="-285750">
              <a:buFont typeface="Arial" panose="020B0604020202020204" pitchFamily="34" charset="0"/>
              <a:buChar char="•"/>
            </a:pPr>
            <a:r>
              <a:rPr lang="en-US" sz="2400" i="1" dirty="0" err="1"/>
              <a:t>Menghai</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Nannuo</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Yiwu</a:t>
            </a:r>
            <a:r>
              <a:rPr lang="en-US" sz="2400"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i="1" dirty="0" err="1"/>
              <a:t>Youle</a:t>
            </a:r>
            <a:r>
              <a:rPr lang="en-US" sz="2400" dirty="0"/>
              <a:t> </a:t>
            </a:r>
            <a:endParaRPr lang="en-US" sz="2400" i="1" dirty="0"/>
          </a:p>
        </p:txBody>
      </p:sp>
    </p:spTree>
    <p:extLst>
      <p:ext uri="{BB962C8B-B14F-4D97-AF65-F5344CB8AC3E}">
        <p14:creationId xmlns:p14="http://schemas.microsoft.com/office/powerpoint/2010/main" val="2076846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3" name="Rectangle 42">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5569" y="113039"/>
            <a:ext cx="4363973" cy="1259894"/>
          </a:xfrm>
        </p:spPr>
        <p:txBody>
          <a:bodyPr vert="horz" lIns="91440" tIns="45720" rIns="91440" bIns="45720" rtlCol="0" anchor="t">
            <a:normAutofit fontScale="90000"/>
          </a:bodyPr>
          <a:lstStyle/>
          <a:p>
            <a:r>
              <a:rPr lang="en-US" sz="3600" b="1" dirty="0">
                <a:latin typeface="Castellar" panose="020A0402060406010301" pitchFamily="18" charset="0"/>
              </a:rPr>
              <a:t>New Six Famous Tea Mountains</a:t>
            </a:r>
          </a:p>
        </p:txBody>
      </p:sp>
      <p:sp>
        <p:nvSpPr>
          <p:cNvPr id="4" name="Text Placeholder 3"/>
          <p:cNvSpPr>
            <a:spLocks noGrp="1"/>
          </p:cNvSpPr>
          <p:nvPr>
            <p:ph type="body" sz="half" idx="2"/>
          </p:nvPr>
        </p:nvSpPr>
        <p:spPr>
          <a:xfrm>
            <a:off x="283530" y="1250807"/>
            <a:ext cx="4038339" cy="5450709"/>
          </a:xfrm>
        </p:spPr>
        <p:txBody>
          <a:bodyPr vert="horz" lIns="91440" tIns="45720" rIns="91440" bIns="45720" rtlCol="0">
            <a:normAutofit lnSpcReduction="10000"/>
          </a:bodyPr>
          <a:lstStyle/>
          <a:p>
            <a:pPr marL="285750" indent="-285750">
              <a:lnSpc>
                <a:spcPct val="90000"/>
              </a:lnSpc>
              <a:buFont typeface="Wingdings 3" charset="2"/>
              <a:buChar char=""/>
            </a:pPr>
            <a:endParaRPr lang="en-US" b="1" dirty="0"/>
          </a:p>
          <a:p>
            <a:pPr>
              <a:lnSpc>
                <a:spcPct val="90000"/>
              </a:lnSpc>
              <a:buFont typeface="Wingdings 3" charset="2"/>
              <a:buChar char=""/>
            </a:pPr>
            <a:r>
              <a:rPr lang="en-US" dirty="0"/>
              <a:t>Around the end of the Qing dynasty, tea production in the old famous tea  mountains dropped dramatically, either due to large forest fires, overharvesting, prohibitive imperial taxes, or general neglect. </a:t>
            </a:r>
          </a:p>
          <a:p>
            <a:pPr>
              <a:lnSpc>
                <a:spcPct val="90000"/>
              </a:lnSpc>
              <a:buFont typeface="Wingdings 3" charset="2"/>
              <a:buChar char=""/>
            </a:pPr>
            <a:r>
              <a:rPr lang="en-US" dirty="0"/>
              <a:t>To revitalize tea production in the area, the Chinese government in 1962 selected a new group of six great tea mountains that were named based on the more important tea producing mountains at the time, including </a:t>
            </a:r>
            <a:r>
              <a:rPr lang="en-US" dirty="0" err="1"/>
              <a:t>Youle</a:t>
            </a:r>
            <a:r>
              <a:rPr lang="en-US" dirty="0"/>
              <a:t> mountain from the original six. </a:t>
            </a:r>
          </a:p>
          <a:p>
            <a:pPr>
              <a:lnSpc>
                <a:spcPct val="90000"/>
              </a:lnSpc>
              <a:buFont typeface="Wingdings 3" charset="2"/>
              <a:buChar char=""/>
            </a:pPr>
            <a:r>
              <a:rPr lang="en-US" dirty="0"/>
              <a:t>Currently, the following areas are considered as the New Six Famous Tea Mountains:</a:t>
            </a:r>
          </a:p>
          <a:p>
            <a:pPr marL="742950" lvl="1" indent="-285750">
              <a:lnSpc>
                <a:spcPct val="90000"/>
              </a:lnSpc>
              <a:buFont typeface="Wingdings 3" charset="2"/>
              <a:buChar char=""/>
            </a:pPr>
            <a:r>
              <a:rPr lang="en-US" sz="1400" b="1" dirty="0"/>
              <a:t>Bulang  </a:t>
            </a:r>
            <a:endParaRPr lang="en-US" sz="1400" dirty="0"/>
          </a:p>
          <a:p>
            <a:pPr marL="742950" lvl="1" indent="-285750">
              <a:lnSpc>
                <a:spcPct val="90000"/>
              </a:lnSpc>
              <a:buFont typeface="Wingdings 3" charset="2"/>
              <a:buChar char=""/>
            </a:pPr>
            <a:r>
              <a:rPr lang="en-US" sz="1400" b="1" dirty="0" err="1"/>
              <a:t>Jingmai</a:t>
            </a:r>
            <a:endParaRPr lang="en-US" sz="1400" dirty="0"/>
          </a:p>
          <a:p>
            <a:pPr marL="742950" lvl="1" indent="-285750">
              <a:lnSpc>
                <a:spcPct val="90000"/>
              </a:lnSpc>
              <a:buFont typeface="Wingdings 3" charset="2"/>
              <a:buChar char=""/>
            </a:pPr>
            <a:r>
              <a:rPr lang="en-US" sz="1400" b="1" dirty="0" err="1"/>
              <a:t>Menghai</a:t>
            </a:r>
            <a:endParaRPr lang="en-US" sz="1400" dirty="0"/>
          </a:p>
          <a:p>
            <a:pPr marL="742950" lvl="1" indent="-285750">
              <a:lnSpc>
                <a:spcPct val="90000"/>
              </a:lnSpc>
              <a:buFont typeface="Wingdings 3" charset="2"/>
              <a:buChar char=""/>
            </a:pPr>
            <a:r>
              <a:rPr lang="en-US" sz="1400" b="1" dirty="0" err="1"/>
              <a:t>Nannuo</a:t>
            </a:r>
            <a:endParaRPr lang="en-US" sz="1400" dirty="0"/>
          </a:p>
          <a:p>
            <a:pPr marL="742950" lvl="1" indent="-285750">
              <a:lnSpc>
                <a:spcPct val="90000"/>
              </a:lnSpc>
              <a:buFont typeface="Wingdings 3" charset="2"/>
              <a:buChar char=""/>
            </a:pPr>
            <a:r>
              <a:rPr lang="en-US" sz="1400" b="1" dirty="0" err="1"/>
              <a:t>Yiwu</a:t>
            </a:r>
            <a:r>
              <a:rPr lang="en-US" sz="1400" b="1" dirty="0"/>
              <a:t>(Mansa) </a:t>
            </a:r>
          </a:p>
          <a:p>
            <a:pPr marL="742950" lvl="1" indent="-285750">
              <a:lnSpc>
                <a:spcPct val="90000"/>
              </a:lnSpc>
              <a:buFont typeface="Wingdings 3" charset="2"/>
              <a:buChar char=""/>
            </a:pPr>
            <a:r>
              <a:rPr lang="en-US" sz="1400" b="1" dirty="0" err="1"/>
              <a:t>Youle</a:t>
            </a:r>
            <a:r>
              <a:rPr lang="en-US" sz="1400" b="1" dirty="0"/>
              <a:t>(</a:t>
            </a:r>
            <a:r>
              <a:rPr lang="en-US" sz="1400" b="1" dirty="0" err="1"/>
              <a:t>Jinuo</a:t>
            </a:r>
            <a:r>
              <a:rPr lang="en-US" sz="1400" b="1" dirty="0"/>
              <a:t>)</a:t>
            </a:r>
            <a:endParaRPr lang="en-US" sz="1400" dirty="0"/>
          </a:p>
          <a:p>
            <a:pPr>
              <a:lnSpc>
                <a:spcPct val="90000"/>
              </a:lnSpc>
              <a:buFont typeface="Wingdings 3" charset="2"/>
              <a:buChar char=""/>
            </a:pPr>
            <a:endParaRPr lang="en-US" sz="900" dirty="0"/>
          </a:p>
        </p:txBody>
      </p:sp>
      <p:pic>
        <p:nvPicPr>
          <p:cNvPr id="6" name="Content Placeholder 8"/>
          <p:cNvPicPr>
            <a:picLocks noChangeAspect="1"/>
          </p:cNvPicPr>
          <p:nvPr/>
        </p:nvPicPr>
        <p:blipFill rotWithShape="1">
          <a:blip r:embed="rId2" cstate="print">
            <a:extLst>
              <a:ext uri="{28A0092B-C50C-407E-A947-70E740481C1C}">
                <a14:useLocalDpi xmlns:a14="http://schemas.microsoft.com/office/drawing/2010/main" val="0"/>
              </a:ext>
            </a:extLst>
          </a:blip>
          <a:srcRect t="8187" r="2" b="23891"/>
          <a:stretch/>
        </p:blipFill>
        <p:spPr>
          <a:xfrm>
            <a:off x="4619543" y="10"/>
            <a:ext cx="7572457" cy="6857990"/>
          </a:xfrm>
          <a:prstGeom prst="rect">
            <a:avLst/>
          </a:prstGeom>
        </p:spPr>
      </p:pic>
    </p:spTree>
    <p:extLst>
      <p:ext uri="{BB962C8B-B14F-4D97-AF65-F5344CB8AC3E}">
        <p14:creationId xmlns:p14="http://schemas.microsoft.com/office/powerpoint/2010/main" val="2596129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Content Placeholder 5" descr="A view of a mountain&#10;&#10;Description automatically generated">
            <a:extLst>
              <a:ext uri="{FF2B5EF4-FFF2-40B4-BE49-F238E27FC236}">
                <a16:creationId xmlns:a16="http://schemas.microsoft.com/office/drawing/2014/main" id="{1EA64407-8729-4346-901A-45FA56F5F5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156" r="7556" b="2"/>
          <a:stretch/>
        </p:blipFill>
        <p:spPr>
          <a:xfrm>
            <a:off x="4682169" y="10"/>
            <a:ext cx="7509831" cy="6857990"/>
          </a:xfrm>
          <a:prstGeom prst="rect">
            <a:avLst/>
          </a:prstGeom>
        </p:spPr>
      </p:pic>
      <p:sp useBgFill="1">
        <p:nvSpPr>
          <p:cNvPr id="43" name="Freeform: Shape 42">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432544FC-23F2-4D6B-8424-345F31757F4A}"/>
              </a:ext>
            </a:extLst>
          </p:cNvPr>
          <p:cNvSpPr>
            <a:spLocks noGrp="1"/>
          </p:cNvSpPr>
          <p:nvPr>
            <p:ph type="title"/>
          </p:nvPr>
        </p:nvSpPr>
        <p:spPr>
          <a:xfrm>
            <a:off x="546531" y="428286"/>
            <a:ext cx="2858799" cy="589887"/>
          </a:xfrm>
        </p:spPr>
        <p:txBody>
          <a:bodyPr vert="horz" lIns="91440" tIns="45720" rIns="91440" bIns="45720" rtlCol="0" anchor="t">
            <a:noAutofit/>
          </a:bodyPr>
          <a:lstStyle/>
          <a:p>
            <a:r>
              <a:rPr lang="en-US" sz="3600" b="1" dirty="0">
                <a:latin typeface="Castellar" panose="020A0402060406010301" pitchFamily="18" charset="0"/>
              </a:rPr>
              <a:t>Climate</a:t>
            </a:r>
          </a:p>
        </p:txBody>
      </p:sp>
      <p:sp>
        <p:nvSpPr>
          <p:cNvPr id="45" name="Rectangle 44">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806A7539-4469-4733-A365-DADB495E0E26}"/>
              </a:ext>
            </a:extLst>
          </p:cNvPr>
          <p:cNvSpPr>
            <a:spLocks noGrp="1"/>
          </p:cNvSpPr>
          <p:nvPr>
            <p:ph type="body" sz="half" idx="2"/>
          </p:nvPr>
        </p:nvSpPr>
        <p:spPr>
          <a:xfrm>
            <a:off x="531811" y="1284451"/>
            <a:ext cx="5564189" cy="4960283"/>
          </a:xfrm>
        </p:spPr>
        <p:txBody>
          <a:bodyPr vert="horz" lIns="91440" tIns="45720" rIns="91440" bIns="45720" rtlCol="0">
            <a:noAutofit/>
          </a:bodyPr>
          <a:lstStyle/>
          <a:p>
            <a:pPr marL="285750" indent="-285750" fontAlgn="base">
              <a:lnSpc>
                <a:spcPct val="90000"/>
              </a:lnSpc>
              <a:buFont typeface="Wingdings 3" charset="2"/>
              <a:buChar char=""/>
            </a:pPr>
            <a:r>
              <a:rPr lang="en-US" sz="1300" dirty="0">
                <a:solidFill>
                  <a:schemeClr val="tx1"/>
                </a:solidFill>
              </a:rPr>
              <a:t>Eastern Plateau Region</a:t>
            </a:r>
          </a:p>
          <a:p>
            <a:pPr marL="742950" lvl="1" indent="-285750" fontAlgn="base">
              <a:lnSpc>
                <a:spcPct val="90000"/>
              </a:lnSpc>
              <a:spcBef>
                <a:spcPts val="600"/>
              </a:spcBef>
              <a:buFont typeface="Wingdings 3" charset="2"/>
              <a:buChar char=""/>
            </a:pPr>
            <a:r>
              <a:rPr lang="en-US" sz="1300" dirty="0">
                <a:solidFill>
                  <a:schemeClr val="tx1"/>
                </a:solidFill>
              </a:rPr>
              <a:t>Because of the high elevation, summers are cool, winters are mild. </a:t>
            </a:r>
          </a:p>
          <a:p>
            <a:pPr marL="742950" lvl="1" indent="-285750" fontAlgn="base">
              <a:lnSpc>
                <a:spcPct val="90000"/>
              </a:lnSpc>
              <a:spcBef>
                <a:spcPts val="600"/>
              </a:spcBef>
              <a:buFont typeface="Wingdings 3" charset="2"/>
              <a:buChar char=""/>
            </a:pPr>
            <a:r>
              <a:rPr lang="en-US" sz="1300" dirty="0">
                <a:solidFill>
                  <a:schemeClr val="tx1"/>
                </a:solidFill>
              </a:rPr>
              <a:t>June–July temp average 71 °F (22 °C), </a:t>
            </a:r>
          </a:p>
          <a:p>
            <a:pPr marL="742950" lvl="1" indent="-285750" fontAlgn="base">
              <a:lnSpc>
                <a:spcPct val="90000"/>
              </a:lnSpc>
              <a:spcBef>
                <a:spcPts val="600"/>
              </a:spcBef>
              <a:buFont typeface="Wingdings 3" charset="2"/>
              <a:buChar char=""/>
            </a:pPr>
            <a:r>
              <a:rPr lang="en-US" sz="1300" dirty="0">
                <a:solidFill>
                  <a:schemeClr val="tx1"/>
                </a:solidFill>
              </a:rPr>
              <a:t>Dec–Jan temp average 48 °F (9 °C). </a:t>
            </a:r>
          </a:p>
          <a:p>
            <a:pPr marL="742950" lvl="1" indent="-285750" fontAlgn="base">
              <a:lnSpc>
                <a:spcPct val="90000"/>
              </a:lnSpc>
              <a:spcBef>
                <a:spcPts val="600"/>
              </a:spcBef>
              <a:buFont typeface="Wingdings 3" charset="2"/>
              <a:buChar char=""/>
            </a:pPr>
            <a:r>
              <a:rPr lang="en-US" sz="1300" dirty="0">
                <a:solidFill>
                  <a:schemeClr val="tx1"/>
                </a:solidFill>
              </a:rPr>
              <a:t>Annual growing season of 10 months. </a:t>
            </a:r>
          </a:p>
          <a:p>
            <a:pPr marL="285750" indent="-285750" fontAlgn="base">
              <a:lnSpc>
                <a:spcPct val="90000"/>
              </a:lnSpc>
              <a:buFont typeface="Wingdings 3" charset="2"/>
              <a:buChar char=""/>
            </a:pPr>
            <a:r>
              <a:rPr lang="en-US" sz="1300" dirty="0">
                <a:solidFill>
                  <a:schemeClr val="tx1"/>
                </a:solidFill>
              </a:rPr>
              <a:t>Western Canyon Region </a:t>
            </a:r>
          </a:p>
          <a:p>
            <a:pPr marL="742950" lvl="1" indent="-285750" fontAlgn="base">
              <a:lnSpc>
                <a:spcPct val="90000"/>
              </a:lnSpc>
              <a:spcBef>
                <a:spcPts val="600"/>
              </a:spcBef>
              <a:buFont typeface="Wingdings 3" charset="2"/>
              <a:buChar char=""/>
            </a:pPr>
            <a:r>
              <a:rPr lang="en-US" sz="1300" dirty="0">
                <a:solidFill>
                  <a:schemeClr val="tx1"/>
                </a:solidFill>
              </a:rPr>
              <a:t>High mountains and deep valleys create vertical climatic zones. </a:t>
            </a:r>
          </a:p>
          <a:p>
            <a:pPr marL="742950" lvl="1" indent="-285750" fontAlgn="base">
              <a:lnSpc>
                <a:spcPct val="90000"/>
              </a:lnSpc>
              <a:spcBef>
                <a:spcPts val="600"/>
              </a:spcBef>
              <a:buFont typeface="Wingdings 3" charset="2"/>
              <a:buChar char=""/>
            </a:pPr>
            <a:r>
              <a:rPr lang="en-US" sz="1300" dirty="0">
                <a:solidFill>
                  <a:schemeClr val="tx1"/>
                </a:solidFill>
              </a:rPr>
              <a:t>Sultry heat with high humidity dominates the bottom of the valleys, </a:t>
            </a:r>
          </a:p>
          <a:p>
            <a:pPr marL="742950" lvl="1" indent="-285750" fontAlgn="base">
              <a:lnSpc>
                <a:spcPct val="90000"/>
              </a:lnSpc>
              <a:spcBef>
                <a:spcPts val="600"/>
              </a:spcBef>
              <a:buFont typeface="Wingdings 3" charset="2"/>
              <a:buChar char=""/>
            </a:pPr>
            <a:r>
              <a:rPr lang="en-US" sz="1300" dirty="0">
                <a:solidFill>
                  <a:schemeClr val="tx1"/>
                </a:solidFill>
              </a:rPr>
              <a:t>A temperate zone prevails at 6,000 to 11,000 feet (1,830 to 3,350 </a:t>
            </a:r>
            <a:r>
              <a:rPr lang="en-US" sz="1300" dirty="0" err="1">
                <a:solidFill>
                  <a:schemeClr val="tx1"/>
                </a:solidFill>
              </a:rPr>
              <a:t>metres</a:t>
            </a:r>
            <a:r>
              <a:rPr lang="en-US" sz="1300" dirty="0">
                <a:solidFill>
                  <a:schemeClr val="tx1"/>
                </a:solidFill>
              </a:rPr>
              <a:t>)</a:t>
            </a:r>
          </a:p>
          <a:p>
            <a:pPr marL="742950" lvl="1" indent="-285750" fontAlgn="base">
              <a:lnSpc>
                <a:spcPct val="90000"/>
              </a:lnSpc>
              <a:spcBef>
                <a:spcPts val="600"/>
              </a:spcBef>
              <a:buFont typeface="Wingdings 3" charset="2"/>
              <a:buChar char=""/>
            </a:pPr>
            <a:r>
              <a:rPr lang="en-US" sz="1300" dirty="0">
                <a:solidFill>
                  <a:schemeClr val="tx1"/>
                </a:solidFill>
              </a:rPr>
              <a:t>Freezing winds envelop the tops of the mountains.</a:t>
            </a:r>
          </a:p>
          <a:p>
            <a:pPr marL="285750" indent="-285750" fontAlgn="base">
              <a:lnSpc>
                <a:spcPct val="90000"/>
              </a:lnSpc>
              <a:buFont typeface="Wingdings 3" charset="2"/>
              <a:buChar char=""/>
            </a:pPr>
            <a:r>
              <a:rPr lang="en-US" sz="1300" dirty="0">
                <a:solidFill>
                  <a:schemeClr val="tx1"/>
                </a:solidFill>
              </a:rPr>
              <a:t>Yunnan, under the influence of rain-bearing monsoon winds blowing from both the Pacific and Indian oceans, enjoys good precipitation (nearly all of it as rainfall). </a:t>
            </a:r>
          </a:p>
          <a:p>
            <a:pPr marL="285750" indent="-285750" fontAlgn="base">
              <a:lnSpc>
                <a:spcPct val="90000"/>
              </a:lnSpc>
              <a:buFont typeface="Wingdings 3" charset="2"/>
              <a:buChar char=""/>
            </a:pPr>
            <a:r>
              <a:rPr lang="en-US" sz="1300" dirty="0">
                <a:solidFill>
                  <a:schemeClr val="tx1"/>
                </a:solidFill>
              </a:rPr>
              <a:t>The bulk of the rain falls from May through October, </a:t>
            </a:r>
          </a:p>
          <a:p>
            <a:pPr marL="285750" indent="-285750" fontAlgn="base">
              <a:lnSpc>
                <a:spcPct val="90000"/>
              </a:lnSpc>
              <a:buFont typeface="Wingdings 3" charset="2"/>
              <a:buChar char=""/>
            </a:pPr>
            <a:r>
              <a:rPr lang="en-US" sz="1300" dirty="0">
                <a:solidFill>
                  <a:schemeClr val="tx1"/>
                </a:solidFill>
              </a:rPr>
              <a:t>The rain is heavier in the western canyon region than in the eastern plateau region. </a:t>
            </a:r>
          </a:p>
          <a:p>
            <a:pPr marL="285750" indent="-285750" fontAlgn="base">
              <a:lnSpc>
                <a:spcPct val="90000"/>
              </a:lnSpc>
              <a:buFont typeface="Wingdings 3" charset="2"/>
              <a:buChar char=""/>
            </a:pPr>
            <a:r>
              <a:rPr lang="en-US" sz="1300" dirty="0">
                <a:solidFill>
                  <a:schemeClr val="tx1"/>
                </a:solidFill>
              </a:rPr>
              <a:t>Average annual rainfall in Kunming is about 49”</a:t>
            </a:r>
          </a:p>
        </p:txBody>
      </p:sp>
    </p:spTree>
    <p:extLst>
      <p:ext uri="{BB962C8B-B14F-4D97-AF65-F5344CB8AC3E}">
        <p14:creationId xmlns:p14="http://schemas.microsoft.com/office/powerpoint/2010/main" val="2885209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200" y="0"/>
            <a:ext cx="2286257" cy="692944"/>
          </a:xfrm>
        </p:spPr>
        <p:txBody>
          <a:bodyPr/>
          <a:lstStyle/>
          <a:p>
            <a:r>
              <a:rPr lang="en-US" b="1" dirty="0"/>
              <a:t>Bulang</a:t>
            </a:r>
          </a:p>
        </p:txBody>
      </p:sp>
      <p:sp>
        <p:nvSpPr>
          <p:cNvPr id="5" name="Text Placeholder 4"/>
          <p:cNvSpPr>
            <a:spLocks noGrp="1"/>
          </p:cNvSpPr>
          <p:nvPr>
            <p:ph type="body" idx="1"/>
          </p:nvPr>
        </p:nvSpPr>
        <p:spPr>
          <a:xfrm>
            <a:off x="2407200" y="678657"/>
            <a:ext cx="2504165" cy="426243"/>
          </a:xfrm>
        </p:spPr>
        <p:txBody>
          <a:bodyPr/>
          <a:lstStyle/>
          <a:p>
            <a:r>
              <a:rPr lang="en-US" b="1" dirty="0"/>
              <a:t>Lao Ban Zhang</a:t>
            </a:r>
          </a:p>
        </p:txBody>
      </p:sp>
      <p:sp>
        <p:nvSpPr>
          <p:cNvPr id="6" name="Content Placeholder 5"/>
          <p:cNvSpPr>
            <a:spLocks noGrp="1"/>
          </p:cNvSpPr>
          <p:nvPr>
            <p:ph sz="half" idx="2"/>
          </p:nvPr>
        </p:nvSpPr>
        <p:spPr>
          <a:xfrm>
            <a:off x="2407358" y="1104900"/>
            <a:ext cx="5008013" cy="5753100"/>
          </a:xfrm>
        </p:spPr>
        <p:txBody>
          <a:bodyPr>
            <a:noAutofit/>
          </a:bodyPr>
          <a:lstStyle/>
          <a:p>
            <a:pPr marL="0" indent="0">
              <a:buNone/>
            </a:pPr>
            <a:r>
              <a:rPr lang="en-US" sz="1400" dirty="0" err="1"/>
              <a:t>Banzhang</a:t>
            </a:r>
            <a:r>
              <a:rPr lang="en-US" sz="1400" dirty="0"/>
              <a:t> Tea Mountain is located in </a:t>
            </a:r>
            <a:r>
              <a:rPr lang="en-US" sz="1400" dirty="0" err="1"/>
              <a:t>Banzhang</a:t>
            </a:r>
            <a:r>
              <a:rPr lang="en-US" sz="1400" dirty="0"/>
              <a:t> Village of </a:t>
            </a:r>
            <a:r>
              <a:rPr lang="en-US" sz="1400" dirty="0" err="1"/>
              <a:t>Bulangzu</a:t>
            </a:r>
            <a:r>
              <a:rPr lang="en-US" sz="1400" dirty="0"/>
              <a:t> Township, Bulang Mountain, </a:t>
            </a:r>
            <a:r>
              <a:rPr lang="en-US" sz="1400" dirty="0" err="1"/>
              <a:t>Menghai</a:t>
            </a:r>
            <a:r>
              <a:rPr lang="en-US" sz="1400" dirty="0"/>
              <a:t> County. </a:t>
            </a:r>
          </a:p>
          <a:p>
            <a:pPr marL="0" indent="0">
              <a:buNone/>
            </a:pPr>
            <a:r>
              <a:rPr lang="en-US" sz="1400" dirty="0"/>
              <a:t>It is located 63km from the </a:t>
            </a:r>
            <a:r>
              <a:rPr lang="en-US" sz="1400" dirty="0" err="1"/>
              <a:t>Menghai</a:t>
            </a:r>
            <a:r>
              <a:rPr lang="en-US" sz="1400" dirty="0"/>
              <a:t> county seat. </a:t>
            </a:r>
          </a:p>
          <a:p>
            <a:pPr marL="0" indent="0">
              <a:buNone/>
            </a:pPr>
            <a:r>
              <a:rPr lang="en-US" sz="1400" dirty="0"/>
              <a:t>Bulang Mountain’s </a:t>
            </a:r>
            <a:r>
              <a:rPr lang="en-US" sz="1400" dirty="0" err="1"/>
              <a:t>Bulangzu</a:t>
            </a:r>
            <a:r>
              <a:rPr lang="en-US" sz="1400" dirty="0"/>
              <a:t> Township covers an area of 1,016 square kilometers with a population of only 18,000 people. </a:t>
            </a:r>
          </a:p>
          <a:p>
            <a:pPr marL="0" indent="0">
              <a:buNone/>
            </a:pPr>
            <a:r>
              <a:rPr lang="en-US" sz="1400" dirty="0"/>
              <a:t>Mountains cover 93% of its land area. </a:t>
            </a:r>
          </a:p>
          <a:p>
            <a:pPr marL="0" indent="0">
              <a:buNone/>
            </a:pPr>
            <a:r>
              <a:rPr lang="en-US" sz="1400" dirty="0"/>
              <a:t>The elevation of this area is between 600 and 2100 meters. </a:t>
            </a:r>
          </a:p>
          <a:p>
            <a:pPr marL="0" indent="0">
              <a:buNone/>
            </a:pPr>
            <a:r>
              <a:rPr lang="en-US" sz="1400" dirty="0"/>
              <a:t>Two thousand years ago, Pu people were already living here (the Pu were earliest indigenous people in Yunnan). </a:t>
            </a:r>
          </a:p>
          <a:p>
            <a:pPr marL="0" indent="0">
              <a:buNone/>
            </a:pPr>
            <a:r>
              <a:rPr lang="en-US" sz="1400" dirty="0"/>
              <a:t>The ancient Pu people were the earliest ancestors of Yunnan tea and the first to cultivate, produce, and drink tea. </a:t>
            </a:r>
          </a:p>
          <a:p>
            <a:pPr marL="0" indent="0">
              <a:buNone/>
            </a:pPr>
            <a:r>
              <a:rPr lang="en-US" sz="1400" dirty="0" err="1"/>
              <a:t>Banzhang</a:t>
            </a:r>
            <a:r>
              <a:rPr lang="en-US" sz="1400" dirty="0"/>
              <a:t> is just a simple village, but the tea it produces possesses overpowering </a:t>
            </a:r>
            <a:r>
              <a:rPr lang="en-US" sz="1400" i="1" dirty="0" err="1"/>
              <a:t>chaqi</a:t>
            </a:r>
            <a:r>
              <a:rPr lang="en-US" sz="1400" dirty="0"/>
              <a:t> and intense </a:t>
            </a:r>
            <a:r>
              <a:rPr lang="en-US" sz="1400" i="1" dirty="0" err="1"/>
              <a:t>huigan</a:t>
            </a:r>
            <a:r>
              <a:rPr lang="en-US" sz="1400" dirty="0"/>
              <a:t>. As a result, it has become famous throughout the world. </a:t>
            </a:r>
          </a:p>
          <a:p>
            <a:pPr marL="0" indent="0">
              <a:buNone/>
            </a:pPr>
            <a:r>
              <a:rPr lang="en-US" sz="1400" dirty="0"/>
              <a:t>To tea lovers, </a:t>
            </a:r>
            <a:r>
              <a:rPr lang="en-US" sz="1400" dirty="0" err="1"/>
              <a:t>Banzhang</a:t>
            </a:r>
            <a:r>
              <a:rPr lang="en-US" sz="1400" dirty="0"/>
              <a:t> village has become one of the holy places of </a:t>
            </a:r>
            <a:r>
              <a:rPr lang="en-US" sz="1400" dirty="0" err="1"/>
              <a:t>Puerh</a:t>
            </a:r>
            <a:r>
              <a:rPr lang="en-US" sz="1400" dirty="0"/>
              <a:t> tea.</a:t>
            </a:r>
          </a:p>
        </p:txBody>
      </p:sp>
      <p:sp>
        <p:nvSpPr>
          <p:cNvPr id="7" name="Text Placeholder 6"/>
          <p:cNvSpPr>
            <a:spLocks noGrp="1"/>
          </p:cNvSpPr>
          <p:nvPr>
            <p:ph type="body" sz="quarter" idx="3"/>
          </p:nvPr>
        </p:nvSpPr>
        <p:spPr>
          <a:xfrm>
            <a:off x="7910799" y="685800"/>
            <a:ext cx="3999001" cy="433388"/>
          </a:xfrm>
        </p:spPr>
        <p:txBody>
          <a:bodyPr/>
          <a:lstStyle/>
          <a:p>
            <a:r>
              <a:rPr lang="en-US" b="1" dirty="0"/>
              <a:t>Lao Mane</a:t>
            </a:r>
          </a:p>
        </p:txBody>
      </p:sp>
      <p:sp>
        <p:nvSpPr>
          <p:cNvPr id="8" name="Content Placeholder 7"/>
          <p:cNvSpPr>
            <a:spLocks noGrp="1"/>
          </p:cNvSpPr>
          <p:nvPr>
            <p:ph sz="quarter" idx="4"/>
          </p:nvPr>
        </p:nvSpPr>
        <p:spPr>
          <a:xfrm>
            <a:off x="7910799" y="1269206"/>
            <a:ext cx="3761806" cy="5510213"/>
          </a:xfrm>
        </p:spPr>
        <p:txBody>
          <a:bodyPr>
            <a:normAutofit lnSpcReduction="10000"/>
          </a:bodyPr>
          <a:lstStyle/>
          <a:p>
            <a:pPr marL="0" indent="0">
              <a:buNone/>
            </a:pPr>
            <a:r>
              <a:rPr lang="en-US" sz="1400" dirty="0"/>
              <a:t>Lao Mane Tea Mountain is located in Old Mane Village of </a:t>
            </a:r>
            <a:r>
              <a:rPr lang="en-US" sz="1400" dirty="0" err="1"/>
              <a:t>Bulangzu</a:t>
            </a:r>
            <a:r>
              <a:rPr lang="en-US" sz="1400" dirty="0"/>
              <a:t> Township, Bulang Mountain, </a:t>
            </a:r>
            <a:r>
              <a:rPr lang="en-US" sz="1400" dirty="0" err="1"/>
              <a:t>Menghai</a:t>
            </a:r>
            <a:r>
              <a:rPr lang="en-US" sz="1400" dirty="0"/>
              <a:t> County. </a:t>
            </a:r>
          </a:p>
          <a:p>
            <a:pPr marL="0" indent="0">
              <a:buNone/>
            </a:pPr>
            <a:r>
              <a:rPr lang="en-US" sz="1400" dirty="0"/>
              <a:t>It is located 70 km from the </a:t>
            </a:r>
            <a:r>
              <a:rPr lang="en-US" sz="1400" dirty="0" err="1"/>
              <a:t>Menghai</a:t>
            </a:r>
            <a:r>
              <a:rPr lang="en-US" sz="1400" dirty="0"/>
              <a:t> county seat. </a:t>
            </a:r>
          </a:p>
          <a:p>
            <a:pPr marL="0" indent="0">
              <a:buNone/>
            </a:pPr>
            <a:r>
              <a:rPr lang="en-US" sz="1400" dirty="0"/>
              <a:t>It has a tea growing history of over 900 years. </a:t>
            </a:r>
          </a:p>
          <a:p>
            <a:pPr marL="0" indent="0">
              <a:buNone/>
            </a:pPr>
            <a:r>
              <a:rPr lang="en-US" sz="1400" dirty="0"/>
              <a:t>Today Lao Mane village has 128 households and a total of 614 residents. </a:t>
            </a:r>
          </a:p>
          <a:p>
            <a:pPr marL="0" indent="0">
              <a:buNone/>
            </a:pPr>
            <a:r>
              <a:rPr lang="en-US" sz="1400" dirty="0"/>
              <a:t>There are 3,205mu of preserved ancient tea gardens and 852mu of new tea gardens. </a:t>
            </a:r>
          </a:p>
          <a:p>
            <a:pPr marL="0" indent="0">
              <a:buNone/>
            </a:pPr>
            <a:r>
              <a:rPr lang="en-US" sz="1400" dirty="0"/>
              <a:t>Lao Mane lies at an elevation of 1,700meters. </a:t>
            </a:r>
          </a:p>
          <a:p>
            <a:pPr marL="0" indent="0">
              <a:buNone/>
            </a:pPr>
            <a:r>
              <a:rPr lang="en-US" sz="1400" dirty="0"/>
              <a:t>Tea mountains stretch in a continuous chain traversed by ravines. T</a:t>
            </a:r>
          </a:p>
          <a:p>
            <a:pPr marL="0" indent="0">
              <a:buNone/>
            </a:pPr>
            <a:r>
              <a:rPr lang="en-US" sz="1400" dirty="0"/>
              <a:t>he climate is warm and provides ample sunshine. </a:t>
            </a:r>
          </a:p>
          <a:p>
            <a:pPr marL="0" indent="0">
              <a:buNone/>
            </a:pPr>
            <a:r>
              <a:rPr lang="en-US" sz="1400" dirty="0"/>
              <a:t>Rain is plentiful and the soil is rich. </a:t>
            </a:r>
          </a:p>
          <a:p>
            <a:pPr marL="0" indent="0">
              <a:buNone/>
            </a:pPr>
            <a:r>
              <a:rPr lang="en-US" sz="1400" dirty="0"/>
              <a:t>Along with </a:t>
            </a:r>
            <a:r>
              <a:rPr lang="en-US" sz="1400" dirty="0" err="1"/>
              <a:t>Banzhang</a:t>
            </a:r>
            <a:r>
              <a:rPr lang="en-US" sz="1400" dirty="0"/>
              <a:t>, Lao Mane belongs to the Bulang Mountain tea region.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406" y="1304926"/>
            <a:ext cx="2087869" cy="16025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37" y="4302164"/>
            <a:ext cx="2082838" cy="17430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06" y="2911121"/>
            <a:ext cx="2087869" cy="139104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406" y="6046129"/>
            <a:ext cx="997981" cy="81187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387" y="6045683"/>
            <a:ext cx="1107044" cy="812761"/>
          </a:xfrm>
          <a:prstGeom prst="rect">
            <a:avLst/>
          </a:prstGeom>
        </p:spPr>
      </p:pic>
    </p:spTree>
    <p:extLst>
      <p:ext uri="{BB962C8B-B14F-4D97-AF65-F5344CB8AC3E}">
        <p14:creationId xmlns:p14="http://schemas.microsoft.com/office/powerpoint/2010/main" val="3608678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with medium confidence">
            <a:extLst>
              <a:ext uri="{FF2B5EF4-FFF2-40B4-BE49-F238E27FC236}">
                <a16:creationId xmlns:a16="http://schemas.microsoft.com/office/drawing/2014/main" id="{1F1CAC86-CBA7-4700-BA31-0783E9054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4984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Jingmai</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598612"/>
            <a:ext cx="5181600" cy="4866482"/>
          </a:xfrm>
        </p:spPr>
      </p:pic>
      <p:sp>
        <p:nvSpPr>
          <p:cNvPr id="4" name="Text Placeholder 3"/>
          <p:cNvSpPr>
            <a:spLocks noGrp="1"/>
          </p:cNvSpPr>
          <p:nvPr>
            <p:ph type="body" sz="half" idx="2"/>
          </p:nvPr>
        </p:nvSpPr>
        <p:spPr>
          <a:xfrm>
            <a:off x="1843088" y="1598612"/>
            <a:ext cx="4251323" cy="5087937"/>
          </a:xfrm>
        </p:spPr>
        <p:txBody>
          <a:bodyPr>
            <a:normAutofit/>
          </a:bodyPr>
          <a:lstStyle/>
          <a:p>
            <a:r>
              <a:rPr lang="en-US" dirty="0"/>
              <a:t>The </a:t>
            </a:r>
            <a:r>
              <a:rPr lang="en-US" dirty="0" err="1"/>
              <a:t>Jingmai</a:t>
            </a:r>
            <a:r>
              <a:rPr lang="en-US" dirty="0"/>
              <a:t> tea growing area is located in the </a:t>
            </a:r>
            <a:r>
              <a:rPr lang="en-US" dirty="0" err="1"/>
              <a:t>Puerh</a:t>
            </a:r>
            <a:r>
              <a:rPr lang="en-US" dirty="0"/>
              <a:t> Prefecture,  Lancang County township of </a:t>
            </a:r>
            <a:r>
              <a:rPr lang="en-US" dirty="0" err="1"/>
              <a:t>Huimin</a:t>
            </a:r>
            <a:r>
              <a:rPr lang="en-US" dirty="0"/>
              <a:t>. </a:t>
            </a:r>
          </a:p>
          <a:p>
            <a:r>
              <a:rPr lang="en-US" dirty="0"/>
              <a:t>It borders </a:t>
            </a:r>
            <a:r>
              <a:rPr lang="en-US" dirty="0" err="1"/>
              <a:t>Menghai</a:t>
            </a:r>
            <a:r>
              <a:rPr lang="en-US" dirty="0"/>
              <a:t> County in Xishuangbanna. </a:t>
            </a:r>
          </a:p>
          <a:p>
            <a:r>
              <a:rPr lang="en-US" dirty="0"/>
              <a:t>The </a:t>
            </a:r>
            <a:r>
              <a:rPr lang="en-US" dirty="0" err="1"/>
              <a:t>Jingmai</a:t>
            </a:r>
            <a:r>
              <a:rPr lang="en-US" dirty="0"/>
              <a:t> tea growing area covers the Lancang County villages of </a:t>
            </a:r>
            <a:r>
              <a:rPr lang="en-US" dirty="0" err="1"/>
              <a:t>Jingmai</a:t>
            </a:r>
            <a:r>
              <a:rPr lang="en-US" dirty="0"/>
              <a:t> and </a:t>
            </a:r>
            <a:r>
              <a:rPr lang="en-US" dirty="0" err="1"/>
              <a:t>Mangjing</a:t>
            </a:r>
            <a:r>
              <a:rPr lang="en-US" dirty="0"/>
              <a:t>. </a:t>
            </a:r>
          </a:p>
          <a:p>
            <a:r>
              <a:rPr lang="en-US" dirty="0"/>
              <a:t>This stretch of 10,000mu cultivated ancient tea gardens has upwards of 1000 years of history. </a:t>
            </a:r>
          </a:p>
          <a:p>
            <a:r>
              <a:rPr lang="en-US" dirty="0"/>
              <a:t>Scholars believe the </a:t>
            </a:r>
            <a:r>
              <a:rPr lang="en-US" dirty="0" err="1"/>
              <a:t>Jingmai</a:t>
            </a:r>
            <a:r>
              <a:rPr lang="en-US" dirty="0"/>
              <a:t> Tea Mountain was first cultivated over 1200 years ago in 696 A.D. by the ancestors of the Bulang people. </a:t>
            </a:r>
          </a:p>
          <a:p>
            <a:r>
              <a:rPr lang="en-US" dirty="0"/>
              <a:t>The next several dynasties saw a succession of tea planting, leading to the current scale of over 10,000mu under cultivation. </a:t>
            </a:r>
          </a:p>
          <a:p>
            <a:r>
              <a:rPr lang="en-US" dirty="0"/>
              <a:t>Within the ancient tea forest, tea trees are mixed in with the rest of the forest. This has created a fine natural ecology, which is a good example of an ecological tea garden.</a:t>
            </a:r>
          </a:p>
        </p:txBody>
      </p:sp>
    </p:spTree>
    <p:extLst>
      <p:ext uri="{BB962C8B-B14F-4D97-AF65-F5344CB8AC3E}">
        <p14:creationId xmlns:p14="http://schemas.microsoft.com/office/powerpoint/2010/main" val="1104556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67E49F3-C50A-46E1-B11F-86E86D00B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1666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49" y="64293"/>
            <a:ext cx="2155425" cy="563949"/>
          </a:xfrm>
        </p:spPr>
        <p:txBody>
          <a:bodyPr>
            <a:normAutofit fontScale="90000"/>
          </a:bodyPr>
          <a:lstStyle/>
          <a:p>
            <a:r>
              <a:rPr lang="en-US" b="1" dirty="0" err="1"/>
              <a:t>Menghai</a:t>
            </a:r>
            <a:endParaRPr lang="en-US" b="1" dirty="0"/>
          </a:p>
        </p:txBody>
      </p:sp>
      <p:sp>
        <p:nvSpPr>
          <p:cNvPr id="5" name="Text Placeholder 4"/>
          <p:cNvSpPr>
            <a:spLocks noGrp="1"/>
          </p:cNvSpPr>
          <p:nvPr>
            <p:ph type="body" idx="1"/>
          </p:nvPr>
        </p:nvSpPr>
        <p:spPr>
          <a:xfrm>
            <a:off x="1972649" y="766568"/>
            <a:ext cx="1055325" cy="432782"/>
          </a:xfrm>
        </p:spPr>
        <p:txBody>
          <a:bodyPr/>
          <a:lstStyle/>
          <a:p>
            <a:r>
              <a:rPr lang="en-US" b="1" dirty="0" err="1"/>
              <a:t>Hekai</a:t>
            </a:r>
            <a:endParaRPr lang="en-US" b="1" dirty="0"/>
          </a:p>
        </p:txBody>
      </p:sp>
      <p:sp>
        <p:nvSpPr>
          <p:cNvPr id="6" name="Content Placeholder 5"/>
          <p:cNvSpPr>
            <a:spLocks noGrp="1"/>
          </p:cNvSpPr>
          <p:nvPr>
            <p:ph sz="half" idx="2"/>
          </p:nvPr>
        </p:nvSpPr>
        <p:spPr>
          <a:xfrm>
            <a:off x="314325" y="1426742"/>
            <a:ext cx="4371975" cy="5324359"/>
          </a:xfrm>
        </p:spPr>
        <p:txBody>
          <a:bodyPr>
            <a:noAutofit/>
          </a:bodyPr>
          <a:lstStyle/>
          <a:p>
            <a:pPr marL="0" indent="0">
              <a:buNone/>
            </a:pPr>
            <a:r>
              <a:rPr lang="en-US" sz="1000" dirty="0" err="1"/>
              <a:t>Hekai</a:t>
            </a:r>
            <a:r>
              <a:rPr lang="en-US" sz="1000" dirty="0"/>
              <a:t> Tea Mountain is located in the southeast of </a:t>
            </a:r>
            <a:r>
              <a:rPr lang="en-US" sz="1000" dirty="0" err="1"/>
              <a:t>Menghai</a:t>
            </a:r>
            <a:r>
              <a:rPr lang="en-US" sz="1000" dirty="0"/>
              <a:t> County in </a:t>
            </a:r>
            <a:r>
              <a:rPr lang="en-US" sz="1000" dirty="0" err="1"/>
              <a:t>Hekai</a:t>
            </a:r>
            <a:r>
              <a:rPr lang="en-US" sz="1000" dirty="0"/>
              <a:t> Village of </a:t>
            </a:r>
            <a:r>
              <a:rPr lang="en-US" sz="1000" dirty="0" err="1"/>
              <a:t>Menghun</a:t>
            </a:r>
            <a:r>
              <a:rPr lang="en-US" sz="1000" dirty="0"/>
              <a:t> Town. </a:t>
            </a:r>
          </a:p>
          <a:p>
            <a:pPr marL="0" indent="0">
              <a:buNone/>
            </a:pPr>
            <a:r>
              <a:rPr lang="en-US" sz="1000" dirty="0"/>
              <a:t>The primary ethnic groups are Hani and </a:t>
            </a:r>
            <a:r>
              <a:rPr lang="en-US" sz="1000" dirty="0" err="1"/>
              <a:t>Lahu</a:t>
            </a:r>
            <a:r>
              <a:rPr lang="en-US" sz="1000" dirty="0"/>
              <a:t>. </a:t>
            </a:r>
          </a:p>
          <a:p>
            <a:pPr marL="0" indent="0">
              <a:buNone/>
            </a:pPr>
            <a:r>
              <a:rPr lang="en-US" sz="1000" dirty="0"/>
              <a:t>It is located 50km from the </a:t>
            </a:r>
            <a:r>
              <a:rPr lang="en-US" sz="1000" dirty="0" err="1"/>
              <a:t>Menghai</a:t>
            </a:r>
            <a:r>
              <a:rPr lang="en-US" sz="1000" dirty="0"/>
              <a:t> county seat and belongs to the northern section of the </a:t>
            </a:r>
            <a:r>
              <a:rPr lang="en-US" sz="1000" dirty="0" err="1"/>
              <a:t>Nannuo</a:t>
            </a:r>
            <a:r>
              <a:rPr lang="en-US" sz="1000" dirty="0"/>
              <a:t> mountain chain. </a:t>
            </a:r>
          </a:p>
          <a:p>
            <a:pPr marL="0" indent="0">
              <a:buNone/>
            </a:pPr>
            <a:r>
              <a:rPr lang="en-US" sz="1000" dirty="0" err="1"/>
              <a:t>Hekai</a:t>
            </a:r>
            <a:r>
              <a:rPr lang="en-US" sz="1000" dirty="0"/>
              <a:t> Tea Mountain is divided into </a:t>
            </a:r>
            <a:r>
              <a:rPr lang="en-US" sz="1000" dirty="0" err="1"/>
              <a:t>Manmai</a:t>
            </a:r>
            <a:r>
              <a:rPr lang="en-US" sz="1000" dirty="0"/>
              <a:t> and </a:t>
            </a:r>
            <a:r>
              <a:rPr lang="en-US" sz="1000" dirty="0" err="1"/>
              <a:t>Mannong</a:t>
            </a:r>
            <a:r>
              <a:rPr lang="en-US" sz="1000" dirty="0"/>
              <a:t> old and new villages. </a:t>
            </a:r>
          </a:p>
          <a:p>
            <a:pPr marL="0" indent="0">
              <a:buNone/>
            </a:pPr>
            <a:r>
              <a:rPr lang="en-US" sz="1000" dirty="0"/>
              <a:t>It contains </a:t>
            </a:r>
            <a:r>
              <a:rPr lang="en-US" sz="1000" dirty="0" err="1"/>
              <a:t>Xishuangbanna’s</a:t>
            </a:r>
            <a:r>
              <a:rPr lang="en-US" sz="1000" dirty="0"/>
              <a:t> best preserved and largest ancient tea gardens. </a:t>
            </a:r>
          </a:p>
          <a:p>
            <a:pPr marL="0" indent="0">
              <a:buNone/>
            </a:pPr>
            <a:r>
              <a:rPr lang="en-US" sz="1000" dirty="0"/>
              <a:t>The tea gardens are primarily distributed along mountains and hills between 1,170 and 1,800 meters. </a:t>
            </a:r>
          </a:p>
          <a:p>
            <a:pPr marL="0" indent="0">
              <a:buNone/>
            </a:pPr>
            <a:r>
              <a:rPr lang="en-US" sz="1000" dirty="0"/>
              <a:t>Mountains cover 93.5% of its land area. </a:t>
            </a:r>
          </a:p>
          <a:p>
            <a:pPr marL="0" indent="0">
              <a:buNone/>
            </a:pPr>
            <a:r>
              <a:rPr lang="en-US" sz="1000" dirty="0"/>
              <a:t>It possesses a southern subtropical, monsoonal climate and receives plentiful rainfall. </a:t>
            </a:r>
          </a:p>
          <a:p>
            <a:pPr marL="0" indent="0">
              <a:buNone/>
            </a:pPr>
            <a:r>
              <a:rPr lang="en-US" sz="1000" dirty="0"/>
              <a:t>The yearly average temperature of 18.1°C and relative humidity is 82%. </a:t>
            </a:r>
          </a:p>
          <a:p>
            <a:pPr marL="0" indent="0">
              <a:buNone/>
            </a:pPr>
            <a:r>
              <a:rPr lang="en-US" sz="1000" dirty="0"/>
              <a:t>The climate is warm and moist, providing superior natural conditions for growing tea trees. </a:t>
            </a:r>
          </a:p>
          <a:p>
            <a:pPr marL="0" indent="0">
              <a:buNone/>
            </a:pPr>
            <a:r>
              <a:rPr lang="en-US" sz="1000" dirty="0"/>
              <a:t>The areas around the tea mountain have luxuriant tree growth. A natural environment with excellent tree cover creates a harmonious tea garden landscape where “the forest contains tea and the tea contains a forest.” </a:t>
            </a:r>
          </a:p>
          <a:p>
            <a:pPr marL="0" indent="0">
              <a:buNone/>
            </a:pPr>
            <a:r>
              <a:rPr lang="en-US" sz="1000" dirty="0"/>
              <a:t>Today there are nearly 8,000mu of ancient tea gardens in the </a:t>
            </a:r>
            <a:r>
              <a:rPr lang="en-US" sz="1000" dirty="0" err="1"/>
              <a:t>Hekai</a:t>
            </a:r>
            <a:r>
              <a:rPr lang="en-US" sz="1000" dirty="0"/>
              <a:t> tea growing area, which produce approximately 250 tons of high quality tea per year.</a:t>
            </a:r>
          </a:p>
        </p:txBody>
      </p:sp>
      <p:sp>
        <p:nvSpPr>
          <p:cNvPr id="7" name="Text Placeholder 6"/>
          <p:cNvSpPr>
            <a:spLocks noGrp="1"/>
          </p:cNvSpPr>
          <p:nvPr>
            <p:ph type="body" sz="quarter" idx="3"/>
          </p:nvPr>
        </p:nvSpPr>
        <p:spPr>
          <a:xfrm>
            <a:off x="6041404" y="720848"/>
            <a:ext cx="1135373" cy="524222"/>
          </a:xfrm>
        </p:spPr>
        <p:txBody>
          <a:bodyPr/>
          <a:lstStyle/>
          <a:p>
            <a:r>
              <a:rPr lang="en-US" b="1" dirty="0"/>
              <a:t>Bada</a:t>
            </a:r>
          </a:p>
        </p:txBody>
      </p:sp>
      <p:sp>
        <p:nvSpPr>
          <p:cNvPr id="8" name="Content Placeholder 7"/>
          <p:cNvSpPr>
            <a:spLocks noGrp="1"/>
          </p:cNvSpPr>
          <p:nvPr>
            <p:ph sz="quarter" idx="4"/>
          </p:nvPr>
        </p:nvSpPr>
        <p:spPr>
          <a:xfrm>
            <a:off x="4817132" y="1459176"/>
            <a:ext cx="3583918" cy="5398824"/>
          </a:xfrm>
        </p:spPr>
        <p:txBody>
          <a:bodyPr>
            <a:normAutofit fontScale="92500" lnSpcReduction="20000"/>
          </a:bodyPr>
          <a:lstStyle/>
          <a:p>
            <a:pPr marL="0" indent="0">
              <a:buNone/>
            </a:pPr>
            <a:r>
              <a:rPr lang="en-US" sz="1000" dirty="0"/>
              <a:t>The Bada tea growing area is located approximately 60km to the west of </a:t>
            </a:r>
            <a:r>
              <a:rPr lang="en-US" sz="1000" dirty="0" err="1"/>
              <a:t>Menghai</a:t>
            </a:r>
            <a:r>
              <a:rPr lang="en-US" sz="1000" dirty="0"/>
              <a:t>. </a:t>
            </a:r>
          </a:p>
          <a:p>
            <a:pPr marL="0" indent="0">
              <a:buNone/>
            </a:pPr>
            <a:r>
              <a:rPr lang="en-US" sz="1000" dirty="0"/>
              <a:t>Originally this was known as the Bada Bulang and Hani Township, but in 2004 it and the </a:t>
            </a:r>
            <a:r>
              <a:rPr lang="en-US" sz="1000" dirty="0" err="1"/>
              <a:t>Xiding</a:t>
            </a:r>
            <a:r>
              <a:rPr lang="en-US" sz="1000" dirty="0"/>
              <a:t> Hani Township were merged to form the </a:t>
            </a:r>
            <a:r>
              <a:rPr lang="en-US" sz="1000" dirty="0" err="1"/>
              <a:t>Xiding</a:t>
            </a:r>
            <a:r>
              <a:rPr lang="en-US" sz="1000" dirty="0"/>
              <a:t> Hani and Bulang Township. </a:t>
            </a:r>
          </a:p>
          <a:p>
            <a:pPr marL="0" indent="0">
              <a:buNone/>
            </a:pPr>
            <a:r>
              <a:rPr lang="en-US" sz="1000" dirty="0" err="1"/>
              <a:t>Bada</a:t>
            </a:r>
            <a:r>
              <a:rPr lang="en-US" sz="1000" dirty="0"/>
              <a:t> Mountain is at the border of Xishuangbanna and Myanmar. </a:t>
            </a:r>
          </a:p>
          <a:p>
            <a:pPr marL="0" indent="0">
              <a:buNone/>
            </a:pPr>
            <a:r>
              <a:rPr lang="en-US" sz="1000" dirty="0" err="1"/>
              <a:t>Bada</a:t>
            </a:r>
            <a:r>
              <a:rPr lang="en-US" sz="1000" dirty="0"/>
              <a:t> Mountain is a mountain area in the truest sense, with 100% of its territory mountainous. </a:t>
            </a:r>
          </a:p>
          <a:p>
            <a:pPr marL="0" indent="0">
              <a:buNone/>
            </a:pPr>
            <a:r>
              <a:rPr lang="en-US" sz="1000" dirty="0"/>
              <a:t>Its highest elevation reaches 2,249 meters, and its lowest is along the banks of the </a:t>
            </a:r>
            <a:r>
              <a:rPr lang="en-US" sz="1000" dirty="0" err="1"/>
              <a:t>Nanlan</a:t>
            </a:r>
            <a:r>
              <a:rPr lang="en-US" sz="1000" dirty="0"/>
              <a:t> River at 668 meters. </a:t>
            </a:r>
          </a:p>
          <a:p>
            <a:pPr marL="0" indent="0">
              <a:buNone/>
            </a:pPr>
            <a:r>
              <a:rPr lang="en-US" sz="1000" dirty="0"/>
              <a:t>The yearly average temperature is 17°C, and relative humidity is 85%. </a:t>
            </a:r>
          </a:p>
          <a:p>
            <a:pPr marL="0" indent="0">
              <a:buNone/>
            </a:pPr>
            <a:r>
              <a:rPr lang="en-US" sz="1000" dirty="0"/>
              <a:t>Beda’s high, empty mountains and deep rivers cover a vast area. </a:t>
            </a:r>
          </a:p>
          <a:p>
            <a:pPr marL="0" indent="0">
              <a:buNone/>
            </a:pPr>
            <a:r>
              <a:rPr lang="en-US" sz="1000" dirty="0"/>
              <a:t>Today it contains the largest old growth forest in Xishuangbanna. </a:t>
            </a:r>
          </a:p>
          <a:p>
            <a:pPr marL="0" indent="0">
              <a:buNone/>
            </a:pPr>
            <a:r>
              <a:rPr lang="en-US" sz="1000" dirty="0" err="1"/>
              <a:t>Bada’s</a:t>
            </a:r>
            <a:r>
              <a:rPr lang="en-US" sz="1000" dirty="0"/>
              <a:t> </a:t>
            </a:r>
            <a:r>
              <a:rPr lang="en-US" sz="1000" dirty="0" err="1"/>
              <a:t>Xiaohei</a:t>
            </a:r>
            <a:r>
              <a:rPr lang="en-US" sz="1000" dirty="0"/>
              <a:t> Mountain is also one of the primary wild animal habitats in Xishuangbanna. </a:t>
            </a:r>
          </a:p>
          <a:p>
            <a:pPr marL="0" indent="0">
              <a:buNone/>
            </a:pPr>
            <a:r>
              <a:rPr lang="en-US" sz="1000" dirty="0"/>
              <a:t>The Bada wild tea tree in </a:t>
            </a:r>
            <a:r>
              <a:rPr lang="en-US" sz="1000" dirty="0" err="1"/>
              <a:t>Hesong</a:t>
            </a:r>
            <a:r>
              <a:rPr lang="en-US" sz="1000" dirty="0"/>
              <a:t> village has been proclaimed “the king of tea trees.” It is 34 meters tall and its primary trunk spreads out 3.8 meters and is approximately 1 meter in diameter. It is the largest currently known wild tea tree. </a:t>
            </a:r>
          </a:p>
          <a:p>
            <a:pPr marL="0" indent="0">
              <a:buNone/>
            </a:pPr>
            <a:r>
              <a:rPr lang="en-US" sz="1000" dirty="0"/>
              <a:t>The Bada ancient tea gardens are concentrated near </a:t>
            </a:r>
            <a:r>
              <a:rPr lang="en-US" sz="1000" dirty="0" err="1"/>
              <a:t>Manmai</a:t>
            </a:r>
            <a:r>
              <a:rPr lang="en-US" sz="1000" dirty="0"/>
              <a:t> Village and occupy nearly 2000mu. </a:t>
            </a:r>
          </a:p>
          <a:p>
            <a:pPr marL="0" indent="0">
              <a:buNone/>
            </a:pPr>
            <a:r>
              <a:rPr lang="en-US" sz="1000" dirty="0"/>
              <a:t>Every year between April and October, thick fog shrouds all of Bada Mountain. </a:t>
            </a:r>
          </a:p>
          <a:p>
            <a:pPr marL="0" indent="0">
              <a:buNone/>
            </a:pPr>
            <a:r>
              <a:rPr lang="en-US" sz="1000" dirty="0"/>
              <a:t>Tea can be harvested ten months out of the year. During the 1980’s, </a:t>
            </a:r>
            <a:r>
              <a:rPr lang="en-US" sz="1000" dirty="0" err="1"/>
              <a:t>Menghai</a:t>
            </a:r>
            <a:r>
              <a:rPr lang="en-US" sz="1000" dirty="0"/>
              <a:t> Tea Factory built a nearly 10,000mu tea plantation in Bada.</a:t>
            </a:r>
          </a:p>
        </p:txBody>
      </p:sp>
      <p:sp>
        <p:nvSpPr>
          <p:cNvPr id="9" name="Text Placeholder 6"/>
          <p:cNvSpPr txBox="1">
            <a:spLocks/>
          </p:cNvSpPr>
          <p:nvPr/>
        </p:nvSpPr>
        <p:spPr>
          <a:xfrm>
            <a:off x="9535346" y="724775"/>
            <a:ext cx="1579509" cy="52422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n-US" b="1" dirty="0" err="1"/>
              <a:t>Mensong</a:t>
            </a:r>
            <a:endParaRPr lang="en-US" b="1" dirty="0"/>
          </a:p>
        </p:txBody>
      </p:sp>
      <p:pic>
        <p:nvPicPr>
          <p:cNvPr id="10" name="Picture 9"/>
          <p:cNvPicPr>
            <a:picLocks noChangeAspect="1"/>
          </p:cNvPicPr>
          <p:nvPr/>
        </p:nvPicPr>
        <p:blipFill>
          <a:blip r:embed="rId2"/>
          <a:stretch>
            <a:fillRect/>
          </a:stretch>
        </p:blipFill>
        <p:spPr>
          <a:xfrm>
            <a:off x="7825748" y="2539463"/>
            <a:ext cx="2255716" cy="4212701"/>
          </a:xfrm>
          <a:prstGeom prst="rect">
            <a:avLst/>
          </a:prstGeom>
        </p:spPr>
      </p:pic>
      <p:sp>
        <p:nvSpPr>
          <p:cNvPr id="12" name="Rectangle 11"/>
          <p:cNvSpPr/>
          <p:nvPr/>
        </p:nvSpPr>
        <p:spPr>
          <a:xfrm>
            <a:off x="8458201" y="1520556"/>
            <a:ext cx="3733800" cy="5087547"/>
          </a:xfrm>
          <a:prstGeom prst="rect">
            <a:avLst/>
          </a:prstGeom>
        </p:spPr>
        <p:txBody>
          <a:bodyPr wrap="square">
            <a:spAutoFit/>
          </a:bodyPr>
          <a:lstStyle/>
          <a:p>
            <a:pPr>
              <a:lnSpc>
                <a:spcPct val="80000"/>
              </a:lnSpc>
              <a:spcBef>
                <a:spcPts val="1000"/>
              </a:spcBef>
            </a:pPr>
            <a:r>
              <a:rPr lang="en-US" sz="1300" dirty="0">
                <a:solidFill>
                  <a:srgbClr val="584D4D"/>
                </a:solidFill>
                <a:latin typeface="BookAntiqua"/>
              </a:rPr>
              <a:t>The </a:t>
            </a:r>
            <a:r>
              <a:rPr lang="en-US" sz="1300" dirty="0" err="1">
                <a:solidFill>
                  <a:srgbClr val="584D4D"/>
                </a:solidFill>
                <a:latin typeface="BookAntiqua"/>
              </a:rPr>
              <a:t>Mengsong</a:t>
            </a:r>
            <a:r>
              <a:rPr lang="en-US" sz="1300" dirty="0">
                <a:solidFill>
                  <a:srgbClr val="584D4D"/>
                </a:solidFill>
                <a:latin typeface="BookAntiqua"/>
              </a:rPr>
              <a:t> (</a:t>
            </a:r>
            <a:r>
              <a:rPr lang="en-US" sz="1300" dirty="0" err="1">
                <a:solidFill>
                  <a:srgbClr val="584D4D"/>
                </a:solidFill>
                <a:latin typeface="BookAntiqua"/>
              </a:rPr>
              <a:t>Menghai</a:t>
            </a:r>
            <a:r>
              <a:rPr lang="en-US" sz="1300" dirty="0">
                <a:solidFill>
                  <a:srgbClr val="584D4D"/>
                </a:solidFill>
                <a:latin typeface="BookAntiqua"/>
              </a:rPr>
              <a:t>) tea growing area is located 25 kilometers from the </a:t>
            </a:r>
            <a:r>
              <a:rPr lang="en-US" sz="1300" dirty="0" err="1">
                <a:solidFill>
                  <a:srgbClr val="584D4D"/>
                </a:solidFill>
                <a:latin typeface="BookAntiqua"/>
              </a:rPr>
              <a:t>Menghai</a:t>
            </a:r>
            <a:r>
              <a:rPr lang="en-US" sz="1300" dirty="0">
                <a:solidFill>
                  <a:srgbClr val="584D4D"/>
                </a:solidFill>
                <a:latin typeface="BookAntiqua"/>
              </a:rPr>
              <a:t> county seat. </a:t>
            </a:r>
          </a:p>
          <a:p>
            <a:pPr>
              <a:lnSpc>
                <a:spcPct val="80000"/>
              </a:lnSpc>
              <a:spcBef>
                <a:spcPts val="1000"/>
              </a:spcBef>
            </a:pPr>
            <a:r>
              <a:rPr lang="en-US" sz="1300" dirty="0">
                <a:solidFill>
                  <a:srgbClr val="584D4D"/>
                </a:solidFill>
                <a:latin typeface="BookAntiqua"/>
              </a:rPr>
              <a:t>It is primarily inhabited by people of Dai and </a:t>
            </a:r>
            <a:r>
              <a:rPr lang="en-US" sz="1300" dirty="0" err="1">
                <a:solidFill>
                  <a:srgbClr val="584D4D"/>
                </a:solidFill>
                <a:latin typeface="BookAntiqua"/>
              </a:rPr>
              <a:t>Lahu</a:t>
            </a:r>
            <a:r>
              <a:rPr lang="en-US" sz="1300" dirty="0">
                <a:solidFill>
                  <a:srgbClr val="584D4D"/>
                </a:solidFill>
                <a:latin typeface="BookAntiqua"/>
              </a:rPr>
              <a:t> ethnicities. </a:t>
            </a:r>
          </a:p>
          <a:p>
            <a:pPr>
              <a:lnSpc>
                <a:spcPct val="80000"/>
              </a:lnSpc>
              <a:spcBef>
                <a:spcPts val="1000"/>
              </a:spcBef>
            </a:pPr>
            <a:r>
              <a:rPr lang="en-US" sz="1300" dirty="0">
                <a:solidFill>
                  <a:srgbClr val="584D4D"/>
                </a:solidFill>
                <a:latin typeface="BookAntiqua"/>
              </a:rPr>
              <a:t>The elevation of this area is between 870 and 2,219 meters. </a:t>
            </a:r>
          </a:p>
          <a:p>
            <a:pPr>
              <a:lnSpc>
                <a:spcPct val="80000"/>
              </a:lnSpc>
              <a:spcBef>
                <a:spcPts val="1000"/>
              </a:spcBef>
            </a:pPr>
            <a:r>
              <a:rPr lang="en-US" sz="1300" dirty="0">
                <a:solidFill>
                  <a:srgbClr val="584D4D"/>
                </a:solidFill>
                <a:latin typeface="BookAntiqua"/>
              </a:rPr>
              <a:t>It has a southern subtropical, monsoonal climate and a yearly average temperature of 18°C. </a:t>
            </a:r>
          </a:p>
          <a:p>
            <a:pPr>
              <a:lnSpc>
                <a:spcPct val="80000"/>
              </a:lnSpc>
              <a:spcBef>
                <a:spcPts val="1000"/>
              </a:spcBef>
            </a:pPr>
            <a:r>
              <a:rPr lang="en-US" sz="1300" dirty="0">
                <a:solidFill>
                  <a:srgbClr val="584D4D"/>
                </a:solidFill>
                <a:latin typeface="BookAntiqua"/>
              </a:rPr>
              <a:t>It has plentiful rainfall and sunshine and a long frostless season. Combined with the rich fertile soil, this area has excellent conditions for growing tea trees. </a:t>
            </a:r>
          </a:p>
          <a:p>
            <a:pPr>
              <a:lnSpc>
                <a:spcPct val="80000"/>
              </a:lnSpc>
              <a:spcBef>
                <a:spcPts val="1000"/>
              </a:spcBef>
            </a:pPr>
            <a:r>
              <a:rPr lang="en-US" sz="1300" dirty="0">
                <a:solidFill>
                  <a:srgbClr val="584D4D"/>
                </a:solidFill>
                <a:latin typeface="BookAntiqua"/>
              </a:rPr>
              <a:t>Along with the </a:t>
            </a:r>
            <a:r>
              <a:rPr lang="en-US" sz="1300" dirty="0" err="1">
                <a:solidFill>
                  <a:srgbClr val="584D4D"/>
                </a:solidFill>
                <a:latin typeface="BookAntiqua"/>
              </a:rPr>
              <a:t>Nannuo</a:t>
            </a:r>
            <a:r>
              <a:rPr lang="en-US" sz="1300" dirty="0">
                <a:solidFill>
                  <a:srgbClr val="584D4D"/>
                </a:solidFill>
                <a:latin typeface="BookAntiqua"/>
              </a:rPr>
              <a:t> tea growing area, </a:t>
            </a:r>
            <a:r>
              <a:rPr lang="en-US" sz="1300" dirty="0" err="1">
                <a:solidFill>
                  <a:srgbClr val="584D4D"/>
                </a:solidFill>
                <a:latin typeface="BookAntiqua"/>
              </a:rPr>
              <a:t>Mengsong</a:t>
            </a:r>
            <a:r>
              <a:rPr lang="en-US" sz="1300" dirty="0">
                <a:solidFill>
                  <a:srgbClr val="584D4D"/>
                </a:solidFill>
                <a:latin typeface="BookAntiqua"/>
              </a:rPr>
              <a:t> is one of the tea growing areas of Xishuangbanna with the longest history. </a:t>
            </a:r>
          </a:p>
          <a:p>
            <a:pPr>
              <a:lnSpc>
                <a:spcPct val="80000"/>
              </a:lnSpc>
              <a:spcBef>
                <a:spcPts val="1000"/>
              </a:spcBef>
            </a:pPr>
            <a:r>
              <a:rPr lang="en-US" sz="1300" dirty="0">
                <a:solidFill>
                  <a:srgbClr val="584D4D"/>
                </a:solidFill>
                <a:latin typeface="BookAntiqua"/>
              </a:rPr>
              <a:t>Today its old tea gardens cover nearly 4,000mu. </a:t>
            </a:r>
          </a:p>
          <a:p>
            <a:pPr>
              <a:lnSpc>
                <a:spcPct val="80000"/>
              </a:lnSpc>
              <a:spcBef>
                <a:spcPts val="1000"/>
              </a:spcBef>
            </a:pPr>
            <a:r>
              <a:rPr lang="en-US" sz="1300" dirty="0">
                <a:solidFill>
                  <a:srgbClr val="584D4D"/>
                </a:solidFill>
                <a:latin typeface="BookAntiqua"/>
              </a:rPr>
              <a:t>They are primarily distributed in </a:t>
            </a:r>
            <a:r>
              <a:rPr lang="en-US" sz="1300" dirty="0" err="1">
                <a:solidFill>
                  <a:srgbClr val="584D4D"/>
                </a:solidFill>
                <a:latin typeface="BookAntiqua"/>
              </a:rPr>
              <a:t>Da’an</a:t>
            </a:r>
            <a:r>
              <a:rPr lang="en-US" sz="1300" dirty="0">
                <a:solidFill>
                  <a:srgbClr val="584D4D"/>
                </a:solidFill>
                <a:latin typeface="BookAntiqua"/>
              </a:rPr>
              <a:t> village, </a:t>
            </a:r>
            <a:r>
              <a:rPr lang="en-US" sz="1300" dirty="0" err="1">
                <a:solidFill>
                  <a:srgbClr val="584D4D"/>
                </a:solidFill>
                <a:latin typeface="BookAntiqua"/>
              </a:rPr>
              <a:t>Nanben</a:t>
            </a:r>
            <a:r>
              <a:rPr lang="en-US" sz="1300" dirty="0">
                <a:solidFill>
                  <a:srgbClr val="584D4D"/>
                </a:solidFill>
                <a:latin typeface="BookAntiqua"/>
              </a:rPr>
              <a:t> old village, </a:t>
            </a:r>
            <a:r>
              <a:rPr lang="en-US" sz="1300" dirty="0" err="1">
                <a:solidFill>
                  <a:srgbClr val="584D4D"/>
                </a:solidFill>
                <a:latin typeface="BookAntiqua"/>
              </a:rPr>
              <a:t>Nake</a:t>
            </a:r>
            <a:r>
              <a:rPr lang="en-US" sz="1300" dirty="0">
                <a:solidFill>
                  <a:srgbClr val="584D4D"/>
                </a:solidFill>
                <a:latin typeface="BookAntiqua"/>
              </a:rPr>
              <a:t> village, and </a:t>
            </a:r>
            <a:r>
              <a:rPr lang="en-US" sz="1300" dirty="0" err="1">
                <a:solidFill>
                  <a:srgbClr val="584D4D"/>
                </a:solidFill>
                <a:latin typeface="BookAntiqua"/>
              </a:rPr>
              <a:t>Baotang</a:t>
            </a:r>
            <a:r>
              <a:rPr lang="en-US" sz="1300" dirty="0">
                <a:solidFill>
                  <a:srgbClr val="584D4D"/>
                </a:solidFill>
                <a:latin typeface="BookAntiqua"/>
              </a:rPr>
              <a:t> old village. </a:t>
            </a:r>
          </a:p>
          <a:p>
            <a:pPr>
              <a:lnSpc>
                <a:spcPct val="80000"/>
              </a:lnSpc>
              <a:spcBef>
                <a:spcPts val="1000"/>
              </a:spcBef>
            </a:pPr>
            <a:r>
              <a:rPr lang="en-US" sz="1300" dirty="0">
                <a:solidFill>
                  <a:srgbClr val="584D4D"/>
                </a:solidFill>
                <a:latin typeface="BookAntiqua"/>
              </a:rPr>
              <a:t>New tea plantations cover over 40,000mu. </a:t>
            </a:r>
          </a:p>
          <a:p>
            <a:pPr>
              <a:lnSpc>
                <a:spcPct val="80000"/>
              </a:lnSpc>
              <a:spcBef>
                <a:spcPts val="1000"/>
              </a:spcBef>
            </a:pPr>
            <a:r>
              <a:rPr lang="en-US" sz="1300" dirty="0">
                <a:solidFill>
                  <a:srgbClr val="584D4D"/>
                </a:solidFill>
                <a:latin typeface="BookAntiqua"/>
              </a:rPr>
              <a:t>The area has a yearly tea output of nearly 1,000 tons.</a:t>
            </a:r>
            <a:endParaRPr lang="en-US" sz="1300" dirty="0"/>
          </a:p>
        </p:txBody>
      </p:sp>
    </p:spTree>
    <p:extLst>
      <p:ext uri="{BB962C8B-B14F-4D97-AF65-F5344CB8AC3E}">
        <p14:creationId xmlns:p14="http://schemas.microsoft.com/office/powerpoint/2010/main" val="668211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A79E-D491-4214-913F-F6A1B275B5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0AC907-DF1C-4569-9330-3342D9584EE1}"/>
              </a:ext>
            </a:extLst>
          </p:cNvPr>
          <p:cNvSpPr>
            <a:spLocks noGrp="1"/>
          </p:cNvSpPr>
          <p:nvPr>
            <p:ph type="body" idx="1"/>
          </p:nvPr>
        </p:nvSpPr>
        <p:spPr/>
        <p:txBody>
          <a:bodyPr/>
          <a:lstStyle/>
          <a:p>
            <a:endParaRPr lang="en-US"/>
          </a:p>
        </p:txBody>
      </p:sp>
      <p:pic>
        <p:nvPicPr>
          <p:cNvPr id="10" name="Content Placeholder 9" descr="Graphical user interface, website&#10;&#10;Description automatically generated">
            <a:extLst>
              <a:ext uri="{FF2B5EF4-FFF2-40B4-BE49-F238E27FC236}">
                <a16:creationId xmlns:a16="http://schemas.microsoft.com/office/drawing/2014/main" id="{3A251DF4-1CF1-4F4F-A257-B4B896C928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 y="0"/>
            <a:ext cx="12192003" cy="6858000"/>
          </a:xfrm>
        </p:spPr>
      </p:pic>
    </p:spTree>
    <p:extLst>
      <p:ext uri="{BB962C8B-B14F-4D97-AF65-F5344CB8AC3E}">
        <p14:creationId xmlns:p14="http://schemas.microsoft.com/office/powerpoint/2010/main" val="1677686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40" y="691673"/>
            <a:ext cx="3505199" cy="594860"/>
          </a:xfrm>
        </p:spPr>
        <p:txBody>
          <a:bodyPr>
            <a:noAutofit/>
          </a:bodyPr>
          <a:lstStyle/>
          <a:p>
            <a:r>
              <a:rPr lang="en-US" sz="3600" b="1" dirty="0" err="1"/>
              <a:t>Nannuo</a:t>
            </a:r>
            <a:endParaRPr lang="en-US" sz="36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013" y="1286533"/>
            <a:ext cx="5181600" cy="5157130"/>
          </a:xfrm>
        </p:spPr>
      </p:pic>
      <p:sp>
        <p:nvSpPr>
          <p:cNvPr id="4" name="Text Placeholder 3"/>
          <p:cNvSpPr>
            <a:spLocks noGrp="1"/>
          </p:cNvSpPr>
          <p:nvPr>
            <p:ph type="body" sz="half" idx="2"/>
          </p:nvPr>
        </p:nvSpPr>
        <p:spPr>
          <a:xfrm>
            <a:off x="1691640" y="1286533"/>
            <a:ext cx="4402769" cy="5571467"/>
          </a:xfrm>
        </p:spPr>
        <p:txBody>
          <a:bodyPr>
            <a:normAutofit fontScale="70000" lnSpcReduction="20000"/>
          </a:bodyPr>
          <a:lstStyle/>
          <a:p>
            <a:r>
              <a:rPr lang="en-US" dirty="0" err="1"/>
              <a:t>Nannuo</a:t>
            </a:r>
            <a:r>
              <a:rPr lang="en-US" dirty="0"/>
              <a:t> Tea Mountain is located in </a:t>
            </a:r>
            <a:r>
              <a:rPr lang="en-US" dirty="0" err="1"/>
              <a:t>Bulanghe</a:t>
            </a:r>
            <a:r>
              <a:rPr lang="en-US" dirty="0"/>
              <a:t> Township of </a:t>
            </a:r>
            <a:r>
              <a:rPr lang="en-US" dirty="0" err="1"/>
              <a:t>Menghai</a:t>
            </a:r>
            <a:r>
              <a:rPr lang="en-US" dirty="0"/>
              <a:t> County and is mainly inhabited by ethnic Hani people. </a:t>
            </a:r>
          </a:p>
          <a:p>
            <a:r>
              <a:rPr lang="en-US" dirty="0"/>
              <a:t>It lies 22km from </a:t>
            </a:r>
            <a:r>
              <a:rPr lang="en-US" dirty="0" err="1"/>
              <a:t>Jinghong</a:t>
            </a:r>
            <a:r>
              <a:rPr lang="en-US" dirty="0"/>
              <a:t> and 20km from </a:t>
            </a:r>
            <a:r>
              <a:rPr lang="en-US" dirty="0" err="1"/>
              <a:t>Menghai</a:t>
            </a:r>
            <a:r>
              <a:rPr lang="en-US" dirty="0"/>
              <a:t>. </a:t>
            </a:r>
          </a:p>
          <a:p>
            <a:r>
              <a:rPr lang="en-US" dirty="0"/>
              <a:t>During the 1920’s, the Republic of China government established Yunnan’s earliest tea industry testing ground at </a:t>
            </a:r>
            <a:r>
              <a:rPr lang="en-US" dirty="0" err="1"/>
              <a:t>Nannuo</a:t>
            </a:r>
            <a:r>
              <a:rPr lang="en-US" dirty="0"/>
              <a:t> Mountain. </a:t>
            </a:r>
          </a:p>
          <a:p>
            <a:r>
              <a:rPr lang="en-US" dirty="0"/>
              <a:t>The </a:t>
            </a:r>
            <a:r>
              <a:rPr lang="en-US" dirty="0" err="1"/>
              <a:t>Nannuo</a:t>
            </a:r>
            <a:r>
              <a:rPr lang="en-US" dirty="0"/>
              <a:t> Mountain area contains vast tea growing areas and possesses a long history of growing tea. </a:t>
            </a:r>
          </a:p>
          <a:p>
            <a:r>
              <a:rPr lang="en-US" dirty="0"/>
              <a:t>Its history of tea cultivation can be traced back to the Tang dynasty (618-920AD). </a:t>
            </a:r>
          </a:p>
          <a:p>
            <a:r>
              <a:rPr lang="en-US" dirty="0"/>
              <a:t>It is also the oldest test-bed of industrialization in Xishuangbanna. </a:t>
            </a:r>
          </a:p>
          <a:p>
            <a:r>
              <a:rPr lang="en-US" dirty="0"/>
              <a:t>Today there are still more than 10,000mu of remaining </a:t>
            </a:r>
            <a:r>
              <a:rPr lang="en-US" dirty="0" err="1"/>
              <a:t>Nannuo</a:t>
            </a:r>
            <a:r>
              <a:rPr lang="en-US" dirty="0"/>
              <a:t> Mountain old tea gardens. </a:t>
            </a:r>
          </a:p>
          <a:p>
            <a:r>
              <a:rPr lang="en-US" dirty="0"/>
              <a:t>Combined with the past several decades of development in tea cultivation, this has made </a:t>
            </a:r>
            <a:r>
              <a:rPr lang="en-US" dirty="0" err="1"/>
              <a:t>Nannuo</a:t>
            </a:r>
            <a:r>
              <a:rPr lang="en-US" dirty="0"/>
              <a:t> an important source of raw tea material for the </a:t>
            </a:r>
            <a:r>
              <a:rPr lang="en-US" dirty="0" err="1"/>
              <a:t>Menghai</a:t>
            </a:r>
            <a:r>
              <a:rPr lang="en-US" dirty="0"/>
              <a:t> area. </a:t>
            </a:r>
          </a:p>
          <a:p>
            <a:r>
              <a:rPr lang="en-US" dirty="0" err="1"/>
              <a:t>Nannuo</a:t>
            </a:r>
            <a:r>
              <a:rPr lang="en-US" dirty="0"/>
              <a:t> Mountain has a mild climate with a yearly average temperature of 18.7°C. </a:t>
            </a:r>
          </a:p>
          <a:p>
            <a:r>
              <a:rPr lang="en-US" dirty="0"/>
              <a:t>Lying at elevations between 800 to 1500m, it serves to divide the climates of </a:t>
            </a:r>
            <a:r>
              <a:rPr lang="en-US" dirty="0" err="1"/>
              <a:t>Menghai</a:t>
            </a:r>
            <a:r>
              <a:rPr lang="en-US" dirty="0"/>
              <a:t> and </a:t>
            </a:r>
            <a:r>
              <a:rPr lang="en-US" dirty="0" err="1"/>
              <a:t>Jinghong</a:t>
            </a:r>
            <a:r>
              <a:rPr lang="en-US" dirty="0"/>
              <a:t>. </a:t>
            </a:r>
          </a:p>
          <a:p>
            <a:r>
              <a:rPr lang="en-US" dirty="0"/>
              <a:t>Temperatures range from 3°C to 33.5°C. </a:t>
            </a:r>
          </a:p>
          <a:p>
            <a:r>
              <a:rPr lang="en-US" dirty="0"/>
              <a:t>It is said to possess: “winters without brutal cold, and summers without extreme heat. </a:t>
            </a:r>
          </a:p>
          <a:p>
            <a:r>
              <a:rPr lang="en-US" dirty="0"/>
              <a:t>There are many foggy days, but ample amounts of warm sun. </a:t>
            </a:r>
          </a:p>
          <a:p>
            <a:r>
              <a:rPr lang="en-US" dirty="0"/>
              <a:t>Rainfall is plentiful.</a:t>
            </a:r>
          </a:p>
          <a:p>
            <a:r>
              <a:rPr lang="en-US" dirty="0"/>
              <a:t>Average relative humidity is 78%.T</a:t>
            </a:r>
          </a:p>
          <a:p>
            <a:r>
              <a:rPr lang="en-US" dirty="0"/>
              <a:t>here are an average 100 to 150 foggy days per year, which makes </a:t>
            </a:r>
            <a:r>
              <a:rPr lang="en-US" dirty="0" err="1"/>
              <a:t>Nannuo</a:t>
            </a:r>
            <a:r>
              <a:rPr lang="en-US" dirty="0"/>
              <a:t> a fine example of the saying “High, foggy mountains produce famous tea.”</a:t>
            </a:r>
          </a:p>
        </p:txBody>
      </p:sp>
    </p:spTree>
    <p:extLst>
      <p:ext uri="{BB962C8B-B14F-4D97-AF65-F5344CB8AC3E}">
        <p14:creationId xmlns:p14="http://schemas.microsoft.com/office/powerpoint/2010/main" val="3330761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CF90116-B79B-4BF4-A65B-824E27009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5590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9" y="849723"/>
            <a:ext cx="2014536" cy="436154"/>
          </a:xfrm>
        </p:spPr>
        <p:txBody>
          <a:bodyPr>
            <a:normAutofit fontScale="90000"/>
          </a:bodyPr>
          <a:lstStyle/>
          <a:p>
            <a:r>
              <a:rPr lang="en-US" sz="4000" b="1" dirty="0" err="1">
                <a:solidFill>
                  <a:schemeClr val="tx1"/>
                </a:solidFill>
              </a:rPr>
              <a:t>Yiwu</a:t>
            </a:r>
            <a:r>
              <a:rPr lang="en-US" b="1" dirty="0">
                <a:solidFill>
                  <a:schemeClr val="bg1">
                    <a:lumMod val="95000"/>
                  </a:schemeClr>
                </a:solidFill>
              </a:rPr>
              <a:t> </a:t>
            </a:r>
          </a:p>
        </p:txBody>
      </p:sp>
      <p:sp>
        <p:nvSpPr>
          <p:cNvPr id="4" name="Text Placeholder 3"/>
          <p:cNvSpPr>
            <a:spLocks noGrp="1"/>
          </p:cNvSpPr>
          <p:nvPr>
            <p:ph type="body" sz="half" idx="2"/>
          </p:nvPr>
        </p:nvSpPr>
        <p:spPr>
          <a:xfrm>
            <a:off x="1671639" y="1285877"/>
            <a:ext cx="6893718" cy="5572124"/>
          </a:xfrm>
        </p:spPr>
        <p:txBody>
          <a:bodyPr>
            <a:normAutofit/>
          </a:bodyPr>
          <a:lstStyle/>
          <a:p>
            <a:r>
              <a:rPr lang="en-US" dirty="0">
                <a:solidFill>
                  <a:schemeClr val="tx1"/>
                </a:solidFill>
              </a:rPr>
              <a:t>The </a:t>
            </a:r>
            <a:r>
              <a:rPr lang="en-US" dirty="0" err="1">
                <a:solidFill>
                  <a:schemeClr val="tx1"/>
                </a:solidFill>
              </a:rPr>
              <a:t>Yiwu</a:t>
            </a:r>
            <a:r>
              <a:rPr lang="en-US" dirty="0">
                <a:solidFill>
                  <a:schemeClr val="tx1"/>
                </a:solidFill>
              </a:rPr>
              <a:t> tea growing area is located in the </a:t>
            </a:r>
            <a:r>
              <a:rPr lang="en-US" dirty="0" err="1">
                <a:solidFill>
                  <a:schemeClr val="tx1"/>
                </a:solidFill>
              </a:rPr>
              <a:t>Yiwu</a:t>
            </a:r>
            <a:r>
              <a:rPr lang="en-US" dirty="0">
                <a:solidFill>
                  <a:schemeClr val="tx1"/>
                </a:solidFill>
              </a:rPr>
              <a:t> Township of </a:t>
            </a:r>
            <a:r>
              <a:rPr lang="en-US" dirty="0" err="1">
                <a:solidFill>
                  <a:schemeClr val="tx1"/>
                </a:solidFill>
              </a:rPr>
              <a:t>Mengla</a:t>
            </a:r>
            <a:r>
              <a:rPr lang="en-US" dirty="0">
                <a:solidFill>
                  <a:schemeClr val="tx1"/>
                </a:solidFill>
              </a:rPr>
              <a:t> County. </a:t>
            </a:r>
          </a:p>
          <a:p>
            <a:r>
              <a:rPr lang="en-US" dirty="0">
                <a:solidFill>
                  <a:schemeClr val="tx1"/>
                </a:solidFill>
              </a:rPr>
              <a:t>The greater </a:t>
            </a:r>
            <a:r>
              <a:rPr lang="en-US" dirty="0" err="1">
                <a:solidFill>
                  <a:schemeClr val="tx1"/>
                </a:solidFill>
              </a:rPr>
              <a:t>Yiwu</a:t>
            </a:r>
            <a:r>
              <a:rPr lang="en-US" dirty="0">
                <a:solidFill>
                  <a:schemeClr val="tx1"/>
                </a:solidFill>
              </a:rPr>
              <a:t> region encompasses the four townships of Mansa, </a:t>
            </a:r>
            <a:r>
              <a:rPr lang="en-US" dirty="0" err="1">
                <a:solidFill>
                  <a:schemeClr val="tx1"/>
                </a:solidFill>
              </a:rPr>
              <a:t>Mahei</a:t>
            </a:r>
            <a:r>
              <a:rPr lang="en-US" dirty="0">
                <a:solidFill>
                  <a:schemeClr val="tx1"/>
                </a:solidFill>
              </a:rPr>
              <a:t>, </a:t>
            </a:r>
            <a:r>
              <a:rPr lang="en-US" dirty="0" err="1">
                <a:solidFill>
                  <a:schemeClr val="tx1"/>
                </a:solidFill>
              </a:rPr>
              <a:t>Yitian</a:t>
            </a:r>
            <a:r>
              <a:rPr lang="en-US" dirty="0">
                <a:solidFill>
                  <a:schemeClr val="tx1"/>
                </a:solidFill>
              </a:rPr>
              <a:t> and </a:t>
            </a:r>
            <a:r>
              <a:rPr lang="en-US" dirty="0" err="1">
                <a:solidFill>
                  <a:schemeClr val="tx1"/>
                </a:solidFill>
              </a:rPr>
              <a:t>Manluo</a:t>
            </a:r>
            <a:r>
              <a:rPr lang="en-US" dirty="0">
                <a:solidFill>
                  <a:schemeClr val="tx1"/>
                </a:solidFill>
              </a:rPr>
              <a:t>. </a:t>
            </a:r>
          </a:p>
          <a:p>
            <a:r>
              <a:rPr lang="en-US" dirty="0">
                <a:solidFill>
                  <a:schemeClr val="tx1"/>
                </a:solidFill>
              </a:rPr>
              <a:t>In ancient times, local ethnic Bulang people were the primary growers of tea. By the end of the Qing dynasty, large numbers of Han merchants arrived in </a:t>
            </a:r>
            <a:r>
              <a:rPr lang="en-US" dirty="0" err="1">
                <a:solidFill>
                  <a:schemeClr val="tx1"/>
                </a:solidFill>
              </a:rPr>
              <a:t>Yiwu</a:t>
            </a:r>
            <a:r>
              <a:rPr lang="en-US" dirty="0">
                <a:solidFill>
                  <a:schemeClr val="tx1"/>
                </a:solidFill>
              </a:rPr>
              <a:t> and began growing tea. They founded businesses to engage in the tea trade, establishing a collection point among the six famous tea mountains. In practice the </a:t>
            </a:r>
            <a:r>
              <a:rPr lang="en-US" dirty="0" err="1">
                <a:solidFill>
                  <a:schemeClr val="tx1"/>
                </a:solidFill>
              </a:rPr>
              <a:t>Yiwu</a:t>
            </a:r>
            <a:r>
              <a:rPr lang="en-US" dirty="0">
                <a:solidFill>
                  <a:schemeClr val="tx1"/>
                </a:solidFill>
              </a:rPr>
              <a:t> tea district also includes Mansa Tea Mountain. </a:t>
            </a:r>
          </a:p>
          <a:p>
            <a:r>
              <a:rPr lang="en-US" dirty="0">
                <a:solidFill>
                  <a:schemeClr val="tx1"/>
                </a:solidFill>
              </a:rPr>
              <a:t>Today the </a:t>
            </a:r>
            <a:r>
              <a:rPr lang="en-US" dirty="0" err="1">
                <a:solidFill>
                  <a:schemeClr val="tx1"/>
                </a:solidFill>
              </a:rPr>
              <a:t>Yiwu</a:t>
            </a:r>
            <a:r>
              <a:rPr lang="en-US" dirty="0">
                <a:solidFill>
                  <a:schemeClr val="tx1"/>
                </a:solidFill>
              </a:rPr>
              <a:t> tea growing areas are approximately 15,000mu (1mu = 1/6acre) in size and produce approximately 600 tons of tea per year. </a:t>
            </a:r>
          </a:p>
          <a:p>
            <a:r>
              <a:rPr lang="en-US" dirty="0">
                <a:solidFill>
                  <a:schemeClr val="tx1"/>
                </a:solidFill>
              </a:rPr>
              <a:t>They lie between 820 and 2000 meters in elevation and have a very marked topography. </a:t>
            </a:r>
          </a:p>
          <a:p>
            <a:r>
              <a:rPr lang="en-US" dirty="0">
                <a:solidFill>
                  <a:schemeClr val="tx1"/>
                </a:solidFill>
              </a:rPr>
              <a:t>Yearly rainfall is between 1,000 and 1,800mm. </a:t>
            </a:r>
          </a:p>
          <a:p>
            <a:r>
              <a:rPr lang="en-US" dirty="0">
                <a:solidFill>
                  <a:schemeClr val="tx1"/>
                </a:solidFill>
              </a:rPr>
              <a:t>There are between 1,600 and 2,000 hours of sunshine per year and a relative humidity of 80%. </a:t>
            </a:r>
          </a:p>
          <a:p>
            <a:r>
              <a:rPr lang="en-US" dirty="0">
                <a:solidFill>
                  <a:schemeClr val="tx1"/>
                </a:solidFill>
              </a:rPr>
              <a:t>The weather is warm and humid all year around with no frost.</a:t>
            </a:r>
          </a:p>
          <a:p>
            <a:r>
              <a:rPr lang="en-US" dirty="0">
                <a:solidFill>
                  <a:schemeClr val="tx1"/>
                </a:solidFill>
              </a:rPr>
              <a:t>Because </a:t>
            </a:r>
            <a:r>
              <a:rPr lang="en-US" dirty="0" err="1">
                <a:solidFill>
                  <a:schemeClr val="tx1"/>
                </a:solidFill>
              </a:rPr>
              <a:t>Yiwu</a:t>
            </a:r>
            <a:r>
              <a:rPr lang="en-US" dirty="0">
                <a:solidFill>
                  <a:schemeClr val="tx1"/>
                </a:solidFill>
              </a:rPr>
              <a:t> is a township and a county, it is ambiguous as to what exactly constitutes “</a:t>
            </a:r>
            <a:r>
              <a:rPr lang="en-US" dirty="0" err="1">
                <a:solidFill>
                  <a:schemeClr val="tx1"/>
                </a:solidFill>
              </a:rPr>
              <a:t>Yiwu</a:t>
            </a:r>
            <a:r>
              <a:rPr lang="en-US" dirty="0">
                <a:solidFill>
                  <a:schemeClr val="tx1"/>
                </a:solidFill>
              </a:rPr>
              <a:t>”. This has not stopped tea producers from constantly marketing and using the </a:t>
            </a:r>
            <a:r>
              <a:rPr lang="en-US" dirty="0" err="1">
                <a:solidFill>
                  <a:schemeClr val="tx1"/>
                </a:solidFill>
              </a:rPr>
              <a:t>Yiwu</a:t>
            </a:r>
            <a:r>
              <a:rPr lang="en-US" dirty="0">
                <a:solidFill>
                  <a:schemeClr val="tx1"/>
                </a:solidFill>
              </a:rPr>
              <a:t> name to sell tea. </a:t>
            </a:r>
          </a:p>
          <a:p>
            <a:r>
              <a:rPr lang="en-US" dirty="0">
                <a:solidFill>
                  <a:schemeClr val="tx1"/>
                </a:solidFill>
              </a:rPr>
              <a:t>Tea from </a:t>
            </a:r>
            <a:r>
              <a:rPr lang="en-US" dirty="0" err="1">
                <a:solidFill>
                  <a:schemeClr val="tx1"/>
                </a:solidFill>
              </a:rPr>
              <a:t>Yiwu</a:t>
            </a:r>
            <a:r>
              <a:rPr lang="en-US" dirty="0">
                <a:solidFill>
                  <a:schemeClr val="tx1"/>
                </a:solidFill>
              </a:rPr>
              <a:t> has little bitterness and a high orchid like fragrance. </a:t>
            </a:r>
          </a:p>
          <a:p>
            <a:endParaRPr lang="en-US"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357" y="871539"/>
            <a:ext cx="3356243" cy="5707855"/>
          </a:xfrm>
          <a:prstGeom prst="rect">
            <a:avLst/>
          </a:prstGeom>
        </p:spPr>
      </p:pic>
    </p:spTree>
    <p:extLst>
      <p:ext uri="{BB962C8B-B14F-4D97-AF65-F5344CB8AC3E}">
        <p14:creationId xmlns:p14="http://schemas.microsoft.com/office/powerpoint/2010/main" val="204982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33105A8-D5EA-491A-B394-B54A263C9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580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4" name="Group 61">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3"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4"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5"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6"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7"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8"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9"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0"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1"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2"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3"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4"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5" name="Group 75">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7"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8"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9"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0"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1"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2"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3"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4"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5"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6"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7"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8"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6" name="Rectangle 89">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7"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8" name="Rectangle 93">
            <a:extLst>
              <a:ext uri="{FF2B5EF4-FFF2-40B4-BE49-F238E27FC236}">
                <a16:creationId xmlns:a16="http://schemas.microsoft.com/office/drawing/2014/main" id="{F9322FDE-3383-4510-B9D4-0C6004E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9259" y="251845"/>
            <a:ext cx="4284781" cy="1661039"/>
          </a:xfrm>
          <a:prstGeom prst="rect">
            <a:avLst/>
          </a:prstGeom>
        </p:spPr>
        <p:txBody>
          <a:bodyPr vert="horz" lIns="91440" tIns="45720" rIns="91440" bIns="45720" rtlCol="0" anchor="t">
            <a:normAutofit/>
          </a:bodyPr>
          <a:lstStyle/>
          <a:p>
            <a:pPr>
              <a:spcBef>
                <a:spcPct val="0"/>
              </a:spcBef>
              <a:spcAft>
                <a:spcPts val="600"/>
              </a:spcAft>
            </a:pPr>
            <a:r>
              <a:rPr lang="en-US" sz="3600" b="1" dirty="0">
                <a:solidFill>
                  <a:schemeClr val="tx1">
                    <a:lumMod val="85000"/>
                    <a:lumOff val="15000"/>
                  </a:schemeClr>
                </a:solidFill>
                <a:latin typeface="Castellar" panose="020A0402060406010301" pitchFamily="18" charset="0"/>
                <a:ea typeface="+mj-ea"/>
                <a:cs typeface="+mj-cs"/>
              </a:rPr>
              <a:t>Historical </a:t>
            </a:r>
          </a:p>
          <a:p>
            <a:pPr>
              <a:spcBef>
                <a:spcPct val="0"/>
              </a:spcBef>
              <a:spcAft>
                <a:spcPts val="600"/>
              </a:spcAft>
            </a:pPr>
            <a:r>
              <a:rPr lang="en-US" sz="3600" b="1" dirty="0">
                <a:solidFill>
                  <a:schemeClr val="tx1">
                    <a:lumMod val="85000"/>
                    <a:lumOff val="15000"/>
                  </a:schemeClr>
                </a:solidFill>
                <a:latin typeface="Castellar" panose="020A0402060406010301" pitchFamily="18" charset="0"/>
                <a:ea typeface="+mj-ea"/>
                <a:cs typeface="+mj-cs"/>
              </a:rPr>
              <a:t>Background</a:t>
            </a:r>
            <a:endParaRPr lang="en-US" sz="3600" dirty="0">
              <a:solidFill>
                <a:schemeClr val="tx1">
                  <a:lumMod val="85000"/>
                  <a:lumOff val="15000"/>
                </a:schemeClr>
              </a:solidFill>
              <a:latin typeface="Castellar" panose="020A0402060406010301" pitchFamily="18" charset="0"/>
              <a:ea typeface="+mj-ea"/>
              <a:cs typeface="+mj-cs"/>
            </a:endParaRPr>
          </a:p>
        </p:txBody>
      </p:sp>
      <p:pic>
        <p:nvPicPr>
          <p:cNvPr id="22" name="Picture 21" descr="A picture containing water, outdoor, boat, building&#10;&#10;Description automatically generated">
            <a:extLst>
              <a:ext uri="{FF2B5EF4-FFF2-40B4-BE49-F238E27FC236}">
                <a16:creationId xmlns:a16="http://schemas.microsoft.com/office/drawing/2014/main" id="{7779B6E3-A2E3-424C-9DF6-C8EE9FEB3DB4}"/>
              </a:ext>
            </a:extLst>
          </p:cNvPr>
          <p:cNvPicPr>
            <a:picLocks noChangeAspect="1"/>
          </p:cNvPicPr>
          <p:nvPr/>
        </p:nvPicPr>
        <p:blipFill rotWithShape="1">
          <a:blip r:embed="rId2">
            <a:extLst>
              <a:ext uri="{28A0092B-C50C-407E-A947-70E740481C1C}">
                <a14:useLocalDpi xmlns:a14="http://schemas.microsoft.com/office/drawing/2010/main" val="0"/>
              </a:ext>
            </a:extLst>
          </a:blip>
          <a:srcRect t="11260" r="-1" b="-1"/>
          <a:stretch/>
        </p:blipFill>
        <p:spPr>
          <a:xfrm>
            <a:off x="229260" y="1818755"/>
            <a:ext cx="4172600" cy="2314242"/>
          </a:xfrm>
          <a:prstGeom prst="rect">
            <a:avLst/>
          </a:prstGeom>
        </p:spPr>
      </p:pic>
      <p:sp>
        <p:nvSpPr>
          <p:cNvPr id="109" name="Freeform 11">
            <a:extLst>
              <a:ext uri="{FF2B5EF4-FFF2-40B4-BE49-F238E27FC236}">
                <a16:creationId xmlns:a16="http://schemas.microsoft.com/office/drawing/2014/main" id="{E57ED7AF-B13C-4D71-9624-85233865F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603473" y="46871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Picture 6" descr="A close up of a map&#10;&#10;Description automatically generated">
            <a:extLst>
              <a:ext uri="{FF2B5EF4-FFF2-40B4-BE49-F238E27FC236}">
                <a16:creationId xmlns:a16="http://schemas.microsoft.com/office/drawing/2014/main" id="{1FD32062-B9EA-44B9-B642-144362DD51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55" r="2" b="2"/>
          <a:stretch/>
        </p:blipFill>
        <p:spPr>
          <a:xfrm>
            <a:off x="197607" y="4276496"/>
            <a:ext cx="2024157" cy="2279483"/>
          </a:xfrm>
          <a:prstGeom prst="rect">
            <a:avLst/>
          </a:prstGeom>
        </p:spPr>
      </p:pic>
      <p:pic>
        <p:nvPicPr>
          <p:cNvPr id="5" name="Picture 4" descr="A picture containing outdoor, animal, person, grass&#10;&#10;Description automatically generated">
            <a:extLst>
              <a:ext uri="{FF2B5EF4-FFF2-40B4-BE49-F238E27FC236}">
                <a16:creationId xmlns:a16="http://schemas.microsoft.com/office/drawing/2014/main" id="{89A17B52-1F7E-461B-8179-C1D12D466CAE}"/>
              </a:ext>
            </a:extLst>
          </p:cNvPr>
          <p:cNvPicPr>
            <a:picLocks noChangeAspect="1"/>
          </p:cNvPicPr>
          <p:nvPr/>
        </p:nvPicPr>
        <p:blipFill rotWithShape="1">
          <a:blip r:embed="rId4">
            <a:extLst>
              <a:ext uri="{28A0092B-C50C-407E-A947-70E740481C1C}">
                <a14:useLocalDpi xmlns:a14="http://schemas.microsoft.com/office/drawing/2010/main" val="0"/>
              </a:ext>
            </a:extLst>
          </a:blip>
          <a:srcRect b="25332"/>
          <a:stretch/>
        </p:blipFill>
        <p:spPr>
          <a:xfrm>
            <a:off x="2378578" y="4330613"/>
            <a:ext cx="2024160" cy="2279484"/>
          </a:xfrm>
          <a:prstGeom prst="rect">
            <a:avLst/>
          </a:prstGeom>
        </p:spPr>
      </p:pic>
      <p:sp>
        <p:nvSpPr>
          <p:cNvPr id="4" name="Rectangle 3">
            <a:extLst>
              <a:ext uri="{FF2B5EF4-FFF2-40B4-BE49-F238E27FC236}">
                <a16:creationId xmlns:a16="http://schemas.microsoft.com/office/drawing/2014/main" id="{5818C857-7494-4FC1-B728-0C8E7B16646D}"/>
              </a:ext>
            </a:extLst>
          </p:cNvPr>
          <p:cNvSpPr/>
          <p:nvPr/>
        </p:nvSpPr>
        <p:spPr>
          <a:xfrm>
            <a:off x="4448241" y="147917"/>
            <a:ext cx="6737460" cy="5995766"/>
          </a:xfrm>
          <a:prstGeom prst="rect">
            <a:avLst/>
          </a:prstGeom>
        </p:spPr>
        <p:txBody>
          <a:bodyPr vert="horz" lIns="91440" tIns="45720" rIns="91440" bIns="45720" rtlCol="0">
            <a:noAutofit/>
          </a:bodyPr>
          <a:lstStyle/>
          <a:p>
            <a:pPr marL="285750" indent="-285750">
              <a:lnSpc>
                <a:spcPct val="90000"/>
              </a:lnSpc>
              <a:spcBef>
                <a:spcPts val="1000"/>
              </a:spcBef>
              <a:buClr>
                <a:schemeClr val="accent1"/>
              </a:buClr>
              <a:buFont typeface="Wingdings 3" charset="2"/>
              <a:buChar char=""/>
            </a:pPr>
            <a:r>
              <a:rPr lang="en-US" sz="1200" dirty="0"/>
              <a:t>The region now known as Yunnan was inhabited by indigenous groups that were beyond the reach of Han Chinese civilization, though they did acknowledge Chinese suzerainty under the Qin (221 BC–207 BC) &amp; Han dynasties. </a:t>
            </a:r>
          </a:p>
          <a:p>
            <a:pPr marL="285750" indent="-285750">
              <a:lnSpc>
                <a:spcPct val="90000"/>
              </a:lnSpc>
              <a:spcBef>
                <a:spcPts val="1000"/>
              </a:spcBef>
              <a:buClr>
                <a:schemeClr val="accent1"/>
              </a:buClr>
              <a:buFont typeface="Wingdings 3" charset="2"/>
              <a:buChar char=""/>
            </a:pPr>
            <a:r>
              <a:rPr lang="en-US" sz="1200" dirty="0"/>
              <a:t>The </a:t>
            </a:r>
            <a:r>
              <a:rPr lang="en-US" sz="1200" dirty="0" err="1"/>
              <a:t>Yizhou</a:t>
            </a:r>
            <a:r>
              <a:rPr lang="en-US" sz="1200" dirty="0"/>
              <a:t> prefecture was set up by the Han in 109 </a:t>
            </a:r>
            <a:r>
              <a:rPr lang="en-US" sz="1200" cap="all" dirty="0"/>
              <a:t>BC</a:t>
            </a:r>
            <a:r>
              <a:rPr lang="en-US" sz="1200" dirty="0"/>
              <a:t>. </a:t>
            </a:r>
          </a:p>
          <a:p>
            <a:pPr marL="285750" indent="-285750">
              <a:lnSpc>
                <a:spcPct val="90000"/>
              </a:lnSpc>
              <a:spcBef>
                <a:spcPts val="1000"/>
              </a:spcBef>
              <a:buClr>
                <a:schemeClr val="accent1"/>
              </a:buClr>
              <a:buFont typeface="Wingdings 3" charset="2"/>
              <a:buChar char=""/>
            </a:pPr>
            <a:r>
              <a:rPr lang="en-US" sz="1200" dirty="0"/>
              <a:t>Under the Tang dynasty (618–907), a Dai kingdom known as </a:t>
            </a:r>
            <a:r>
              <a:rPr lang="en-US" sz="1200" dirty="0" err="1"/>
              <a:t>Nanzhao</a:t>
            </a:r>
            <a:r>
              <a:rPr lang="en-US" sz="1200" dirty="0"/>
              <a:t>, flourished in the Dali region. </a:t>
            </a:r>
          </a:p>
          <a:p>
            <a:pPr marL="742950" lvl="1" indent="-285750">
              <a:lnSpc>
                <a:spcPct val="90000"/>
              </a:lnSpc>
              <a:spcBef>
                <a:spcPts val="1000"/>
              </a:spcBef>
              <a:buClr>
                <a:schemeClr val="accent1"/>
              </a:buClr>
              <a:buFont typeface="Wingdings 3" charset="2"/>
              <a:buChar char=""/>
            </a:pPr>
            <a:r>
              <a:rPr lang="en-US" sz="1000" dirty="0" err="1"/>
              <a:t>Nanzhao</a:t>
            </a:r>
            <a:r>
              <a:rPr lang="en-US" sz="1000" dirty="0"/>
              <a:t> was 1st sanctioned as a bulwark against Tibetan incursions</a:t>
            </a:r>
          </a:p>
          <a:p>
            <a:pPr marL="742950" lvl="1" indent="-285750">
              <a:lnSpc>
                <a:spcPct val="90000"/>
              </a:lnSpc>
              <a:spcBef>
                <a:spcPts val="1000"/>
              </a:spcBef>
              <a:buClr>
                <a:schemeClr val="accent1"/>
              </a:buClr>
              <a:buFont typeface="Wingdings 3" charset="2"/>
              <a:buChar char=""/>
            </a:pPr>
            <a:r>
              <a:rPr lang="en-US" sz="1000" dirty="0" err="1"/>
              <a:t>Nanzhao</a:t>
            </a:r>
            <a:r>
              <a:rPr lang="en-US" sz="1000" dirty="0"/>
              <a:t> eventually threatened Chinese power, which declined during the Five Dynasties (</a:t>
            </a:r>
            <a:r>
              <a:rPr lang="en-US" sz="1000" dirty="0" err="1"/>
              <a:t>Wudai</a:t>
            </a:r>
            <a:r>
              <a:rPr lang="en-US" sz="1000" dirty="0"/>
              <a:t>) period (907–960) and the Song dynasty (960–1279).</a:t>
            </a:r>
          </a:p>
          <a:p>
            <a:pPr marL="285750" indent="-285750" fontAlgn="base">
              <a:lnSpc>
                <a:spcPct val="90000"/>
              </a:lnSpc>
              <a:spcBef>
                <a:spcPts val="1000"/>
              </a:spcBef>
              <a:buClr>
                <a:schemeClr val="accent1"/>
              </a:buClr>
              <a:buFont typeface="Wingdings 3" charset="2"/>
              <a:buChar char=""/>
            </a:pPr>
            <a:r>
              <a:rPr lang="en-US" sz="1200" dirty="0"/>
              <a:t>This state of affairs came to an end during the Yuan (Mongol) dynasty (1206–1368). </a:t>
            </a:r>
          </a:p>
          <a:p>
            <a:pPr marL="742950" lvl="1" indent="-285750" fontAlgn="base">
              <a:lnSpc>
                <a:spcPct val="90000"/>
              </a:lnSpc>
              <a:spcBef>
                <a:spcPts val="1000"/>
              </a:spcBef>
              <a:buClr>
                <a:schemeClr val="accent1"/>
              </a:buClr>
              <a:buFont typeface="Wingdings 3" charset="2"/>
              <a:buChar char=""/>
            </a:pPr>
            <a:r>
              <a:rPr lang="en-US" sz="1000" dirty="0"/>
              <a:t>The Mongols destroyed </a:t>
            </a:r>
            <a:r>
              <a:rPr lang="en-US" sz="1000" dirty="0" err="1"/>
              <a:t>Nanzhao</a:t>
            </a:r>
            <a:r>
              <a:rPr lang="en-US" sz="1000" dirty="0"/>
              <a:t> in 1253, and named the area Yunnan, they made it a province of Yuan China in 1276. </a:t>
            </a:r>
          </a:p>
          <a:p>
            <a:pPr marL="285750" indent="-285750" fontAlgn="base">
              <a:lnSpc>
                <a:spcPct val="90000"/>
              </a:lnSpc>
              <a:spcBef>
                <a:spcPts val="1000"/>
              </a:spcBef>
              <a:buClr>
                <a:schemeClr val="accent1"/>
              </a:buClr>
              <a:buFont typeface="Wingdings 3" charset="2"/>
              <a:buChar char=""/>
            </a:pPr>
            <a:r>
              <a:rPr lang="en-US" sz="1200" dirty="0"/>
              <a:t>To resettle Yunnan, which had been depopulated by warfare, the governor brought in large numbers of Hui (Chinese Muslims) from northwestern China. </a:t>
            </a:r>
          </a:p>
          <a:p>
            <a:pPr marL="742950" lvl="1" indent="-285750" fontAlgn="base">
              <a:lnSpc>
                <a:spcPct val="90000"/>
              </a:lnSpc>
              <a:spcBef>
                <a:spcPts val="1000"/>
              </a:spcBef>
              <a:buClr>
                <a:schemeClr val="accent1"/>
              </a:buClr>
              <a:buFont typeface="Wingdings 3" charset="2"/>
              <a:buChar char=""/>
            </a:pPr>
            <a:r>
              <a:rPr lang="en-US" sz="1000" dirty="0"/>
              <a:t>The Mongol conquest drew Yunnan into the orbit of Chinese affairs but failed to reduce local interethnic tension between Han and non-Han minorities.</a:t>
            </a:r>
          </a:p>
          <a:p>
            <a:pPr marL="285750" indent="-285750" fontAlgn="base">
              <a:lnSpc>
                <a:spcPct val="90000"/>
              </a:lnSpc>
              <a:spcBef>
                <a:spcPts val="1000"/>
              </a:spcBef>
              <a:buClr>
                <a:schemeClr val="accent1"/>
              </a:buClr>
              <a:buFont typeface="Wingdings 3" charset="2"/>
              <a:buChar char=""/>
            </a:pPr>
            <a:r>
              <a:rPr lang="en-US" sz="1200" dirty="0"/>
              <a:t>Rulers of the Ming dynasty (1368–1644), seeking to tighten their control over the province, used military units to promote migration of the Chinese people from the Yangtze River valley to Yunnan. </a:t>
            </a:r>
          </a:p>
          <a:p>
            <a:pPr marL="742950" lvl="1" indent="-285750" fontAlgn="base">
              <a:lnSpc>
                <a:spcPct val="90000"/>
              </a:lnSpc>
              <a:spcBef>
                <a:spcPts val="1000"/>
              </a:spcBef>
              <a:buClr>
                <a:schemeClr val="accent1"/>
              </a:buClr>
              <a:buFont typeface="Wingdings 3" charset="2"/>
              <a:buChar char=""/>
            </a:pPr>
            <a:r>
              <a:rPr lang="en-US" sz="1000" dirty="0"/>
              <a:t>During this time, Yunnan was governed through a system of hereditary </a:t>
            </a:r>
            <a:r>
              <a:rPr lang="en-US" sz="1000" i="1" dirty="0" err="1"/>
              <a:t>tusi</a:t>
            </a:r>
            <a:r>
              <a:rPr lang="en-US" sz="1000" dirty="0"/>
              <a:t>—that is, local leaders serving as agents of the Chinese magistrates. </a:t>
            </a:r>
          </a:p>
          <a:p>
            <a:pPr marL="285750" indent="-285750" fontAlgn="base">
              <a:lnSpc>
                <a:spcPct val="90000"/>
              </a:lnSpc>
              <a:spcBef>
                <a:spcPts val="1000"/>
              </a:spcBef>
              <a:buClr>
                <a:schemeClr val="accent1"/>
              </a:buClr>
              <a:buFont typeface="Wingdings 3" charset="2"/>
              <a:buChar char=""/>
            </a:pPr>
            <a:r>
              <a:rPr lang="en-US" sz="1200" dirty="0"/>
              <a:t>This policy of indirect rule was continued under the Qing dynasty (1644–1911) &amp; the republic (1911–49)</a:t>
            </a:r>
          </a:p>
          <a:p>
            <a:pPr marL="285750" indent="-285750">
              <a:lnSpc>
                <a:spcPct val="90000"/>
              </a:lnSpc>
              <a:spcBef>
                <a:spcPts val="1000"/>
              </a:spcBef>
              <a:buClr>
                <a:schemeClr val="accent1"/>
              </a:buClr>
              <a:buFont typeface="Wingdings 3" charset="2"/>
              <a:buChar char=""/>
            </a:pPr>
            <a:r>
              <a:rPr lang="en-US" sz="1200" dirty="0"/>
              <a:t>From the Yuan dynasty onward, the area was part of a central-government sponsored population movement towards the southwestern frontier, with two major waves of migrants arriving from Han-majority areas in northern and southeast China. </a:t>
            </a:r>
          </a:p>
          <a:p>
            <a:pPr marL="285750" indent="-285750">
              <a:lnSpc>
                <a:spcPct val="90000"/>
              </a:lnSpc>
              <a:spcBef>
                <a:spcPts val="1000"/>
              </a:spcBef>
              <a:buClr>
                <a:schemeClr val="accent1"/>
              </a:buClr>
              <a:buFont typeface="Wingdings 3" charset="2"/>
              <a:buChar char=""/>
            </a:pPr>
            <a:r>
              <a:rPr lang="en-US" sz="1200" dirty="0"/>
              <a:t>As with other parts of China's southwest, Japanese occupation in the north during World War II forced another migration of Han people into the region. These two waves of migration contributed to Yunnan being one of the most ethnically diverse provinces of China, with ethnic minorities accounting for about 34 percent of its total population. </a:t>
            </a:r>
          </a:p>
        </p:txBody>
      </p:sp>
    </p:spTree>
    <p:extLst>
      <p:ext uri="{BB962C8B-B14F-4D97-AF65-F5344CB8AC3E}">
        <p14:creationId xmlns:p14="http://schemas.microsoft.com/office/powerpoint/2010/main" val="2538425849"/>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3265" y="1000483"/>
            <a:ext cx="6512055" cy="6124754"/>
          </a:xfrm>
          <a:prstGeom prst="rect">
            <a:avLst/>
          </a:prstGeom>
        </p:spPr>
        <p:txBody>
          <a:bodyPr wrap="square">
            <a:spAutoFit/>
          </a:bodyPr>
          <a:lstStyle/>
          <a:p>
            <a:r>
              <a:rPr lang="en-US" sz="1400" dirty="0"/>
              <a:t>Historically, </a:t>
            </a:r>
            <a:r>
              <a:rPr lang="en-US" sz="1400" dirty="0" err="1"/>
              <a:t>Yiwu</a:t>
            </a:r>
            <a:r>
              <a:rPr lang="en-US" sz="1400" dirty="0"/>
              <a:t> is famous for being the center of distribution for tribute tea to be sent to the emperor. The six famous tea mountains produced </a:t>
            </a:r>
            <a:r>
              <a:rPr lang="en-US" sz="1400" dirty="0" err="1"/>
              <a:t>mao</a:t>
            </a:r>
            <a:r>
              <a:rPr lang="en-US" sz="1400" dirty="0"/>
              <a:t> cha where it would be collected and sent out to Beijing from </a:t>
            </a:r>
            <a:r>
              <a:rPr lang="en-US" sz="1400" dirty="0" err="1"/>
              <a:t>Yiwu</a:t>
            </a:r>
            <a:r>
              <a:rPr lang="en-US" sz="1400" dirty="0"/>
              <a:t>. This trade brought a large number of Han merchants to the area to trade tea. Some of the more famous examples of aged </a:t>
            </a:r>
            <a:r>
              <a:rPr lang="en-US" sz="1400" dirty="0" err="1"/>
              <a:t>pu’erh</a:t>
            </a:r>
            <a:r>
              <a:rPr lang="en-US" sz="1400" dirty="0"/>
              <a:t> (from the 1930s) also originated here. i.e. </a:t>
            </a:r>
            <a:r>
              <a:rPr lang="en-US" sz="1400" dirty="0" err="1"/>
              <a:t>Fuyuanchang</a:t>
            </a:r>
            <a:r>
              <a:rPr lang="en-US" sz="1400" dirty="0"/>
              <a:t>, </a:t>
            </a:r>
            <a:r>
              <a:rPr lang="en-US" sz="1400" dirty="0" err="1"/>
              <a:t>Tongqin</a:t>
            </a:r>
            <a:r>
              <a:rPr lang="en-US" sz="1400" dirty="0"/>
              <a:t> </a:t>
            </a:r>
            <a:r>
              <a:rPr lang="en-US" sz="1400" dirty="0" err="1"/>
              <a:t>Hao</a:t>
            </a:r>
            <a:r>
              <a:rPr lang="en-US" sz="1400" dirty="0"/>
              <a:t> and </a:t>
            </a:r>
            <a:r>
              <a:rPr lang="en-US" sz="1400" dirty="0" err="1"/>
              <a:t>Songpin</a:t>
            </a:r>
            <a:r>
              <a:rPr lang="en-US" sz="1400" dirty="0"/>
              <a:t> </a:t>
            </a:r>
            <a:r>
              <a:rPr lang="en-US" sz="1400" dirty="0" err="1"/>
              <a:t>Hao</a:t>
            </a:r>
            <a:r>
              <a:rPr lang="en-US" sz="1400" dirty="0"/>
              <a:t>.</a:t>
            </a:r>
          </a:p>
          <a:p>
            <a:endParaRPr lang="en-US" sz="1400" dirty="0"/>
          </a:p>
          <a:p>
            <a:r>
              <a:rPr lang="en-US" sz="1400" dirty="0"/>
              <a:t>From the 1940s until the 1990s, tea production shifted away from these regions to </a:t>
            </a:r>
            <a:r>
              <a:rPr lang="en-US" sz="1400" dirty="0" err="1"/>
              <a:t>Menghai</a:t>
            </a:r>
            <a:r>
              <a:rPr lang="en-US" sz="1400" dirty="0"/>
              <a:t> County where </a:t>
            </a:r>
            <a:r>
              <a:rPr lang="en-US" sz="1400" dirty="0" err="1"/>
              <a:t>Menghai</a:t>
            </a:r>
            <a:r>
              <a:rPr lang="en-US" sz="1400" dirty="0"/>
              <a:t> Tea Factory planted ground. During this period, tea that was produced was usually unceremoniously sold as raw </a:t>
            </a:r>
            <a:r>
              <a:rPr lang="en-US" sz="1400" dirty="0" err="1"/>
              <a:t>mao</a:t>
            </a:r>
            <a:r>
              <a:rPr lang="en-US" sz="1400" dirty="0"/>
              <a:t> cha to the larger factories.</a:t>
            </a:r>
          </a:p>
          <a:p>
            <a:endParaRPr lang="en-US" sz="1400" dirty="0"/>
          </a:p>
          <a:p>
            <a:r>
              <a:rPr lang="en-US" sz="1400" dirty="0"/>
              <a:t>When China began to open up to the west, many Taiwanese traders visited </a:t>
            </a:r>
            <a:r>
              <a:rPr lang="en-US" sz="1400" dirty="0" err="1"/>
              <a:t>Yiwu</a:t>
            </a:r>
            <a:r>
              <a:rPr lang="en-US" sz="1400" dirty="0"/>
              <a:t> hoping to find both tea production and more aged tea. They found neither, but ended up helping the locals to restart tea production. As a result, the greater </a:t>
            </a:r>
            <a:r>
              <a:rPr lang="en-US" sz="1400" dirty="0" err="1"/>
              <a:t>Yiwu</a:t>
            </a:r>
            <a:r>
              <a:rPr lang="en-US" sz="1400" dirty="0"/>
              <a:t> area has strong ties with the Taiwanese market. Many of the Taiwanese </a:t>
            </a:r>
            <a:r>
              <a:rPr lang="en-US" sz="1400" dirty="0" err="1"/>
              <a:t>pu’er</a:t>
            </a:r>
            <a:r>
              <a:rPr lang="en-US" sz="1400" dirty="0"/>
              <a:t> brands have strong ties to this region. This is covered far more thoroughly in Zhang </a:t>
            </a:r>
            <a:r>
              <a:rPr lang="en-US" sz="1400" dirty="0" err="1"/>
              <a:t>Jinghong’s</a:t>
            </a:r>
            <a:r>
              <a:rPr lang="en-US" sz="1400" dirty="0"/>
              <a:t> Ancient Caravans and Urban Chic.</a:t>
            </a:r>
          </a:p>
          <a:p>
            <a:r>
              <a:rPr lang="en-US" sz="1400" dirty="0"/>
              <a:t>In Zhang’s book she characterizes the Taiwanese and </a:t>
            </a:r>
            <a:r>
              <a:rPr lang="en-US" sz="1400" dirty="0" err="1"/>
              <a:t>Yiwu</a:t>
            </a:r>
            <a:r>
              <a:rPr lang="en-US" sz="1400" dirty="0"/>
              <a:t> style as emphasizing the hand-made and traditional aspects of tea-making, a supposed contrast from the more production oriented </a:t>
            </a:r>
            <a:r>
              <a:rPr lang="en-US" sz="1400" dirty="0" err="1"/>
              <a:t>Menghai</a:t>
            </a:r>
            <a:r>
              <a:rPr lang="en-US" sz="1400" dirty="0"/>
              <a:t> County tea. </a:t>
            </a:r>
          </a:p>
          <a:p>
            <a:endParaRPr lang="en-US" sz="1400" dirty="0"/>
          </a:p>
          <a:p>
            <a:r>
              <a:rPr lang="en-US" sz="1400" dirty="0" err="1"/>
              <a:t>Yiwu</a:t>
            </a:r>
            <a:r>
              <a:rPr lang="en-US" sz="1400" dirty="0"/>
              <a:t> tea operations tend to be smaller, often family-oriented, whereas </a:t>
            </a:r>
            <a:r>
              <a:rPr lang="en-US" sz="1400" dirty="0" err="1"/>
              <a:t>Menghai</a:t>
            </a:r>
            <a:r>
              <a:rPr lang="en-US" sz="1400" dirty="0"/>
              <a:t> County is more densely populated with major operations, i.e. </a:t>
            </a:r>
            <a:r>
              <a:rPr lang="en-US" sz="1400" dirty="0" err="1"/>
              <a:t>Menghai</a:t>
            </a:r>
            <a:r>
              <a:rPr lang="en-US" sz="1400" dirty="0"/>
              <a:t> Tea Factory .</a:t>
            </a:r>
          </a:p>
          <a:p>
            <a:endParaRPr lang="en-US" sz="1400" dirty="0"/>
          </a:p>
        </p:txBody>
      </p:sp>
      <p:sp>
        <p:nvSpPr>
          <p:cNvPr id="4" name="Rectangle 3"/>
          <p:cNvSpPr/>
          <p:nvPr/>
        </p:nvSpPr>
        <p:spPr>
          <a:xfrm>
            <a:off x="1753264" y="286821"/>
            <a:ext cx="6204874" cy="646331"/>
          </a:xfrm>
          <a:prstGeom prst="rect">
            <a:avLst/>
          </a:prstGeom>
        </p:spPr>
        <p:txBody>
          <a:bodyPr wrap="square">
            <a:spAutoFit/>
          </a:bodyPr>
          <a:lstStyle/>
          <a:p>
            <a:r>
              <a:rPr lang="en-US" sz="3600" b="1" dirty="0">
                <a:solidFill>
                  <a:srgbClr val="34343C"/>
                </a:solidFill>
                <a:latin typeface="Roboto"/>
              </a:rPr>
              <a:t>History of </a:t>
            </a:r>
            <a:r>
              <a:rPr lang="en-US" sz="3600" b="1" dirty="0" err="1">
                <a:solidFill>
                  <a:srgbClr val="34343C"/>
                </a:solidFill>
                <a:latin typeface="Roboto"/>
              </a:rPr>
              <a:t>Yiwu</a:t>
            </a:r>
            <a:r>
              <a:rPr lang="en-US" sz="3600" b="1" dirty="0">
                <a:solidFill>
                  <a:srgbClr val="34343C"/>
                </a:solidFill>
                <a:latin typeface="Roboto"/>
              </a:rPr>
              <a:t> Mountain</a:t>
            </a:r>
            <a:endParaRPr lang="en-US" sz="3600" b="0" i="0" dirty="0">
              <a:solidFill>
                <a:srgbClr val="34343C"/>
              </a:solidFill>
              <a:effectLst/>
              <a:latin typeface="Roboto"/>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5320" y="1000483"/>
            <a:ext cx="3864768" cy="5693569"/>
          </a:xfrm>
          <a:prstGeom prst="rect">
            <a:avLst/>
          </a:prstGeom>
        </p:spPr>
      </p:pic>
      <p:pic>
        <p:nvPicPr>
          <p:cNvPr id="6" name="Picture 5" descr="Text, letter&#10;&#10;Description automatically generated">
            <a:extLst>
              <a:ext uri="{FF2B5EF4-FFF2-40B4-BE49-F238E27FC236}">
                <a16:creationId xmlns:a16="http://schemas.microsoft.com/office/drawing/2014/main" id="{1C5D7F73-2095-4854-9BB5-14B391E98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758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with medium confidence">
            <a:extLst>
              <a:ext uri="{FF2B5EF4-FFF2-40B4-BE49-F238E27FC236}">
                <a16:creationId xmlns:a16="http://schemas.microsoft.com/office/drawing/2014/main" id="{C9734136-614D-41B4-8E30-4929DC6BE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4778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16F1-BE4E-422D-AC3C-7906315A4DD5}"/>
              </a:ext>
            </a:extLst>
          </p:cNvPr>
          <p:cNvSpPr>
            <a:spLocks noGrp="1"/>
          </p:cNvSpPr>
          <p:nvPr>
            <p:ph type="title"/>
          </p:nvPr>
        </p:nvSpPr>
        <p:spPr>
          <a:xfrm>
            <a:off x="1968235" y="1411761"/>
            <a:ext cx="8911687" cy="4829239"/>
          </a:xfrm>
        </p:spPr>
        <p:txBody>
          <a:bodyPr>
            <a:noAutofit/>
          </a:bodyPr>
          <a:lstStyle/>
          <a:p>
            <a:pPr algn="ctr"/>
            <a:r>
              <a:rPr lang="en-US" sz="9600" dirty="0">
                <a:latin typeface="Castellar" panose="020A0402060406010301" pitchFamily="18" charset="0"/>
              </a:rPr>
              <a:t>End </a:t>
            </a:r>
            <a:br>
              <a:rPr lang="en-US" sz="9600" dirty="0">
                <a:latin typeface="Castellar" panose="020A0402060406010301" pitchFamily="18" charset="0"/>
              </a:rPr>
            </a:br>
            <a:r>
              <a:rPr lang="en-US" sz="9600" dirty="0">
                <a:latin typeface="Castellar" panose="020A0402060406010301" pitchFamily="18" charset="0"/>
              </a:rPr>
              <a:t>of </a:t>
            </a:r>
            <a:br>
              <a:rPr lang="en-US" sz="9600" dirty="0">
                <a:latin typeface="Castellar" panose="020A0402060406010301" pitchFamily="18" charset="0"/>
              </a:rPr>
            </a:br>
            <a:r>
              <a:rPr lang="en-US" sz="9600" dirty="0">
                <a:latin typeface="Castellar" panose="020A0402060406010301" pitchFamily="18" charset="0"/>
              </a:rPr>
              <a:t>lesson 3</a:t>
            </a:r>
          </a:p>
        </p:txBody>
      </p:sp>
    </p:spTree>
    <p:extLst>
      <p:ext uri="{BB962C8B-B14F-4D97-AF65-F5344CB8AC3E}">
        <p14:creationId xmlns:p14="http://schemas.microsoft.com/office/powerpoint/2010/main" val="1860172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1A6BCA6-0DAE-4B34-A501-150128F26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05943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EB0AFA0-8CC6-4A0A-871A-5DD141076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5840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8F2A7D8-1457-4715-A71E-006EA36AE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6249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16EE527E-1304-469C-9414-CBBED116E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635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4F73B6D-961A-4C0A-A948-11582DAE3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2442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34BF2316-7D46-4DA1-A30F-3824D9662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4488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26C2C09-B3DD-4E55-B841-91D398F72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66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3757" y="696798"/>
            <a:ext cx="4898940" cy="581323"/>
          </a:xfrm>
        </p:spPr>
        <p:txBody>
          <a:bodyPr>
            <a:noAutofit/>
          </a:bodyPr>
          <a:lstStyle/>
          <a:p>
            <a:r>
              <a:rPr lang="en-US" sz="3600" b="1" dirty="0">
                <a:latin typeface="Castellar" panose="020A0402060406010301" pitchFamily="18" charset="0"/>
              </a:rPr>
              <a:t>Demographics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7525" y="1893649"/>
            <a:ext cx="2495559" cy="19679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Chart 6"/>
          <p:cNvGraphicFramePr/>
          <p:nvPr>
            <p:extLst>
              <p:ext uri="{D42A27DB-BD31-4B8C-83A1-F6EECF244321}">
                <p14:modId xmlns:p14="http://schemas.microsoft.com/office/powerpoint/2010/main" val="2596029090"/>
              </p:ext>
            </p:extLst>
          </p:nvPr>
        </p:nvGraphicFramePr>
        <p:xfrm>
          <a:off x="4363227" y="1538945"/>
          <a:ext cx="2838227" cy="465547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780C3B3B-18E1-4B3B-9124-74874430403A}"/>
              </a:ext>
            </a:extLst>
          </p:cNvPr>
          <p:cNvSpPr/>
          <p:nvPr/>
        </p:nvSpPr>
        <p:spPr>
          <a:xfrm>
            <a:off x="7292022" y="117693"/>
            <a:ext cx="4898939" cy="6740307"/>
          </a:xfrm>
          <a:prstGeom prst="rect">
            <a:avLst/>
          </a:prstGeom>
        </p:spPr>
        <p:txBody>
          <a:bodyPr wrap="square">
            <a:spAutoFit/>
          </a:bodyPr>
          <a:lstStyle/>
          <a:p>
            <a:pPr marL="285750" indent="-285750">
              <a:buFont typeface="Wingdings" panose="05000000000000000000" pitchFamily="2" charset="2"/>
              <a:buChar char="§"/>
            </a:pPr>
            <a:r>
              <a:rPr lang="en-US" dirty="0"/>
              <a:t>Yunnan is the province with the largest population of minorities, with 25 of them having more than 5000 members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Among them 16 are indigenous (including Bai, Dai, </a:t>
            </a:r>
            <a:r>
              <a:rPr lang="en-US" dirty="0" err="1"/>
              <a:t>Naxi</a:t>
            </a:r>
            <a:r>
              <a:rPr lang="en-US" dirty="0"/>
              <a:t>, Hani, Lisu, </a:t>
            </a:r>
            <a:r>
              <a:rPr lang="en-US" dirty="0" err="1"/>
              <a:t>Lahu</a:t>
            </a:r>
            <a:r>
              <a:rPr lang="en-US" dirty="0"/>
              <a:t>, </a:t>
            </a:r>
            <a:r>
              <a:rPr lang="en-US" dirty="0" err="1"/>
              <a:t>Wa</a:t>
            </a:r>
            <a:r>
              <a:rPr lang="en-US" dirty="0"/>
              <a:t>, Jingpo, Bulang, </a:t>
            </a:r>
            <a:r>
              <a:rPr lang="en-US" dirty="0" err="1"/>
              <a:t>Pumi</a:t>
            </a:r>
            <a:r>
              <a:rPr lang="en-US" dirty="0"/>
              <a:t>, </a:t>
            </a:r>
            <a:r>
              <a:rPr lang="en-US" dirty="0" err="1"/>
              <a:t>Achang</a:t>
            </a:r>
            <a:r>
              <a:rPr lang="en-US" dirty="0"/>
              <a:t>, Nu, </a:t>
            </a:r>
            <a:r>
              <a:rPr lang="en-US" dirty="0" err="1"/>
              <a:t>Jinuo</a:t>
            </a:r>
            <a:r>
              <a:rPr lang="en-US" dirty="0"/>
              <a:t>, </a:t>
            </a:r>
            <a:r>
              <a:rPr lang="en-US" dirty="0" err="1"/>
              <a:t>De’ang</a:t>
            </a:r>
            <a:r>
              <a:rPr lang="en-US" dirty="0"/>
              <a:t>, </a:t>
            </a:r>
            <a:r>
              <a:rPr lang="en-US" dirty="0" err="1"/>
              <a:t>Durung</a:t>
            </a:r>
            <a:r>
              <a:rPr lang="en-US" dirty="0"/>
              <a:t>, etc.).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Among the 25 ethnic minority groups, the biggest population is Yi and the smallest one is Dulong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 ethnic minorities spread around Yunnan with their own communities and live together over vast areas while some live in individual concentrated communities in small areas.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Due to different groups, the traditional customs, cultures, languages, construction styles and clothes are colorful and distinctive. </a:t>
            </a:r>
          </a:p>
        </p:txBody>
      </p:sp>
      <p:pic>
        <p:nvPicPr>
          <p:cNvPr id="6" name="Picture 5" descr="A group of people in a dark room&#10;&#10;Description automatically generated">
            <a:extLst>
              <a:ext uri="{FF2B5EF4-FFF2-40B4-BE49-F238E27FC236}">
                <a16:creationId xmlns:a16="http://schemas.microsoft.com/office/drawing/2014/main" id="{606B8335-FBD0-4342-8F2E-B81209732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7526" y="4063196"/>
            <a:ext cx="2495559" cy="1871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6440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13252F7-0DE3-414B-80E9-7F4ED62B1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5103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2C8B9D9-2B17-4E70-9A24-FC303743E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3294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0212D4A-35C5-4EA0-A5C4-85F0B3035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1001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F6E1C77A-7B92-4689-B89A-D97FFE779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708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840B0C58-44A5-43FD-AA9C-A34ACB16F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4499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5B9B5EB6-4DDC-49BB-A74A-516516211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89719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3F25269C-6055-422F-83D6-FEA2A70E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5842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61CB0BE-0596-4FB6-9149-61141F586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7648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medium confidence">
            <a:extLst>
              <a:ext uri="{FF2B5EF4-FFF2-40B4-BE49-F238E27FC236}">
                <a16:creationId xmlns:a16="http://schemas.microsoft.com/office/drawing/2014/main" id="{E7FE2BE8-A09F-4F21-8243-20BE56DE3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0157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7E6CE6C-BB0B-40B1-B606-21B61461A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125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0614" y="646672"/>
            <a:ext cx="3255278" cy="1259894"/>
          </a:xfrm>
        </p:spPr>
        <p:txBody>
          <a:bodyPr vert="horz" lIns="91440" tIns="45720" rIns="91440" bIns="45720" rtlCol="0" anchor="t">
            <a:normAutofit fontScale="90000"/>
          </a:bodyPr>
          <a:lstStyle/>
          <a:p>
            <a:r>
              <a:rPr lang="en-US" sz="3600" b="1" dirty="0">
                <a:solidFill>
                  <a:srgbClr val="3A5943"/>
                </a:solidFill>
                <a:latin typeface="Castellar" panose="020A0402060406010301" pitchFamily="18" charset="0"/>
              </a:rPr>
              <a:t>The Teas </a:t>
            </a:r>
            <a:br>
              <a:rPr lang="en-US" sz="3600" b="1" dirty="0">
                <a:solidFill>
                  <a:srgbClr val="3A5943"/>
                </a:solidFill>
                <a:latin typeface="Castellar" panose="020A0402060406010301" pitchFamily="18" charset="0"/>
              </a:rPr>
            </a:br>
            <a:r>
              <a:rPr lang="en-US" sz="3600" b="1" dirty="0">
                <a:solidFill>
                  <a:srgbClr val="3A5943"/>
                </a:solidFill>
                <a:latin typeface="Castellar" panose="020A0402060406010301" pitchFamily="18" charset="0"/>
              </a:rPr>
              <a:t>of Yunnan</a:t>
            </a:r>
          </a:p>
        </p:txBody>
      </p:sp>
      <p:sp>
        <p:nvSpPr>
          <p:cNvPr id="45" name="Rectangle 44">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5943"/>
          </a:solidFill>
          <a:ln>
            <a:noFill/>
          </a:ln>
          <a:effectLst/>
        </p:spPr>
        <p:style>
          <a:lnRef idx="1">
            <a:schemeClr val="accent1"/>
          </a:lnRef>
          <a:fillRef idx="3">
            <a:schemeClr val="accent1"/>
          </a:fillRef>
          <a:effectRef idx="2">
            <a:schemeClr val="accent1"/>
          </a:effectRef>
          <a:fontRef idx="minor">
            <a:schemeClr val="lt1"/>
          </a:fontRef>
        </p:style>
      </p:sp>
      <p:sp>
        <p:nvSpPr>
          <p:cNvPr id="4" name="Text Placeholder 3"/>
          <p:cNvSpPr>
            <a:spLocks noGrp="1"/>
          </p:cNvSpPr>
          <p:nvPr>
            <p:ph type="body" sz="half" idx="2"/>
          </p:nvPr>
        </p:nvSpPr>
        <p:spPr>
          <a:xfrm>
            <a:off x="913842" y="1683044"/>
            <a:ext cx="3650278" cy="4479666"/>
          </a:xfrm>
        </p:spPr>
        <p:txBody>
          <a:bodyPr vert="horz" lIns="91440" tIns="45720" rIns="91440" bIns="45720" rtlCol="0">
            <a:normAutofit/>
          </a:bodyPr>
          <a:lstStyle/>
          <a:p>
            <a:pPr>
              <a:buClr>
                <a:srgbClr val="A38960"/>
              </a:buClr>
              <a:buFont typeface="Wingdings 3" charset="2"/>
              <a:buChar char=""/>
            </a:pPr>
            <a:endParaRPr lang="en-US" dirty="0"/>
          </a:p>
          <a:p>
            <a:pPr marL="285750" indent="-285750">
              <a:buClr>
                <a:srgbClr val="A38960"/>
              </a:buClr>
              <a:buFont typeface="Wingdings 3" charset="2"/>
              <a:buChar char=""/>
            </a:pPr>
            <a:r>
              <a:rPr lang="en-US" sz="2000" b="1" i="1" dirty="0"/>
              <a:t>Green Tea</a:t>
            </a:r>
          </a:p>
          <a:p>
            <a:pPr marL="285750" indent="-285750">
              <a:buClr>
                <a:srgbClr val="A38960"/>
              </a:buClr>
              <a:buFont typeface="Wingdings 3" charset="2"/>
              <a:buChar char=""/>
            </a:pPr>
            <a:endParaRPr lang="en-US" sz="2000" b="1" i="1" dirty="0"/>
          </a:p>
          <a:p>
            <a:pPr marL="285750" indent="-285750">
              <a:buClr>
                <a:srgbClr val="A38960"/>
              </a:buClr>
              <a:buFont typeface="Wingdings 3" charset="2"/>
              <a:buChar char=""/>
            </a:pPr>
            <a:r>
              <a:rPr lang="en-US" sz="2000" b="1" i="1" dirty="0"/>
              <a:t>Dian Hong</a:t>
            </a:r>
          </a:p>
          <a:p>
            <a:pPr marL="285750" indent="-285750">
              <a:buClr>
                <a:srgbClr val="A38960"/>
              </a:buClr>
              <a:buFont typeface="Wingdings 3" charset="2"/>
              <a:buChar char=""/>
            </a:pPr>
            <a:endParaRPr lang="en-US" sz="2000" b="1" i="1" dirty="0"/>
          </a:p>
          <a:p>
            <a:pPr marL="285750" indent="-285750">
              <a:buClr>
                <a:srgbClr val="A38960"/>
              </a:buClr>
              <a:buFont typeface="Wingdings 3" charset="2"/>
              <a:buChar char=""/>
            </a:pPr>
            <a:r>
              <a:rPr lang="en-US" sz="2000" b="1" i="1" dirty="0"/>
              <a:t>Yue Bai </a:t>
            </a:r>
            <a:r>
              <a:rPr lang="en-US" sz="2000" b="1" i="1" dirty="0" err="1"/>
              <a:t>Guang</a:t>
            </a:r>
            <a:endParaRPr lang="en-US" sz="2000" b="1" i="1" dirty="0"/>
          </a:p>
          <a:p>
            <a:pPr marL="285750" indent="-285750">
              <a:buClr>
                <a:srgbClr val="A38960"/>
              </a:buClr>
              <a:buFont typeface="Wingdings 3" charset="2"/>
              <a:buChar char=""/>
            </a:pPr>
            <a:endParaRPr lang="en-US" sz="2000" b="1" i="1" dirty="0"/>
          </a:p>
          <a:p>
            <a:pPr marL="285750" indent="-285750">
              <a:buClr>
                <a:srgbClr val="A38960"/>
              </a:buClr>
              <a:buFont typeface="Wingdings 3" charset="2"/>
              <a:buChar char=""/>
            </a:pPr>
            <a:r>
              <a:rPr lang="en-US" sz="2000" b="1" i="1" dirty="0" err="1"/>
              <a:t>Pu’er</a:t>
            </a:r>
            <a:endParaRPr lang="en-US" sz="2000" b="1" i="1" dirty="0"/>
          </a:p>
          <a:p>
            <a:pPr marL="742950" lvl="1" indent="-285750">
              <a:buClr>
                <a:srgbClr val="A38960"/>
              </a:buClr>
              <a:buFont typeface="Wingdings 3" charset="2"/>
              <a:buChar char=""/>
            </a:pPr>
            <a:r>
              <a:rPr lang="en-US" sz="2000" b="1" i="1" dirty="0"/>
              <a:t>Sheng</a:t>
            </a:r>
          </a:p>
          <a:p>
            <a:pPr marL="742950" lvl="1" indent="-285750">
              <a:buClr>
                <a:srgbClr val="A38960"/>
              </a:buClr>
              <a:buFont typeface="Wingdings 3" charset="2"/>
              <a:buChar char=""/>
            </a:pPr>
            <a:r>
              <a:rPr lang="en-US" sz="2000" b="1" i="1" dirty="0" err="1"/>
              <a:t>Shou</a:t>
            </a:r>
            <a:endParaRPr lang="en-US" sz="2000" b="1" i="1" dirty="0"/>
          </a:p>
          <a:p>
            <a:pPr lvl="1">
              <a:buClr>
                <a:srgbClr val="A38960"/>
              </a:buClr>
              <a:buFont typeface="Wingdings 3" charset="2"/>
              <a:buChar char=""/>
            </a:pPr>
            <a:endParaRPr lang="en-US" b="1" i="1" dirty="0"/>
          </a:p>
        </p:txBody>
      </p:sp>
      <p:sp>
        <p:nvSpPr>
          <p:cNvPr id="47"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ree next to a fence&#10;&#10;Description automatically generated">
            <a:extLst>
              <a:ext uri="{FF2B5EF4-FFF2-40B4-BE49-F238E27FC236}">
                <a16:creationId xmlns:a16="http://schemas.microsoft.com/office/drawing/2014/main" id="{50A0CD07-BE37-4DC3-B609-C5B99CBDC2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2" b="1"/>
          <a:stretch/>
        </p:blipFill>
        <p:spPr>
          <a:xfrm>
            <a:off x="4619543" y="10"/>
            <a:ext cx="7572457" cy="6853242"/>
          </a:xfrm>
          <a:prstGeom prst="rect">
            <a:avLst/>
          </a:prstGeom>
        </p:spPr>
      </p:pic>
    </p:spTree>
    <p:extLst>
      <p:ext uri="{BB962C8B-B14F-4D97-AF65-F5344CB8AC3E}">
        <p14:creationId xmlns:p14="http://schemas.microsoft.com/office/powerpoint/2010/main" val="3822198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18ABDCF-51D7-45D1-80F8-9BFD0E783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2686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037E6DB-986C-4668-8E0F-A79D523C3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349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2" name="Group 8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6" name="Group 9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8" name="Rectangle 11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51" name="Rectangle 116">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2" name="Group 118">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0"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2"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3"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4"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5"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6"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7"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8"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9"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0"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1"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3" name="Group 132">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34"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5"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6"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7"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8"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9"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0"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1"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2"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3"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4"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5"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474051D-DCCC-4B99-9364-AA2DC64295F7}"/>
              </a:ext>
            </a:extLst>
          </p:cNvPr>
          <p:cNvSpPr>
            <a:spLocks noGrp="1"/>
          </p:cNvSpPr>
          <p:nvPr>
            <p:ph type="title"/>
          </p:nvPr>
        </p:nvSpPr>
        <p:spPr>
          <a:xfrm>
            <a:off x="6169658" y="662773"/>
            <a:ext cx="6251878" cy="665088"/>
          </a:xfrm>
        </p:spPr>
        <p:txBody>
          <a:bodyPr vert="horz" lIns="91440" tIns="45720" rIns="91440" bIns="45720" rtlCol="0" anchor="t">
            <a:normAutofit/>
          </a:bodyPr>
          <a:lstStyle/>
          <a:p>
            <a:r>
              <a:rPr lang="en-US" sz="3600" dirty="0">
                <a:latin typeface="Castellar" panose="020A0402060406010301" pitchFamily="18" charset="0"/>
              </a:rPr>
              <a:t>Yunnan Tea History</a:t>
            </a:r>
          </a:p>
        </p:txBody>
      </p:sp>
      <p:sp>
        <p:nvSpPr>
          <p:cNvPr id="147" name="Rectangle 146">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9"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descr="A close up of a rock&#10;&#10;Description automatically generated">
            <a:extLst>
              <a:ext uri="{FF2B5EF4-FFF2-40B4-BE49-F238E27FC236}">
                <a16:creationId xmlns:a16="http://schemas.microsoft.com/office/drawing/2014/main" id="{93EAA580-F633-4C1A-9020-971BD01C5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91" b="4593"/>
          <a:stretch/>
        </p:blipFill>
        <p:spPr>
          <a:xfrm rot="5400000">
            <a:off x="-1095009" y="1095185"/>
            <a:ext cx="6858000" cy="4671091"/>
          </a:xfrm>
          <a:prstGeom prst="rect">
            <a:avLst/>
          </a:prstGeom>
        </p:spPr>
      </p:pic>
      <p:sp>
        <p:nvSpPr>
          <p:cNvPr id="3" name="Content Placeholder 2">
            <a:extLst>
              <a:ext uri="{FF2B5EF4-FFF2-40B4-BE49-F238E27FC236}">
                <a16:creationId xmlns:a16="http://schemas.microsoft.com/office/drawing/2014/main" id="{A0FEA102-C928-462E-95F5-57CF9EA98D72}"/>
              </a:ext>
            </a:extLst>
          </p:cNvPr>
          <p:cNvSpPr>
            <a:spLocks noGrp="1"/>
          </p:cNvSpPr>
          <p:nvPr>
            <p:ph idx="1"/>
          </p:nvPr>
        </p:nvSpPr>
        <p:spPr>
          <a:xfrm>
            <a:off x="6252614" y="2335621"/>
            <a:ext cx="5861100" cy="3525190"/>
          </a:xfrm>
        </p:spPr>
        <p:txBody>
          <a:bodyPr vert="horz" lIns="91440" tIns="45720" rIns="91440" bIns="45720" rtlCol="0">
            <a:noAutofit/>
          </a:bodyPr>
          <a:lstStyle/>
          <a:p>
            <a:pPr>
              <a:lnSpc>
                <a:spcPct val="90000"/>
              </a:lnSpc>
            </a:pPr>
            <a:r>
              <a:rPr lang="en-US" sz="1400" dirty="0"/>
              <a:t>The ethnic Pu people in Yunnan began to grow tea and served it as tribute to the emperors as early as in the Chinese Shang and Zhou Dynasties. </a:t>
            </a:r>
          </a:p>
          <a:p>
            <a:pPr>
              <a:lnSpc>
                <a:spcPct val="90000"/>
              </a:lnSpc>
            </a:pPr>
            <a:r>
              <a:rPr lang="en-US" sz="1400" dirty="0"/>
              <a:t>In the West and East Han Dynasties, tea was grown in river valleys and by the mountain trails of </a:t>
            </a:r>
            <a:r>
              <a:rPr lang="en-US" sz="1400" dirty="0" err="1"/>
              <a:t>Yizhou</a:t>
            </a:r>
            <a:r>
              <a:rPr lang="en-US" sz="1400" dirty="0"/>
              <a:t>. </a:t>
            </a:r>
          </a:p>
          <a:p>
            <a:pPr>
              <a:lnSpc>
                <a:spcPct val="90000"/>
              </a:lnSpc>
            </a:pPr>
            <a:r>
              <a:rPr lang="en-US" sz="1400" dirty="0"/>
              <a:t>In the Three Kingdoms Period, The </a:t>
            </a:r>
            <a:r>
              <a:rPr lang="en-US" sz="1400" dirty="0" err="1"/>
              <a:t>Nanzhong</a:t>
            </a:r>
            <a:r>
              <a:rPr lang="en-US" sz="1400" dirty="0"/>
              <a:t> tea-seed was widely popularized.</a:t>
            </a:r>
          </a:p>
          <a:p>
            <a:pPr>
              <a:lnSpc>
                <a:spcPct val="90000"/>
              </a:lnSpc>
            </a:pPr>
            <a:r>
              <a:rPr lang="en-US" sz="1400" dirty="0"/>
              <a:t>In the Tang Dynasty, tea produced in </a:t>
            </a:r>
            <a:r>
              <a:rPr lang="en-US" sz="1400" dirty="0" err="1"/>
              <a:t>Xishuanbanna</a:t>
            </a:r>
            <a:r>
              <a:rPr lang="en-US" sz="1400" dirty="0"/>
              <a:t> was marketed to Dali area and became the favorite drink of the noblemen of the </a:t>
            </a:r>
            <a:r>
              <a:rPr lang="en-US" sz="1400" dirty="0" err="1"/>
              <a:t>Nanzhao</a:t>
            </a:r>
            <a:r>
              <a:rPr lang="en-US" sz="1400" dirty="0"/>
              <a:t> Kingdom. </a:t>
            </a:r>
          </a:p>
          <a:p>
            <a:pPr>
              <a:lnSpc>
                <a:spcPct val="90000"/>
              </a:lnSpc>
            </a:pPr>
            <a:r>
              <a:rPr lang="en-US" sz="1400" dirty="0"/>
              <a:t>In the Song Dynasty, </a:t>
            </a:r>
            <a:r>
              <a:rPr lang="en-US" sz="1400" dirty="0" err="1"/>
              <a:t>Pu’er</a:t>
            </a:r>
            <a:r>
              <a:rPr lang="en-US" sz="1400" dirty="0"/>
              <a:t> County became a famous market for trading tea and horses. </a:t>
            </a:r>
          </a:p>
          <a:p>
            <a:pPr>
              <a:lnSpc>
                <a:spcPct val="90000"/>
              </a:lnSpc>
            </a:pPr>
            <a:r>
              <a:rPr lang="en-US" sz="1400" dirty="0"/>
              <a:t>In the Yuan Dynasty, tea had become the most important commodity in the transactions undertaken by people of all ethnic groups. </a:t>
            </a:r>
          </a:p>
          <a:p>
            <a:pPr>
              <a:lnSpc>
                <a:spcPct val="90000"/>
              </a:lnSpc>
            </a:pPr>
            <a:r>
              <a:rPr lang="en-US" sz="1400" dirty="0"/>
              <a:t>In the former part of the Qing Dynasty, the reputation of </a:t>
            </a:r>
            <a:r>
              <a:rPr lang="en-US" sz="1400" dirty="0" err="1"/>
              <a:t>Pu’er</a:t>
            </a:r>
            <a:r>
              <a:rPr lang="en-US" sz="1400" dirty="0"/>
              <a:t> tea reached its climax. The years starting in 1926 and ending in 1936 which were on the eve of the War of Resistance Against Japan marked the most prosperous period of production and sales of Yunnan tea, during which more than 5,000 tons of tea were yearly sold to Szechuan and Tibet, while over 500 tons were exported to foreign countries.</a:t>
            </a:r>
          </a:p>
        </p:txBody>
      </p:sp>
    </p:spTree>
    <p:extLst>
      <p:ext uri="{BB962C8B-B14F-4D97-AF65-F5344CB8AC3E}">
        <p14:creationId xmlns:p14="http://schemas.microsoft.com/office/powerpoint/2010/main" val="104296051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53</TotalTime>
  <Words>7822</Words>
  <Application>Microsoft Office PowerPoint</Application>
  <PresentationFormat>Widescreen</PresentationFormat>
  <Paragraphs>623</Paragraphs>
  <Slides>81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BookAntiqua</vt:lpstr>
      <vt:lpstr>Arial</vt:lpstr>
      <vt:lpstr>Castellar</vt:lpstr>
      <vt:lpstr>Century Gothic</vt:lpstr>
      <vt:lpstr>Roboto</vt:lpstr>
      <vt:lpstr>Wingdings</vt:lpstr>
      <vt:lpstr>Wingdings 3</vt:lpstr>
      <vt:lpstr>Wisp</vt:lpstr>
      <vt:lpstr>Discovering Yunnan</vt:lpstr>
      <vt:lpstr>Yunnan – Course Overview</vt:lpstr>
      <vt:lpstr>PowerPoint Presentation</vt:lpstr>
      <vt:lpstr>Elevation</vt:lpstr>
      <vt:lpstr>Climate</vt:lpstr>
      <vt:lpstr>PowerPoint Presentation</vt:lpstr>
      <vt:lpstr>Demographics</vt:lpstr>
      <vt:lpstr>The Teas  of Yunnan</vt:lpstr>
      <vt:lpstr>Yunnan Tea History</vt:lpstr>
      <vt:lpstr>PowerPoint Presentation</vt:lpstr>
      <vt:lpstr>Green Tea</vt:lpstr>
      <vt:lpstr>Dian Hong</vt:lpstr>
      <vt:lpstr>Yue GuanG Bai</vt:lpstr>
      <vt:lpstr>Maocha</vt:lpstr>
      <vt:lpstr>Pu’er (sheng)</vt:lpstr>
      <vt:lpstr>Pu’er (Shou)</vt:lpstr>
      <vt:lpstr>WHERE’S THE TEA?</vt:lpstr>
      <vt:lpstr>PowerPoint Presentation</vt:lpstr>
      <vt:lpstr>Lincang</vt:lpstr>
      <vt:lpstr>PowerPoint Presentation</vt:lpstr>
      <vt:lpstr>PowerPoint Presentation</vt:lpstr>
      <vt:lpstr>Pu’er (Simao)</vt:lpstr>
      <vt:lpstr>PowerPoint Presentation</vt:lpstr>
      <vt:lpstr>PowerPoint Presentation</vt:lpstr>
      <vt:lpstr>Xishuanbanna</vt:lpstr>
      <vt:lpstr>PowerPoint Presentation</vt:lpstr>
      <vt:lpstr>PowerPoint Presentation</vt:lpstr>
      <vt:lpstr>End  of  lesson 1</vt:lpstr>
      <vt:lpstr>Lesson 2 The ‘Old’ Six Famous tea Mountains</vt:lpstr>
      <vt:lpstr>PowerPoint Presentation</vt:lpstr>
      <vt:lpstr>PowerPoint Presentation</vt:lpstr>
      <vt:lpstr>Old Six Famous Tea Mountains</vt:lpstr>
      <vt:lpstr>PowerPoint Presentation</vt:lpstr>
      <vt:lpstr>PowerPoint Presentation</vt:lpstr>
      <vt:lpstr>PowerPoint Presentation</vt:lpstr>
      <vt:lpstr>Yiwu </vt:lpstr>
      <vt:lpstr>PowerPoint Presentation</vt:lpstr>
      <vt:lpstr>PowerPoint Presentation</vt:lpstr>
      <vt:lpstr>Mangzhi</vt:lpstr>
      <vt:lpstr>PowerPoint Presentation</vt:lpstr>
      <vt:lpstr>Mangzhuan</vt:lpstr>
      <vt:lpstr>PowerPoint Presentation</vt:lpstr>
      <vt:lpstr>Yibang</vt:lpstr>
      <vt:lpstr>PowerPoint Presentation</vt:lpstr>
      <vt:lpstr>YOulè</vt:lpstr>
      <vt:lpstr>PowerPoint Presentation</vt:lpstr>
      <vt:lpstr>End  of  lesson 2</vt:lpstr>
      <vt:lpstr>Lesson 3 The ‘NEW’ Six Famous tea Mountains</vt:lpstr>
      <vt:lpstr>New Six Famous Tea Mountains</vt:lpstr>
      <vt:lpstr>Bulang</vt:lpstr>
      <vt:lpstr>PowerPoint Presentation</vt:lpstr>
      <vt:lpstr>Jingmai</vt:lpstr>
      <vt:lpstr>PowerPoint Presentation</vt:lpstr>
      <vt:lpstr>Menghai</vt:lpstr>
      <vt:lpstr>PowerPoint Presentation</vt:lpstr>
      <vt:lpstr>Nannuo</vt:lpstr>
      <vt:lpstr>PowerPoint Presentation</vt:lpstr>
      <vt:lpstr>Yiwu </vt:lpstr>
      <vt:lpstr>PowerPoint Presentation</vt:lpstr>
      <vt:lpstr>PowerPoint Presentation</vt:lpstr>
      <vt:lpstr>PowerPoint Presentation</vt:lpstr>
      <vt:lpstr>End  of  lesson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Discovering Yunnan</dc:title>
  <dc:creator>Roy Lamberty</dc:creator>
  <cp:lastModifiedBy>Roy Lamberty</cp:lastModifiedBy>
  <cp:revision>1</cp:revision>
  <dcterms:created xsi:type="dcterms:W3CDTF">2019-12-15T16:50:04Z</dcterms:created>
  <dcterms:modified xsi:type="dcterms:W3CDTF">2022-01-03T00:56:41Z</dcterms:modified>
</cp:coreProperties>
</file>