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312" r:id="rId5"/>
    <p:sldId id="310" r:id="rId6"/>
    <p:sldId id="263" r:id="rId7"/>
    <p:sldId id="305" r:id="rId8"/>
    <p:sldId id="332" r:id="rId9"/>
    <p:sldId id="341" r:id="rId10"/>
    <p:sldId id="337" r:id="rId11"/>
    <p:sldId id="340" r:id="rId12"/>
    <p:sldId id="339"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5EF"/>
    <a:srgbClr val="D2EADB"/>
    <a:srgbClr val="DC4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FBBC3-3251-4EF8-87E5-35C268EDDD19}" v="871" dt="2022-04-11T19:54:11.197"/>
    <p1510:client id="{C7F786DD-D63C-4E6C-8F10-998D6B47C531}" v="10" dt="2022-04-12T16:23:57.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7" autoAdjust="0"/>
  </p:normalViewPr>
  <p:slideViewPr>
    <p:cSldViewPr snapToGrid="0">
      <p:cViewPr varScale="1">
        <p:scale>
          <a:sx n="60" d="100"/>
          <a:sy n="60" d="100"/>
        </p:scale>
        <p:origin x="96" y="1134"/>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Lamberty" userId="f10cc6e0917f4d30" providerId="LiveId" clId="{C7F786DD-D63C-4E6C-8F10-998D6B47C531}"/>
    <pc:docChg chg="custSel modSld">
      <pc:chgData name="Roy Lamberty" userId="f10cc6e0917f4d30" providerId="LiveId" clId="{C7F786DD-D63C-4E6C-8F10-998D6B47C531}" dt="2022-04-12T16:25:17.065" v="17" actId="1076"/>
      <pc:docMkLst>
        <pc:docMk/>
      </pc:docMkLst>
      <pc:sldChg chg="modSp">
        <pc:chgData name="Roy Lamberty" userId="f10cc6e0917f4d30" providerId="LiveId" clId="{C7F786DD-D63C-4E6C-8F10-998D6B47C531}" dt="2022-04-12T16:23:39.136" v="4"/>
        <pc:sldMkLst>
          <pc:docMk/>
          <pc:sldMk cId="1668016775" sldId="305"/>
        </pc:sldMkLst>
        <pc:graphicFrameChg chg="mod">
          <ac:chgData name="Roy Lamberty" userId="f10cc6e0917f4d30" providerId="LiveId" clId="{C7F786DD-D63C-4E6C-8F10-998D6B47C531}" dt="2022-04-12T16:23:39.136" v="4"/>
          <ac:graphicFrameMkLst>
            <pc:docMk/>
            <pc:sldMk cId="1668016775" sldId="305"/>
            <ac:graphicFrameMk id="42" creationId="{B554DB1C-8A50-4A0D-AA83-C23E4B24D171}"/>
          </ac:graphicFrameMkLst>
        </pc:graphicFrameChg>
      </pc:sldChg>
      <pc:sldChg chg="addSp delSp modSp mod">
        <pc:chgData name="Roy Lamberty" userId="f10cc6e0917f4d30" providerId="LiveId" clId="{C7F786DD-D63C-4E6C-8F10-998D6B47C531}" dt="2022-04-12T16:25:17.065" v="17" actId="1076"/>
        <pc:sldMkLst>
          <pc:docMk/>
          <pc:sldMk cId="3514631418" sldId="332"/>
        </pc:sldMkLst>
        <pc:picChg chg="add mod">
          <ac:chgData name="Roy Lamberty" userId="f10cc6e0917f4d30" providerId="LiveId" clId="{C7F786DD-D63C-4E6C-8F10-998D6B47C531}" dt="2022-04-12T16:25:17.065" v="17" actId="1076"/>
          <ac:picMkLst>
            <pc:docMk/>
            <pc:sldMk cId="3514631418" sldId="332"/>
            <ac:picMk id="2" creationId="{C2F54040-C96F-42A0-BC30-2C92D2C1DA18}"/>
          </ac:picMkLst>
        </pc:picChg>
        <pc:picChg chg="del">
          <ac:chgData name="Roy Lamberty" userId="f10cc6e0917f4d30" providerId="LiveId" clId="{C7F786DD-D63C-4E6C-8F10-998D6B47C531}" dt="2022-04-12T16:24:01.176" v="6" actId="478"/>
          <ac:picMkLst>
            <pc:docMk/>
            <pc:sldMk cId="3514631418" sldId="332"/>
            <ac:picMk id="5" creationId="{A902580A-6838-407A-B8B9-294D630D08DC}"/>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DD35D-9765-4E5F-95CE-DA45F3637BF5}" type="doc">
      <dgm:prSet loTypeId="urn:microsoft.com/office/officeart/2016/7/layout/RoundedRectangleTimeline#2" loCatId="other" qsTypeId="urn:microsoft.com/office/officeart/2005/8/quickstyle/simple1" qsCatId="simple" csTypeId="urn:microsoft.com/office/officeart/2005/8/colors/colorful5" csCatId="colorful" phldr="1"/>
      <dgm:spPr/>
      <dgm:t>
        <a:bodyPr/>
        <a:lstStyle/>
        <a:p>
          <a:endParaRPr lang="en-US"/>
        </a:p>
      </dgm:t>
    </dgm:pt>
    <dgm:pt modelId="{25E771E7-8CF7-4491-9507-55BFE693DC7B}">
      <dgm:prSet phldrT="[Text]"/>
      <dgm:spPr>
        <a:solidFill>
          <a:schemeClr val="bg2">
            <a:lumMod val="75000"/>
          </a:schemeClr>
        </a:solidFill>
        <a:ln w="19050">
          <a:solidFill>
            <a:schemeClr val="bg2">
              <a:lumMod val="25000"/>
            </a:schemeClr>
          </a:solidFill>
        </a:ln>
      </dgm:spPr>
      <dgm:t>
        <a:bodyPr/>
        <a:lstStyle/>
        <a:p>
          <a:r>
            <a:rPr lang="en-US" dirty="0">
              <a:solidFill>
                <a:schemeClr val="tx1"/>
              </a:solidFill>
            </a:rPr>
            <a:t>Picking</a:t>
          </a:r>
        </a:p>
      </dgm:t>
    </dgm:pt>
    <dgm:pt modelId="{D34FC0B2-1D9D-47C1-B680-27EF2E97D428}" type="parTrans" cxnId="{E01FE584-0925-4BC0-9383-A1E85DE458FD}">
      <dgm:prSet/>
      <dgm:spPr/>
      <dgm:t>
        <a:bodyPr/>
        <a:lstStyle/>
        <a:p>
          <a:endParaRPr lang="en-US"/>
        </a:p>
      </dgm:t>
    </dgm:pt>
    <dgm:pt modelId="{B3CFB133-9C4F-4A0A-888D-0CEC78FFDFFC}" type="sibTrans" cxnId="{E01FE584-0925-4BC0-9383-A1E85DE458FD}">
      <dgm:prSet/>
      <dgm:spPr/>
      <dgm:t>
        <a:bodyPr/>
        <a:lstStyle/>
        <a:p>
          <a:endParaRPr lang="en-US"/>
        </a:p>
      </dgm:t>
    </dgm:pt>
    <dgm:pt modelId="{EB81D1D4-3A06-49A6-9CBB-2A11D66B1783}">
      <dgm:prSet phldrT="[Text]" custT="1"/>
      <dgm:spPr/>
      <dgm:t>
        <a:bodyPr/>
        <a:lstStyle/>
        <a:p>
          <a:pPr algn="l">
            <a:buFont typeface="Arial" panose="020B0604020202020204" pitchFamily="34" charset="0"/>
            <a:buChar char="•"/>
          </a:pPr>
          <a:r>
            <a:rPr lang="en-US" sz="1100" b="1" i="0" dirty="0"/>
            <a:t>Baihao </a:t>
          </a:r>
          <a:r>
            <a:rPr lang="en-US" sz="1100" b="1" i="0" dirty="0" err="1"/>
            <a:t>Yinzhen</a:t>
          </a:r>
          <a:r>
            <a:rPr lang="en-US" sz="1100" b="0" i="0" dirty="0"/>
            <a:t>: unopened buds only</a:t>
          </a:r>
          <a:endParaRPr lang="en-US" sz="1400" dirty="0"/>
        </a:p>
      </dgm:t>
    </dgm:pt>
    <dgm:pt modelId="{721F31C1-C769-40A8-9C34-A74470BAB532}" type="parTrans" cxnId="{5E008CC8-B8C6-4B46-94B0-C60406121E38}">
      <dgm:prSet/>
      <dgm:spPr/>
      <dgm:t>
        <a:bodyPr/>
        <a:lstStyle/>
        <a:p>
          <a:endParaRPr lang="en-US"/>
        </a:p>
      </dgm:t>
    </dgm:pt>
    <dgm:pt modelId="{0519A5BA-BBEC-4C39-9FFD-05D4C020199E}" type="sibTrans" cxnId="{5E008CC8-B8C6-4B46-94B0-C60406121E38}">
      <dgm:prSet/>
      <dgm:spPr/>
      <dgm:t>
        <a:bodyPr/>
        <a:lstStyle/>
        <a:p>
          <a:endParaRPr lang="en-US"/>
        </a:p>
      </dgm:t>
    </dgm:pt>
    <dgm:pt modelId="{D76BB3CF-DF5A-41FB-B6A4-25743CF1642F}">
      <dgm:prSet phldrT="[Text]"/>
      <dgm:spPr>
        <a:solidFill>
          <a:srgbClr val="FFC000">
            <a:alpha val="20000"/>
          </a:srgbClr>
        </a:solidFill>
        <a:ln w="19050">
          <a:solidFill>
            <a:schemeClr val="bg2">
              <a:lumMod val="25000"/>
            </a:schemeClr>
          </a:solidFill>
        </a:ln>
      </dgm:spPr>
      <dgm:t>
        <a:bodyPr/>
        <a:lstStyle/>
        <a:p>
          <a:r>
            <a:rPr lang="en-US" dirty="0">
              <a:solidFill>
                <a:schemeClr val="tx1"/>
              </a:solidFill>
            </a:rPr>
            <a:t>Withering</a:t>
          </a:r>
        </a:p>
      </dgm:t>
    </dgm:pt>
    <dgm:pt modelId="{5DD1E055-F36A-4363-9BA1-453D18F6AA18}" type="parTrans" cxnId="{8422E397-A2A7-4656-BDD0-A5DEE35EA0FC}">
      <dgm:prSet/>
      <dgm:spPr/>
      <dgm:t>
        <a:bodyPr/>
        <a:lstStyle/>
        <a:p>
          <a:endParaRPr lang="en-US"/>
        </a:p>
      </dgm:t>
    </dgm:pt>
    <dgm:pt modelId="{24234FDB-132A-43EF-B90D-1D285BFF51D4}" type="sibTrans" cxnId="{8422E397-A2A7-4656-BDD0-A5DEE35EA0FC}">
      <dgm:prSet/>
      <dgm:spPr/>
      <dgm:t>
        <a:bodyPr/>
        <a:lstStyle/>
        <a:p>
          <a:endParaRPr lang="en-US"/>
        </a:p>
      </dgm:t>
    </dgm:pt>
    <dgm:pt modelId="{3F378E98-4217-47A9-8134-DE6C3ABFE041}">
      <dgm:prSet phldrT="[Text]" custT="1"/>
      <dgm:spPr/>
      <dgm:t>
        <a:bodyPr/>
        <a:lstStyle/>
        <a:p>
          <a:pPr algn="l">
            <a:buFont typeface="Arial" panose="020B0604020202020204" pitchFamily="34" charset="0"/>
            <a:buChar char="•"/>
          </a:pPr>
          <a:r>
            <a:rPr lang="en-US" sz="1100" dirty="0"/>
            <a:t>Best outdoors in the sun</a:t>
          </a:r>
        </a:p>
        <a:p>
          <a:pPr algn="l">
            <a:buFont typeface="Arial" panose="020B0604020202020204" pitchFamily="34" charset="0"/>
            <a:buChar char="•"/>
          </a:pPr>
          <a:r>
            <a:rPr lang="en-US" sz="1100" dirty="0"/>
            <a:t>Spread on large bamboo mats</a:t>
          </a:r>
        </a:p>
        <a:p>
          <a:pPr algn="l">
            <a:buFont typeface="Arial" panose="020B0604020202020204" pitchFamily="34" charset="0"/>
            <a:buChar char="•"/>
          </a:pPr>
          <a:r>
            <a:rPr lang="en-US" sz="1100" dirty="0"/>
            <a:t>High temp/low humidity is best</a:t>
          </a:r>
        </a:p>
        <a:p>
          <a:pPr algn="l">
            <a:buFont typeface="Arial" panose="020B0604020202020204" pitchFamily="34" charset="0"/>
            <a:buChar char="•"/>
          </a:pPr>
          <a:r>
            <a:rPr lang="en-US" sz="1100" dirty="0"/>
            <a:t>Indoor phase under controlled conditions follows the outdoor phase</a:t>
          </a:r>
        </a:p>
        <a:p>
          <a:pPr algn="l">
            <a:buFont typeface="Arial" panose="020B0604020202020204" pitchFamily="34" charset="0"/>
            <a:buChar char="•"/>
          </a:pPr>
          <a:r>
            <a:rPr lang="en-US" sz="1100" dirty="0"/>
            <a:t>Natural oxidation occurs during this process</a:t>
          </a:r>
        </a:p>
      </dgm:t>
    </dgm:pt>
    <dgm:pt modelId="{48653CFB-283F-4824-B87B-943F5C5E7841}" type="parTrans" cxnId="{E2F6ED9C-E6CA-4E7F-B747-37A284E29D24}">
      <dgm:prSet/>
      <dgm:spPr/>
      <dgm:t>
        <a:bodyPr/>
        <a:lstStyle/>
        <a:p>
          <a:endParaRPr lang="en-US"/>
        </a:p>
      </dgm:t>
    </dgm:pt>
    <dgm:pt modelId="{0638CE31-017E-4421-AF9D-A58647C395DF}" type="sibTrans" cxnId="{E2F6ED9C-E6CA-4E7F-B747-37A284E29D24}">
      <dgm:prSet/>
      <dgm:spPr/>
      <dgm:t>
        <a:bodyPr/>
        <a:lstStyle/>
        <a:p>
          <a:endParaRPr lang="en-US"/>
        </a:p>
      </dgm:t>
    </dgm:pt>
    <dgm:pt modelId="{8F3B4B19-33F4-47AC-BE4E-B66181ED98B4}">
      <dgm:prSet phldrT="[Text]"/>
      <dgm:spPr>
        <a:solidFill>
          <a:schemeClr val="accent3">
            <a:lumMod val="20000"/>
            <a:lumOff val="80000"/>
          </a:schemeClr>
        </a:solidFill>
        <a:ln w="19050">
          <a:solidFill>
            <a:schemeClr val="bg2">
              <a:lumMod val="25000"/>
            </a:schemeClr>
          </a:solidFill>
        </a:ln>
      </dgm:spPr>
      <dgm:t>
        <a:bodyPr/>
        <a:lstStyle/>
        <a:p>
          <a:r>
            <a:rPr lang="en-US" dirty="0">
              <a:solidFill>
                <a:schemeClr val="tx1"/>
              </a:solidFill>
            </a:rPr>
            <a:t>Drying</a:t>
          </a:r>
        </a:p>
      </dgm:t>
    </dgm:pt>
    <dgm:pt modelId="{D56FE0BA-AE10-413D-B7E3-CD20C3731D50}" type="parTrans" cxnId="{E9FED118-8FC1-46A3-BD00-F94098ECD6A4}">
      <dgm:prSet/>
      <dgm:spPr/>
      <dgm:t>
        <a:bodyPr/>
        <a:lstStyle/>
        <a:p>
          <a:endParaRPr lang="en-US"/>
        </a:p>
      </dgm:t>
    </dgm:pt>
    <dgm:pt modelId="{2C34AF2B-9D07-4B75-9E74-1C680AB14CF6}" type="sibTrans" cxnId="{E9FED118-8FC1-46A3-BD00-F94098ECD6A4}">
      <dgm:prSet/>
      <dgm:spPr/>
      <dgm:t>
        <a:bodyPr/>
        <a:lstStyle/>
        <a:p>
          <a:endParaRPr lang="en-US"/>
        </a:p>
      </dgm:t>
    </dgm:pt>
    <dgm:pt modelId="{0AFF4C1B-302C-42EF-B59F-97CDC2799D17}">
      <dgm:prSet phldrT="[Text]" custT="1"/>
      <dgm:spPr/>
      <dgm:t>
        <a:bodyPr/>
        <a:lstStyle/>
        <a:p>
          <a:pPr algn="l">
            <a:buFont typeface="Arial" panose="020B0604020202020204" pitchFamily="34" charset="0"/>
            <a:buChar char="•"/>
          </a:pPr>
          <a:r>
            <a:rPr lang="en-US" sz="1100" b="0" i="0" dirty="0"/>
            <a:t>Can initially be heated to over 100 Celsius</a:t>
          </a:r>
          <a:endParaRPr lang="en-US" sz="1100" dirty="0"/>
        </a:p>
      </dgm:t>
    </dgm:pt>
    <dgm:pt modelId="{0EBE8459-BB53-4FEB-9003-4D3795F4559C}" type="parTrans" cxnId="{C23B5F60-F074-45B8-BB09-18AD4152539D}">
      <dgm:prSet/>
      <dgm:spPr/>
      <dgm:t>
        <a:bodyPr/>
        <a:lstStyle/>
        <a:p>
          <a:endParaRPr lang="en-US"/>
        </a:p>
      </dgm:t>
    </dgm:pt>
    <dgm:pt modelId="{6755B5A7-26F9-4D2F-8EA9-DCC4A05B07D9}" type="sibTrans" cxnId="{C23B5F60-F074-45B8-BB09-18AD4152539D}">
      <dgm:prSet/>
      <dgm:spPr/>
      <dgm:t>
        <a:bodyPr/>
        <a:lstStyle/>
        <a:p>
          <a:endParaRPr lang="en-US"/>
        </a:p>
      </dgm:t>
    </dgm:pt>
    <dgm:pt modelId="{205C3C06-1443-469F-8EC1-D4E0E51D8720}">
      <dgm:prSet phldrT="[Text]" custT="1"/>
      <dgm:spPr/>
      <dgm:t>
        <a:bodyPr/>
        <a:lstStyle/>
        <a:p>
          <a:pPr algn="l">
            <a:buFont typeface="Arial" panose="020B0604020202020204" pitchFamily="34" charset="0"/>
            <a:buChar char="•"/>
          </a:pPr>
          <a:r>
            <a:rPr lang="en-US" sz="1100" b="1" dirty="0"/>
            <a:t>Bai Mudan: </a:t>
          </a:r>
          <a:r>
            <a:rPr lang="en-US" sz="1100" dirty="0"/>
            <a:t>1 unopened bud+1-2 leaves</a:t>
          </a:r>
        </a:p>
      </dgm:t>
    </dgm:pt>
    <dgm:pt modelId="{18B1706D-F2ED-474F-9845-62054FD0357D}" type="parTrans" cxnId="{4C282DD1-C6C3-42B3-A35A-5291F74C9215}">
      <dgm:prSet/>
      <dgm:spPr/>
      <dgm:t>
        <a:bodyPr/>
        <a:lstStyle/>
        <a:p>
          <a:endParaRPr lang="en-US"/>
        </a:p>
      </dgm:t>
    </dgm:pt>
    <dgm:pt modelId="{C01CF7C3-44EB-42F1-8624-6348D1C7A998}" type="sibTrans" cxnId="{4C282DD1-C6C3-42B3-A35A-5291F74C9215}">
      <dgm:prSet/>
      <dgm:spPr/>
      <dgm:t>
        <a:bodyPr/>
        <a:lstStyle/>
        <a:p>
          <a:endParaRPr lang="en-US"/>
        </a:p>
      </dgm:t>
    </dgm:pt>
    <dgm:pt modelId="{8BDDEDF6-FEF8-4CDA-A988-3517424457F3}">
      <dgm:prSet phldrT="[Text]" custT="1"/>
      <dgm:spPr/>
      <dgm:t>
        <a:bodyPr/>
        <a:lstStyle/>
        <a:p>
          <a:pPr algn="l">
            <a:buFont typeface="Arial" panose="020B0604020202020204" pitchFamily="34" charset="0"/>
            <a:buChar char="•"/>
          </a:pPr>
          <a:r>
            <a:rPr lang="en-US" sz="1100" b="1" dirty="0"/>
            <a:t>Gong Mei: </a:t>
          </a:r>
          <a:r>
            <a:rPr lang="en-US" sz="1100" dirty="0"/>
            <a:t>1 bud +more than 2 leaves</a:t>
          </a:r>
          <a:endParaRPr lang="en-US" sz="1400" dirty="0"/>
        </a:p>
        <a:p>
          <a:pPr algn="l">
            <a:buFont typeface="Arial" panose="020B0604020202020204" pitchFamily="34" charset="0"/>
            <a:buChar char="•"/>
          </a:pPr>
          <a:r>
            <a:rPr lang="en-US" sz="1100" b="1" dirty="0" err="1"/>
            <a:t>Shoumei</a:t>
          </a:r>
          <a:r>
            <a:rPr lang="en-US" sz="1100" b="1" dirty="0"/>
            <a:t>: </a:t>
          </a:r>
          <a:r>
            <a:rPr lang="en-US" sz="1100" dirty="0"/>
            <a:t>low bud to leaf ratio, many older, bigger leaves</a:t>
          </a:r>
          <a:endParaRPr lang="en-US" sz="1400" dirty="0"/>
        </a:p>
      </dgm:t>
    </dgm:pt>
    <dgm:pt modelId="{3AC4F493-643B-448F-83C3-AE14680D2EA1}" type="parTrans" cxnId="{491AF94E-7836-472A-96DF-9E4A9C90906C}">
      <dgm:prSet/>
      <dgm:spPr/>
      <dgm:t>
        <a:bodyPr/>
        <a:lstStyle/>
        <a:p>
          <a:endParaRPr lang="en-US"/>
        </a:p>
      </dgm:t>
    </dgm:pt>
    <dgm:pt modelId="{A1BB678E-5D54-4EA6-BEA8-8988FB9C753D}" type="sibTrans" cxnId="{491AF94E-7836-472A-96DF-9E4A9C90906C}">
      <dgm:prSet/>
      <dgm:spPr/>
      <dgm:t>
        <a:bodyPr/>
        <a:lstStyle/>
        <a:p>
          <a:endParaRPr lang="en-US"/>
        </a:p>
      </dgm:t>
    </dgm:pt>
    <dgm:pt modelId="{4F3AB47F-7768-4A01-83A8-C7A01102820A}">
      <dgm:prSet phldrT="[Text]" custT="1"/>
      <dgm:spPr/>
      <dgm:t>
        <a:bodyPr/>
        <a:lstStyle/>
        <a:p>
          <a:pPr algn="l">
            <a:buFont typeface="Arial" panose="020B0604020202020204" pitchFamily="34" charset="0"/>
            <a:buChar char="•"/>
          </a:pPr>
          <a:r>
            <a:rPr lang="en-US" sz="1100" dirty="0"/>
            <a:t>Very gentle final drying with relatively lower </a:t>
          </a:r>
          <a:r>
            <a:rPr lang="en-US" sz="1100" dirty="0" err="1"/>
            <a:t>temos</a:t>
          </a:r>
          <a:endParaRPr lang="en-US" sz="1100" dirty="0"/>
        </a:p>
        <a:p>
          <a:pPr algn="l">
            <a:buFont typeface="Arial" panose="020B0604020202020204" pitchFamily="34" charset="0"/>
            <a:buChar char="•"/>
          </a:pPr>
          <a:r>
            <a:rPr lang="en-US" sz="1100" b="1" dirty="0"/>
            <a:t>Traditionally: </a:t>
          </a:r>
          <a:r>
            <a:rPr lang="en-US" sz="1100" b="0" dirty="0"/>
            <a:t>Charcoal Roasted</a:t>
          </a:r>
        </a:p>
      </dgm:t>
    </dgm:pt>
    <dgm:pt modelId="{2C811BCB-4C48-4D1D-8A9F-6A2B9F1AAE1A}" type="parTrans" cxnId="{18353B41-90E8-40BA-944C-B94ED12C2867}">
      <dgm:prSet/>
      <dgm:spPr/>
      <dgm:t>
        <a:bodyPr/>
        <a:lstStyle/>
        <a:p>
          <a:endParaRPr lang="en-US"/>
        </a:p>
      </dgm:t>
    </dgm:pt>
    <dgm:pt modelId="{3445DE44-C4CF-4EED-BAC2-25EE493A25A2}" type="sibTrans" cxnId="{18353B41-90E8-40BA-944C-B94ED12C2867}">
      <dgm:prSet/>
      <dgm:spPr/>
      <dgm:t>
        <a:bodyPr/>
        <a:lstStyle/>
        <a:p>
          <a:endParaRPr lang="en-US"/>
        </a:p>
      </dgm:t>
    </dgm:pt>
    <dgm:pt modelId="{4D8143FC-4B66-4BC4-BD5F-10C8595B1118}">
      <dgm:prSet phldrT="[Text]" custT="1"/>
      <dgm:spPr/>
      <dgm:t>
        <a:bodyPr/>
        <a:lstStyle/>
        <a:p>
          <a:pPr algn="l">
            <a:buFont typeface="Arial" panose="020B0604020202020204" pitchFamily="34" charset="0"/>
            <a:buChar char="•"/>
          </a:pPr>
          <a:r>
            <a:rPr lang="en-US" sz="1100" b="1" dirty="0"/>
            <a:t>Modern: </a:t>
          </a:r>
          <a:r>
            <a:rPr lang="en-US" sz="1100" dirty="0"/>
            <a:t>Air Dried</a:t>
          </a:r>
        </a:p>
      </dgm:t>
    </dgm:pt>
    <dgm:pt modelId="{E48EE38D-FAD7-4807-AEFC-A763C773DAA2}" type="parTrans" cxnId="{4E58BE8F-459F-4BFD-81DD-CF51CB6937C9}">
      <dgm:prSet/>
      <dgm:spPr/>
      <dgm:t>
        <a:bodyPr/>
        <a:lstStyle/>
        <a:p>
          <a:endParaRPr lang="en-US"/>
        </a:p>
      </dgm:t>
    </dgm:pt>
    <dgm:pt modelId="{D63EE028-F8E8-4D29-970C-E4CCF7286240}" type="sibTrans" cxnId="{4E58BE8F-459F-4BFD-81DD-CF51CB6937C9}">
      <dgm:prSet/>
      <dgm:spPr/>
      <dgm:t>
        <a:bodyPr/>
        <a:lstStyle/>
        <a:p>
          <a:endParaRPr lang="en-US"/>
        </a:p>
      </dgm:t>
    </dgm:pt>
    <dgm:pt modelId="{FE888CE1-9F15-40DF-9718-C8B432B3BB83}" type="pres">
      <dgm:prSet presAssocID="{013DD35D-9765-4E5F-95CE-DA45F3637BF5}" presName="Name0" presStyleCnt="0">
        <dgm:presLayoutVars>
          <dgm:chMax/>
          <dgm:chPref/>
          <dgm:dir/>
          <dgm:animLvl val="lvl"/>
        </dgm:presLayoutVars>
      </dgm:prSet>
      <dgm:spPr/>
    </dgm:pt>
    <dgm:pt modelId="{6874F8A9-3A6A-4A68-8589-D9ADA9A8F39A}" type="pres">
      <dgm:prSet presAssocID="{25E771E7-8CF7-4491-9507-55BFE693DC7B}" presName="composite" presStyleCnt="0"/>
      <dgm:spPr/>
    </dgm:pt>
    <dgm:pt modelId="{CE8822BE-640B-46A0-B366-1477F5768BB1}" type="pres">
      <dgm:prSet presAssocID="{25E771E7-8CF7-4491-9507-55BFE693DC7B}" presName="Parent1" presStyleLbl="alignNode1" presStyleIdx="0" presStyleCnt="3" custLinFactNeighborX="-10541" custLinFactNeighborY="8493">
        <dgm:presLayoutVars>
          <dgm:chMax val="1"/>
          <dgm:chPref val="1"/>
          <dgm:bulletEnabled val="1"/>
        </dgm:presLayoutVars>
      </dgm:prSet>
      <dgm:spPr>
        <a:prstGeom prst="rect">
          <a:avLst/>
        </a:prstGeom>
      </dgm:spPr>
    </dgm:pt>
    <dgm:pt modelId="{A27629C2-87D9-4163-9365-FC275ADC4CA0}" type="pres">
      <dgm:prSet presAssocID="{25E771E7-8CF7-4491-9507-55BFE693DC7B}" presName="Childtext1" presStyleLbl="revTx" presStyleIdx="0" presStyleCnt="3" custScaleX="120564">
        <dgm:presLayoutVars>
          <dgm:bulletEnabled val="1"/>
        </dgm:presLayoutVars>
      </dgm:prSet>
      <dgm:spPr/>
    </dgm:pt>
    <dgm:pt modelId="{38893DF2-F8BF-45A3-9200-4CD8C329334E}" type="pres">
      <dgm:prSet presAssocID="{25E771E7-8CF7-4491-9507-55BFE693DC7B}" presName="ConnectLine" presStyleLbl="callout" presStyleIdx="0" presStyleCnt="3"/>
      <dgm:spPr>
        <a:solidFill>
          <a:schemeClr val="accent5">
            <a:hueOff val="0"/>
            <a:satOff val="0"/>
            <a:lumOff val="0"/>
            <a:alphaOff val="0"/>
          </a:schemeClr>
        </a:solidFill>
        <a:ln w="12700" cap="flat" cmpd="sng" algn="ctr">
          <a:solidFill>
            <a:schemeClr val="tx1"/>
          </a:solidFill>
          <a:prstDash val="solid"/>
          <a:miter lim="800000"/>
        </a:ln>
        <a:effectLst/>
      </dgm:spPr>
    </dgm:pt>
    <dgm:pt modelId="{5A62AEC3-EC27-4AFA-B56B-79326645CDDC}" type="pres">
      <dgm:prSet presAssocID="{25E771E7-8CF7-4491-9507-55BFE693DC7B}" presName="ConnectLineEnd" presStyleLbl="lnNode1" presStyleIdx="0" presStyleCnt="3" custLinFactNeighborY="91360"/>
      <dgm:spPr>
        <a:solidFill>
          <a:schemeClr val="tx1"/>
        </a:solidFill>
        <a:ln>
          <a:noFill/>
        </a:ln>
      </dgm:spPr>
    </dgm:pt>
    <dgm:pt modelId="{DE94FAC5-5D77-48EB-8174-64F26CA894F0}" type="pres">
      <dgm:prSet presAssocID="{25E771E7-8CF7-4491-9507-55BFE693DC7B}" presName="EmptyPane" presStyleCnt="0"/>
      <dgm:spPr/>
    </dgm:pt>
    <dgm:pt modelId="{0E593029-E077-4B3E-A24D-4E079F1D5E67}" type="pres">
      <dgm:prSet presAssocID="{B3CFB133-9C4F-4A0A-888D-0CEC78FFDFFC}" presName="spaceBetweenRectangles" presStyleCnt="0"/>
      <dgm:spPr/>
    </dgm:pt>
    <dgm:pt modelId="{52AB05C6-3304-49EF-BFAD-870AB53E640E}" type="pres">
      <dgm:prSet presAssocID="{D76BB3CF-DF5A-41FB-B6A4-25743CF1642F}" presName="composite" presStyleCnt="0"/>
      <dgm:spPr/>
    </dgm:pt>
    <dgm:pt modelId="{9C14E56E-28F6-4BF9-9EDF-2769E1A89A07}" type="pres">
      <dgm:prSet presAssocID="{D76BB3CF-DF5A-41FB-B6A4-25743CF1642F}" presName="Parent1" presStyleLbl="alignNode1" presStyleIdx="1" presStyleCnt="3" custLinFactNeighborX="-13249" custLinFactNeighborY="8161">
        <dgm:presLayoutVars>
          <dgm:chMax val="1"/>
          <dgm:chPref val="1"/>
          <dgm:bulletEnabled val="1"/>
        </dgm:presLayoutVars>
      </dgm:prSet>
      <dgm:spPr>
        <a:prstGeom prst="rect">
          <a:avLst/>
        </a:prstGeom>
      </dgm:spPr>
    </dgm:pt>
    <dgm:pt modelId="{381C85ED-02C3-43BB-AB7D-DF18967DB45A}" type="pres">
      <dgm:prSet presAssocID="{D76BB3CF-DF5A-41FB-B6A4-25743CF1642F}" presName="Childtext1" presStyleLbl="revTx" presStyleIdx="1" presStyleCnt="3" custScaleX="86113">
        <dgm:presLayoutVars>
          <dgm:bulletEnabled val="1"/>
        </dgm:presLayoutVars>
      </dgm:prSet>
      <dgm:spPr/>
    </dgm:pt>
    <dgm:pt modelId="{F51F39F5-A989-488C-BFD6-69D558D451E8}" type="pres">
      <dgm:prSet presAssocID="{D76BB3CF-DF5A-41FB-B6A4-25743CF1642F}" presName="ConnectLine" presStyleLbl="callout" presStyleIdx="1" presStyleCnt="3"/>
      <dgm:spPr>
        <a:solidFill>
          <a:schemeClr val="accent5">
            <a:hueOff val="0"/>
            <a:satOff val="0"/>
            <a:lumOff val="0"/>
            <a:alphaOff val="0"/>
          </a:schemeClr>
        </a:solidFill>
        <a:ln w="12700" cap="flat" cmpd="sng" algn="ctr">
          <a:solidFill>
            <a:schemeClr val="tx1"/>
          </a:solidFill>
          <a:prstDash val="solid"/>
          <a:miter lim="800000"/>
        </a:ln>
        <a:effectLst/>
      </dgm:spPr>
    </dgm:pt>
    <dgm:pt modelId="{A5349257-4327-4545-9142-153EF70CC757}" type="pres">
      <dgm:prSet presAssocID="{D76BB3CF-DF5A-41FB-B6A4-25743CF1642F}" presName="ConnectLineEnd" presStyleLbl="lnNode1" presStyleIdx="1" presStyleCnt="3" custLinFactNeighborX="-9136" custLinFactNeighborY="-82224"/>
      <dgm:spPr>
        <a:solidFill>
          <a:schemeClr val="tx1"/>
        </a:solidFill>
        <a:ln>
          <a:noFill/>
        </a:ln>
      </dgm:spPr>
    </dgm:pt>
    <dgm:pt modelId="{3F5B546C-1579-4E01-8611-2E18328B1B42}" type="pres">
      <dgm:prSet presAssocID="{D76BB3CF-DF5A-41FB-B6A4-25743CF1642F}" presName="EmptyPane" presStyleCnt="0"/>
      <dgm:spPr/>
    </dgm:pt>
    <dgm:pt modelId="{8FB68658-1BA4-41EF-AB95-76A3ACDE8DDD}" type="pres">
      <dgm:prSet presAssocID="{24234FDB-132A-43EF-B90D-1D285BFF51D4}" presName="spaceBetweenRectangles" presStyleCnt="0"/>
      <dgm:spPr/>
    </dgm:pt>
    <dgm:pt modelId="{EDB63637-6388-460A-9080-8C19D1551DAE}" type="pres">
      <dgm:prSet presAssocID="{8F3B4B19-33F4-47AC-BE4E-B66181ED98B4}" presName="composite" presStyleCnt="0"/>
      <dgm:spPr/>
    </dgm:pt>
    <dgm:pt modelId="{72DD609F-4804-4D65-8014-4ECA3F2307C5}" type="pres">
      <dgm:prSet presAssocID="{8F3B4B19-33F4-47AC-BE4E-B66181ED98B4}" presName="Parent1" presStyleLbl="alignNode1" presStyleIdx="2" presStyleCnt="3">
        <dgm:presLayoutVars>
          <dgm:chMax val="1"/>
          <dgm:chPref val="1"/>
          <dgm:bulletEnabled val="1"/>
        </dgm:presLayoutVars>
      </dgm:prSet>
      <dgm:spPr>
        <a:prstGeom prst="rect">
          <a:avLst/>
        </a:prstGeom>
      </dgm:spPr>
    </dgm:pt>
    <dgm:pt modelId="{AB0282E3-1216-4CDB-AC5F-106C1EEEB95A}" type="pres">
      <dgm:prSet presAssocID="{8F3B4B19-33F4-47AC-BE4E-B66181ED98B4}" presName="Childtext1" presStyleLbl="revTx" presStyleIdx="2" presStyleCnt="3" custScaleX="72203">
        <dgm:presLayoutVars>
          <dgm:bulletEnabled val="1"/>
        </dgm:presLayoutVars>
      </dgm:prSet>
      <dgm:spPr/>
    </dgm:pt>
    <dgm:pt modelId="{0D377583-EAA6-47CC-B504-762FB6EBAB9C}" type="pres">
      <dgm:prSet presAssocID="{8F3B4B19-33F4-47AC-BE4E-B66181ED98B4}" presName="ConnectLine" presStyleLbl="callout" presStyleIdx="2" presStyleCnt="3"/>
      <dgm:spPr>
        <a:solidFill>
          <a:schemeClr val="accent5">
            <a:hueOff val="0"/>
            <a:satOff val="0"/>
            <a:lumOff val="0"/>
            <a:alphaOff val="0"/>
          </a:schemeClr>
        </a:solidFill>
        <a:ln w="12700" cap="flat" cmpd="sng" algn="ctr">
          <a:solidFill>
            <a:schemeClr val="tx1"/>
          </a:solidFill>
          <a:prstDash val="solid"/>
          <a:miter lim="800000"/>
        </a:ln>
        <a:effectLst/>
      </dgm:spPr>
    </dgm:pt>
    <dgm:pt modelId="{72321D10-9092-4E81-9AD7-ACA033236CC0}" type="pres">
      <dgm:prSet presAssocID="{8F3B4B19-33F4-47AC-BE4E-B66181ED98B4}" presName="ConnectLineEnd" presStyleLbl="lnNode1" presStyleIdx="2" presStyleCnt="3" custLinFactNeighborX="9136" custLinFactNeighborY="91360"/>
      <dgm:spPr>
        <a:solidFill>
          <a:schemeClr val="tx1"/>
        </a:solidFill>
        <a:ln>
          <a:noFill/>
        </a:ln>
      </dgm:spPr>
    </dgm:pt>
    <dgm:pt modelId="{5112F4EE-10B9-493B-9CCF-BDBDDB5CD939}" type="pres">
      <dgm:prSet presAssocID="{8F3B4B19-33F4-47AC-BE4E-B66181ED98B4}" presName="EmptyPane" presStyleCnt="0"/>
      <dgm:spPr/>
    </dgm:pt>
  </dgm:ptLst>
  <dgm:cxnLst>
    <dgm:cxn modelId="{4B4BB302-6D68-46A1-83BF-ED4715D62D4C}" type="presOf" srcId="{EB81D1D4-3A06-49A6-9CBB-2A11D66B1783}" destId="{A27629C2-87D9-4163-9365-FC275ADC4CA0}" srcOrd="0" destOrd="0" presId="urn:microsoft.com/office/officeart/2016/7/layout/RoundedRectangleTimeline#2"/>
    <dgm:cxn modelId="{E9FED118-8FC1-46A3-BD00-F94098ECD6A4}" srcId="{013DD35D-9765-4E5F-95CE-DA45F3637BF5}" destId="{8F3B4B19-33F4-47AC-BE4E-B66181ED98B4}" srcOrd="2" destOrd="0" parTransId="{D56FE0BA-AE10-413D-B7E3-CD20C3731D50}" sibTransId="{2C34AF2B-9D07-4B75-9E74-1C680AB14CF6}"/>
    <dgm:cxn modelId="{DD176C1E-CFBD-428E-9AE1-BC44A205AE40}" type="presOf" srcId="{D76BB3CF-DF5A-41FB-B6A4-25743CF1642F}" destId="{9C14E56E-28F6-4BF9-9EDF-2769E1A89A07}" srcOrd="0" destOrd="0" presId="urn:microsoft.com/office/officeart/2016/7/layout/RoundedRectangleTimeline#2"/>
    <dgm:cxn modelId="{EBCB5D36-831A-4B97-8581-6B725E361406}" type="presOf" srcId="{3F378E98-4217-47A9-8134-DE6C3ABFE041}" destId="{381C85ED-02C3-43BB-AB7D-DF18967DB45A}" srcOrd="0" destOrd="0" presId="urn:microsoft.com/office/officeart/2016/7/layout/RoundedRectangleTimeline#2"/>
    <dgm:cxn modelId="{C23B5F60-F074-45B8-BB09-18AD4152539D}" srcId="{8F3B4B19-33F4-47AC-BE4E-B66181ED98B4}" destId="{0AFF4C1B-302C-42EF-B59F-97CDC2799D17}" srcOrd="0" destOrd="0" parTransId="{0EBE8459-BB53-4FEB-9003-4D3795F4559C}" sibTransId="{6755B5A7-26F9-4D2F-8EA9-DCC4A05B07D9}"/>
    <dgm:cxn modelId="{18353B41-90E8-40BA-944C-B94ED12C2867}" srcId="{8F3B4B19-33F4-47AC-BE4E-B66181ED98B4}" destId="{4F3AB47F-7768-4A01-83A8-C7A01102820A}" srcOrd="1" destOrd="0" parTransId="{2C811BCB-4C48-4D1D-8A9F-6A2B9F1AAE1A}" sibTransId="{3445DE44-C4CF-4EED-BAC2-25EE493A25A2}"/>
    <dgm:cxn modelId="{711C1C47-1ACD-4CF6-94A3-A65870CD9388}" type="presOf" srcId="{0AFF4C1B-302C-42EF-B59F-97CDC2799D17}" destId="{AB0282E3-1216-4CDB-AC5F-106C1EEEB95A}" srcOrd="0" destOrd="0" presId="urn:microsoft.com/office/officeart/2016/7/layout/RoundedRectangleTimeline#2"/>
    <dgm:cxn modelId="{491AF94E-7836-472A-96DF-9E4A9C90906C}" srcId="{25E771E7-8CF7-4491-9507-55BFE693DC7B}" destId="{8BDDEDF6-FEF8-4CDA-A988-3517424457F3}" srcOrd="2" destOrd="0" parTransId="{3AC4F493-643B-448F-83C3-AE14680D2EA1}" sibTransId="{A1BB678E-5D54-4EA6-BEA8-8988FB9C753D}"/>
    <dgm:cxn modelId="{21261374-9143-4E6D-8DCE-83DDD5AC4B67}" type="presOf" srcId="{013DD35D-9765-4E5F-95CE-DA45F3637BF5}" destId="{FE888CE1-9F15-40DF-9718-C8B432B3BB83}" srcOrd="0" destOrd="0" presId="urn:microsoft.com/office/officeart/2016/7/layout/RoundedRectangleTimeline#2"/>
    <dgm:cxn modelId="{C022CA54-DB2C-4F60-8090-1174CBEB6E41}" type="presOf" srcId="{4F3AB47F-7768-4A01-83A8-C7A01102820A}" destId="{AB0282E3-1216-4CDB-AC5F-106C1EEEB95A}" srcOrd="0" destOrd="1" presId="urn:microsoft.com/office/officeart/2016/7/layout/RoundedRectangleTimeline#2"/>
    <dgm:cxn modelId="{E01FE584-0925-4BC0-9383-A1E85DE458FD}" srcId="{013DD35D-9765-4E5F-95CE-DA45F3637BF5}" destId="{25E771E7-8CF7-4491-9507-55BFE693DC7B}" srcOrd="0" destOrd="0" parTransId="{D34FC0B2-1D9D-47C1-B680-27EF2E97D428}" sibTransId="{B3CFB133-9C4F-4A0A-888D-0CEC78FFDFFC}"/>
    <dgm:cxn modelId="{4E58BE8F-459F-4BFD-81DD-CF51CB6937C9}" srcId="{8F3B4B19-33F4-47AC-BE4E-B66181ED98B4}" destId="{4D8143FC-4B66-4BC4-BD5F-10C8595B1118}" srcOrd="2" destOrd="0" parTransId="{E48EE38D-FAD7-4807-AEFC-A763C773DAA2}" sibTransId="{D63EE028-F8E8-4D29-970C-E4CCF7286240}"/>
    <dgm:cxn modelId="{8422E397-A2A7-4656-BDD0-A5DEE35EA0FC}" srcId="{013DD35D-9765-4E5F-95CE-DA45F3637BF5}" destId="{D76BB3CF-DF5A-41FB-B6A4-25743CF1642F}" srcOrd="1" destOrd="0" parTransId="{5DD1E055-F36A-4363-9BA1-453D18F6AA18}" sibTransId="{24234FDB-132A-43EF-B90D-1D285BFF51D4}"/>
    <dgm:cxn modelId="{E2F6ED9C-E6CA-4E7F-B747-37A284E29D24}" srcId="{D76BB3CF-DF5A-41FB-B6A4-25743CF1642F}" destId="{3F378E98-4217-47A9-8134-DE6C3ABFE041}" srcOrd="0" destOrd="0" parTransId="{48653CFB-283F-4824-B87B-943F5C5E7841}" sibTransId="{0638CE31-017E-4421-AF9D-A58647C395DF}"/>
    <dgm:cxn modelId="{A2232FB3-0DAE-45B1-BF7B-05A873F1825D}" type="presOf" srcId="{4D8143FC-4B66-4BC4-BD5F-10C8595B1118}" destId="{AB0282E3-1216-4CDB-AC5F-106C1EEEB95A}" srcOrd="0" destOrd="2" presId="urn:microsoft.com/office/officeart/2016/7/layout/RoundedRectangleTimeline#2"/>
    <dgm:cxn modelId="{E805BAB8-3C79-44CE-BB20-EA86FD465E22}" type="presOf" srcId="{8BDDEDF6-FEF8-4CDA-A988-3517424457F3}" destId="{A27629C2-87D9-4163-9365-FC275ADC4CA0}" srcOrd="0" destOrd="2" presId="urn:microsoft.com/office/officeart/2016/7/layout/RoundedRectangleTimeline#2"/>
    <dgm:cxn modelId="{9559E0BB-B1BF-483D-AAEB-0D98A379B4CA}" type="presOf" srcId="{205C3C06-1443-469F-8EC1-D4E0E51D8720}" destId="{A27629C2-87D9-4163-9365-FC275ADC4CA0}" srcOrd="0" destOrd="1" presId="urn:microsoft.com/office/officeart/2016/7/layout/RoundedRectangleTimeline#2"/>
    <dgm:cxn modelId="{5E008CC8-B8C6-4B46-94B0-C60406121E38}" srcId="{25E771E7-8CF7-4491-9507-55BFE693DC7B}" destId="{EB81D1D4-3A06-49A6-9CBB-2A11D66B1783}" srcOrd="0" destOrd="0" parTransId="{721F31C1-C769-40A8-9C34-A74470BAB532}" sibTransId="{0519A5BA-BBEC-4C39-9FFD-05D4C020199E}"/>
    <dgm:cxn modelId="{4C282DD1-C6C3-42B3-A35A-5291F74C9215}" srcId="{25E771E7-8CF7-4491-9507-55BFE693DC7B}" destId="{205C3C06-1443-469F-8EC1-D4E0E51D8720}" srcOrd="1" destOrd="0" parTransId="{18B1706D-F2ED-474F-9845-62054FD0357D}" sibTransId="{C01CF7C3-44EB-42F1-8624-6348D1C7A998}"/>
    <dgm:cxn modelId="{B14070EC-DA7C-4009-A5A9-F052CAFA2F3C}" type="presOf" srcId="{8F3B4B19-33F4-47AC-BE4E-B66181ED98B4}" destId="{72DD609F-4804-4D65-8014-4ECA3F2307C5}" srcOrd="0" destOrd="0" presId="urn:microsoft.com/office/officeart/2016/7/layout/RoundedRectangleTimeline#2"/>
    <dgm:cxn modelId="{39CDAEED-F285-4C54-8872-33295545F6FC}" type="presOf" srcId="{25E771E7-8CF7-4491-9507-55BFE693DC7B}" destId="{CE8822BE-640B-46A0-B366-1477F5768BB1}" srcOrd="0" destOrd="0" presId="urn:microsoft.com/office/officeart/2016/7/layout/RoundedRectangleTimeline#2"/>
    <dgm:cxn modelId="{01FC7409-7708-4BFA-A7AE-16D7A758A727}" type="presParOf" srcId="{FE888CE1-9F15-40DF-9718-C8B432B3BB83}" destId="{6874F8A9-3A6A-4A68-8589-D9ADA9A8F39A}" srcOrd="0" destOrd="0" presId="urn:microsoft.com/office/officeart/2016/7/layout/RoundedRectangleTimeline#2"/>
    <dgm:cxn modelId="{77B08A10-9A98-4737-849B-A280A76CE09F}" type="presParOf" srcId="{6874F8A9-3A6A-4A68-8589-D9ADA9A8F39A}" destId="{CE8822BE-640B-46A0-B366-1477F5768BB1}" srcOrd="0" destOrd="0" presId="urn:microsoft.com/office/officeart/2016/7/layout/RoundedRectangleTimeline#2"/>
    <dgm:cxn modelId="{7807E95C-B84C-495B-A82F-AA9F3D77EB7D}" type="presParOf" srcId="{6874F8A9-3A6A-4A68-8589-D9ADA9A8F39A}" destId="{A27629C2-87D9-4163-9365-FC275ADC4CA0}" srcOrd="1" destOrd="0" presId="urn:microsoft.com/office/officeart/2016/7/layout/RoundedRectangleTimeline#2"/>
    <dgm:cxn modelId="{EC1A7FF3-2639-45F6-9099-8FE642B21929}" type="presParOf" srcId="{6874F8A9-3A6A-4A68-8589-D9ADA9A8F39A}" destId="{38893DF2-F8BF-45A3-9200-4CD8C329334E}" srcOrd="2" destOrd="0" presId="urn:microsoft.com/office/officeart/2016/7/layout/RoundedRectangleTimeline#2"/>
    <dgm:cxn modelId="{0CDA36A1-EB7C-4F99-87EF-6775CCE066FF}" type="presParOf" srcId="{6874F8A9-3A6A-4A68-8589-D9ADA9A8F39A}" destId="{5A62AEC3-EC27-4AFA-B56B-79326645CDDC}" srcOrd="3" destOrd="0" presId="urn:microsoft.com/office/officeart/2016/7/layout/RoundedRectangleTimeline#2"/>
    <dgm:cxn modelId="{4A620BCC-2924-47A2-8605-9CF08F838A1C}" type="presParOf" srcId="{6874F8A9-3A6A-4A68-8589-D9ADA9A8F39A}" destId="{DE94FAC5-5D77-48EB-8174-64F26CA894F0}" srcOrd="4" destOrd="0" presId="urn:microsoft.com/office/officeart/2016/7/layout/RoundedRectangleTimeline#2"/>
    <dgm:cxn modelId="{4C65EE4B-2F5C-416A-9A22-810488863EF4}" type="presParOf" srcId="{FE888CE1-9F15-40DF-9718-C8B432B3BB83}" destId="{0E593029-E077-4B3E-A24D-4E079F1D5E67}" srcOrd="1" destOrd="0" presId="urn:microsoft.com/office/officeart/2016/7/layout/RoundedRectangleTimeline#2"/>
    <dgm:cxn modelId="{EB4139CE-64F9-44CD-9149-B7C861E9EFFD}" type="presParOf" srcId="{FE888CE1-9F15-40DF-9718-C8B432B3BB83}" destId="{52AB05C6-3304-49EF-BFAD-870AB53E640E}" srcOrd="2" destOrd="0" presId="urn:microsoft.com/office/officeart/2016/7/layout/RoundedRectangleTimeline#2"/>
    <dgm:cxn modelId="{19F14B82-9A7C-4ED5-99E0-4B2DBBAB1431}" type="presParOf" srcId="{52AB05C6-3304-49EF-BFAD-870AB53E640E}" destId="{9C14E56E-28F6-4BF9-9EDF-2769E1A89A07}" srcOrd="0" destOrd="0" presId="urn:microsoft.com/office/officeart/2016/7/layout/RoundedRectangleTimeline#2"/>
    <dgm:cxn modelId="{92E4743A-67BF-43F3-B0A4-184D64B3844F}" type="presParOf" srcId="{52AB05C6-3304-49EF-BFAD-870AB53E640E}" destId="{381C85ED-02C3-43BB-AB7D-DF18967DB45A}" srcOrd="1" destOrd="0" presId="urn:microsoft.com/office/officeart/2016/7/layout/RoundedRectangleTimeline#2"/>
    <dgm:cxn modelId="{BC706060-D7D1-4C93-8EFC-D8D7122C0B8C}" type="presParOf" srcId="{52AB05C6-3304-49EF-BFAD-870AB53E640E}" destId="{F51F39F5-A989-488C-BFD6-69D558D451E8}" srcOrd="2" destOrd="0" presId="urn:microsoft.com/office/officeart/2016/7/layout/RoundedRectangleTimeline#2"/>
    <dgm:cxn modelId="{2659A907-F1C8-4D1A-9855-31D63C76062C}" type="presParOf" srcId="{52AB05C6-3304-49EF-BFAD-870AB53E640E}" destId="{A5349257-4327-4545-9142-153EF70CC757}" srcOrd="3" destOrd="0" presId="urn:microsoft.com/office/officeart/2016/7/layout/RoundedRectangleTimeline#2"/>
    <dgm:cxn modelId="{F032016B-316B-45AB-BF73-C7884C400283}" type="presParOf" srcId="{52AB05C6-3304-49EF-BFAD-870AB53E640E}" destId="{3F5B546C-1579-4E01-8611-2E18328B1B42}" srcOrd="4" destOrd="0" presId="urn:microsoft.com/office/officeart/2016/7/layout/RoundedRectangleTimeline#2"/>
    <dgm:cxn modelId="{D4CAE4CA-C879-43ED-A030-19EB31CBBCBD}" type="presParOf" srcId="{FE888CE1-9F15-40DF-9718-C8B432B3BB83}" destId="{8FB68658-1BA4-41EF-AB95-76A3ACDE8DDD}" srcOrd="3" destOrd="0" presId="urn:microsoft.com/office/officeart/2016/7/layout/RoundedRectangleTimeline#2"/>
    <dgm:cxn modelId="{6AFAD720-BD65-4AD8-A03B-5B1F2F71B97E}" type="presParOf" srcId="{FE888CE1-9F15-40DF-9718-C8B432B3BB83}" destId="{EDB63637-6388-460A-9080-8C19D1551DAE}" srcOrd="4" destOrd="0" presId="urn:microsoft.com/office/officeart/2016/7/layout/RoundedRectangleTimeline#2"/>
    <dgm:cxn modelId="{3798603C-642E-4D22-9A0F-E957F6638D47}" type="presParOf" srcId="{EDB63637-6388-460A-9080-8C19D1551DAE}" destId="{72DD609F-4804-4D65-8014-4ECA3F2307C5}" srcOrd="0" destOrd="0" presId="urn:microsoft.com/office/officeart/2016/7/layout/RoundedRectangleTimeline#2"/>
    <dgm:cxn modelId="{8D48B4E4-4EC4-4E39-9366-F0E104684733}" type="presParOf" srcId="{EDB63637-6388-460A-9080-8C19D1551DAE}" destId="{AB0282E3-1216-4CDB-AC5F-106C1EEEB95A}" srcOrd="1" destOrd="0" presId="urn:microsoft.com/office/officeart/2016/7/layout/RoundedRectangleTimeline#2"/>
    <dgm:cxn modelId="{14D85B8D-6059-4646-BF8A-6D157A0EB161}" type="presParOf" srcId="{EDB63637-6388-460A-9080-8C19D1551DAE}" destId="{0D377583-EAA6-47CC-B504-762FB6EBAB9C}" srcOrd="2" destOrd="0" presId="urn:microsoft.com/office/officeart/2016/7/layout/RoundedRectangleTimeline#2"/>
    <dgm:cxn modelId="{7552110D-125C-4CBB-9179-3BA48D235A22}" type="presParOf" srcId="{EDB63637-6388-460A-9080-8C19D1551DAE}" destId="{72321D10-9092-4E81-9AD7-ACA033236CC0}" srcOrd="3" destOrd="0" presId="urn:microsoft.com/office/officeart/2016/7/layout/RoundedRectangleTimeline#2"/>
    <dgm:cxn modelId="{AB8518D2-7101-4023-BA16-E59A660E7ABB}" type="presParOf" srcId="{EDB63637-6388-460A-9080-8C19D1551DAE}" destId="{5112F4EE-10B9-493B-9CCF-BDBDDB5CD939}" srcOrd="4" destOrd="0" presId="urn:microsoft.com/office/officeart/2016/7/layout/RoundedRectangle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1400" b="1" dirty="0">
              <a:solidFill>
                <a:schemeClr val="tx1"/>
              </a:solidFill>
            </a:rPr>
            <a:t>Baihao </a:t>
          </a:r>
          <a:r>
            <a:rPr lang="en-US" sz="1400" b="1" dirty="0" err="1">
              <a:solidFill>
                <a:schemeClr val="tx1"/>
              </a:solidFill>
            </a:rPr>
            <a:t>Yinzhen</a:t>
          </a:r>
          <a:br>
            <a:rPr lang="en-US" sz="1600" dirty="0">
              <a:solidFill>
                <a:schemeClr val="tx1"/>
              </a:solidFill>
            </a:rPr>
          </a:br>
          <a:r>
            <a:rPr lang="en-US" sz="1600" b="0" dirty="0">
              <a:solidFill>
                <a:schemeClr val="tx1"/>
              </a:solidFill>
              <a:latin typeface="+mn-lt"/>
            </a:rPr>
            <a:t>Silver Needle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1600" b="1" dirty="0">
              <a:solidFill>
                <a:schemeClr val="tx1"/>
              </a:solidFill>
            </a:rPr>
            <a:t>Bai Mudan</a:t>
          </a:r>
          <a:br>
            <a:rPr lang="en-US" sz="1600" dirty="0">
              <a:solidFill>
                <a:schemeClr val="tx1"/>
              </a:solidFill>
            </a:rPr>
          </a:br>
          <a:r>
            <a:rPr lang="en-US" sz="1600" b="0" dirty="0">
              <a:solidFill>
                <a:schemeClr val="tx1"/>
              </a:solidFill>
              <a:latin typeface="+mn-lt"/>
            </a:rPr>
            <a:t>White Peony</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1600" b="1" dirty="0">
              <a:solidFill>
                <a:schemeClr val="tx1"/>
              </a:solidFill>
            </a:rPr>
            <a:t>Shou Mei</a:t>
          </a:r>
          <a:br>
            <a:rPr lang="en-US" sz="1600" dirty="0">
              <a:solidFill>
                <a:schemeClr val="tx1"/>
              </a:solidFill>
            </a:rPr>
          </a:br>
          <a:r>
            <a:rPr lang="en-US" sz="1600" b="0" dirty="0">
              <a:solidFill>
                <a:schemeClr val="tx1"/>
              </a:solidFill>
              <a:latin typeface="+mn-lt"/>
            </a:rPr>
            <a:t>Noble Eyebrow</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1600" b="1" dirty="0">
              <a:solidFill>
                <a:schemeClr val="tx1"/>
              </a:solidFill>
            </a:rPr>
            <a:t>Gong Mei</a:t>
          </a:r>
        </a:p>
        <a:p>
          <a:pPr algn="ctr">
            <a:lnSpc>
              <a:spcPct val="100000"/>
            </a:lnSpc>
            <a:defRPr b="1" spc="20">
              <a:latin typeface="+mj-lt"/>
            </a:defRPr>
          </a:pPr>
          <a:r>
            <a:rPr lang="en-US" sz="1600" b="0" dirty="0">
              <a:solidFill>
                <a:schemeClr val="tx1"/>
              </a:solidFill>
              <a:latin typeface="+mn-lt"/>
            </a:rPr>
            <a:t>Tribute eyebrow</a:t>
          </a:r>
        </a:p>
        <a:p>
          <a:pPr algn="ctr">
            <a:lnSpc>
              <a:spcPct val="100000"/>
            </a:lnSpc>
            <a:spcAft>
              <a:spcPct val="35000"/>
            </a:spcAft>
            <a:defRPr b="1" spc="20">
              <a:latin typeface="+mj-lt"/>
            </a:defRPr>
          </a:pP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968F70FA-2EAC-4ACC-BE84-430EF756798C}">
      <dgm:prSet custT="1"/>
      <dgm:spPr/>
      <dgm:t>
        <a:bodyPr/>
        <a:lstStyle/>
        <a:p>
          <a:pPr algn="ctr">
            <a:lnSpc>
              <a:spcPct val="100000"/>
            </a:lnSpc>
            <a:defRPr b="1" spc="20">
              <a:latin typeface="+mj-lt"/>
            </a:defRPr>
          </a:pPr>
          <a:r>
            <a:rPr lang="en-US" sz="1600" b="1" dirty="0">
              <a:solidFill>
                <a:schemeClr val="tx1"/>
              </a:solidFill>
            </a:rPr>
            <a:t>Lao Bai Cha</a:t>
          </a:r>
        </a:p>
        <a:p>
          <a:pPr algn="ctr">
            <a:lnSpc>
              <a:spcPct val="100000"/>
            </a:lnSpc>
            <a:defRPr b="1" spc="20">
              <a:latin typeface="+mj-lt"/>
            </a:defRPr>
          </a:pPr>
          <a:r>
            <a:rPr lang="en-US" sz="1600" b="0" dirty="0">
              <a:solidFill>
                <a:schemeClr val="tx1"/>
              </a:solidFill>
              <a:latin typeface="+mn-lt"/>
            </a:rPr>
            <a:t>Aged White Tea</a:t>
          </a:r>
        </a:p>
      </dgm:t>
    </dgm:pt>
    <dgm:pt modelId="{37AB1BA7-0253-41BD-B5BB-009D0081AAF5}" type="parTrans" cxnId="{44D739E8-BD32-4A6D-9C2C-45F180CCAFB0}">
      <dgm:prSet/>
      <dgm:spPr/>
      <dgm:t>
        <a:bodyPr/>
        <a:lstStyle/>
        <a:p>
          <a:endParaRPr lang="en-US"/>
        </a:p>
      </dgm:t>
    </dgm:pt>
    <dgm:pt modelId="{D8CC6706-0586-4772-A840-0A5B8CB7098A}" type="sibTrans" cxnId="{44D739E8-BD32-4A6D-9C2C-45F180CCAFB0}">
      <dgm:prSet/>
      <dgm:spPr/>
      <dgm:t>
        <a:bodyPr/>
        <a:lstStyle/>
        <a:p>
          <a:endParaRPr lang="en-US"/>
        </a:p>
      </dgm:t>
    </dgm:pt>
    <dgm:pt modelId="{CF959408-7F38-41BF-A755-FD60448134FB}">
      <dgm:prSet custT="1"/>
      <dgm:spPr/>
      <dgm:t>
        <a:bodyPr/>
        <a:lstStyle/>
        <a:p>
          <a:pPr algn="ctr">
            <a:lnSpc>
              <a:spcPct val="100000"/>
            </a:lnSpc>
            <a:defRPr b="1" spc="20">
              <a:latin typeface="+mj-lt"/>
            </a:defRPr>
          </a:pPr>
          <a:r>
            <a:rPr lang="en-US" sz="1600" b="1" dirty="0">
              <a:solidFill>
                <a:schemeClr val="tx1"/>
              </a:solidFill>
              <a:latin typeface="+mn-lt"/>
            </a:rPr>
            <a:t>Yue </a:t>
          </a:r>
          <a:r>
            <a:rPr lang="en-US" sz="1600" b="1" dirty="0" err="1">
              <a:solidFill>
                <a:schemeClr val="tx1"/>
              </a:solidFill>
              <a:latin typeface="+mn-lt"/>
            </a:rPr>
            <a:t>Guang</a:t>
          </a:r>
          <a:r>
            <a:rPr lang="en-US" sz="1600" b="1" dirty="0">
              <a:solidFill>
                <a:schemeClr val="tx1"/>
              </a:solidFill>
              <a:latin typeface="+mn-lt"/>
            </a:rPr>
            <a:t> Bai </a:t>
          </a:r>
          <a:r>
            <a:rPr lang="en-US" sz="1600" b="0" dirty="0">
              <a:solidFill>
                <a:schemeClr val="tx1"/>
              </a:solidFill>
              <a:latin typeface="+mn-lt"/>
            </a:rPr>
            <a:t>Moonlight White</a:t>
          </a:r>
        </a:p>
      </dgm:t>
    </dgm:pt>
    <dgm:pt modelId="{28C894D9-BAA1-47BD-9F83-4079F0688E9C}" type="parTrans" cxnId="{FD8132B2-D873-4CA0-B1B3-937447D6A653}">
      <dgm:prSet/>
      <dgm:spPr/>
      <dgm:t>
        <a:bodyPr/>
        <a:lstStyle/>
        <a:p>
          <a:endParaRPr lang="en-US"/>
        </a:p>
      </dgm:t>
    </dgm:pt>
    <dgm:pt modelId="{465375C1-274F-46D9-88B3-3109DA6F4F5F}" type="sibTrans" cxnId="{FD8132B2-D873-4CA0-B1B3-937447D6A653}">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6" custScaleX="119729" custScaleY="104538" custLinFactNeighborX="6259" custLinFactNeighborY="4218"/>
      <dgm:spPr>
        <a:prstGeom prst="ellipse">
          <a:avLst/>
        </a:prstGeom>
        <a:blipFill rotWithShape="1">
          <a:blip xmlns:r="http://schemas.openxmlformats.org/officeDocument/2006/relationships" r:embed="rId1"/>
          <a:srcRect/>
          <a:stretch>
            <a:fillRect l="-2000" r="-2000"/>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12" custScaleX="103106"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12">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6" custScaleX="108422" custScaleY="102428" custLinFactNeighborX="6263" custLinFactNeighborY="5799"/>
      <dgm:spPr>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12" custScaleX="98409"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12">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6" custScaleX="106814" custScaleY="105520" custLinFactNeighborX="7481" custLinFactNeighborY="5236"/>
      <dgm:spPr>
        <a:prstGeom prst="ellipse">
          <a:avLst/>
        </a:prstGeom>
        <a:blipFill>
          <a:blip xmlns:r="http://schemas.openxmlformats.org/officeDocument/2006/relationships" r:embed="rId3"/>
          <a:srcRect/>
          <a:stretch>
            <a:fillRect l="-21000" r="-21000"/>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12" custLinFactNeighborX="5155" custLinFactNeighborY="15745">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12"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6" custScaleX="107008" custScaleY="99457" custLinFactNeighborX="8145" custLinFactNeighborY="4971"/>
      <dgm:spPr>
        <a:prstGeom prst="ellipse">
          <a:avLst/>
        </a:prstGeom>
        <a:blipFill>
          <a:blip xmlns:r="http://schemas.openxmlformats.org/officeDocument/2006/relationships" r:embed="rId4"/>
          <a:srcRect/>
          <a:stretch>
            <a:fillRect l="-41000" r="-41000"/>
          </a:stretch>
        </a:blipFill>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12" custScaleX="114763" custScaleY="92545" custLinFactNeighborX="12023" custLinFactNeighborY="2803">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12" custLinFactNeighborX="1819" custLinFactNeighborY="-7212">
        <dgm:presLayoutVars/>
      </dgm:prSet>
      <dgm:spPr/>
    </dgm:pt>
    <dgm:pt modelId="{F9799C58-A628-4E75-9DAC-6616D2E34649}" type="pres">
      <dgm:prSet presAssocID="{B2F9B3BC-1849-4A4A-BBE4-752B9B492C76}" presName="bottSpace" presStyleCnt="0"/>
      <dgm:spPr/>
    </dgm:pt>
    <dgm:pt modelId="{44F53ECB-D826-4B3F-9F2A-EA97D2FF774F}" type="pres">
      <dgm:prSet presAssocID="{2946CE56-B018-4C0E-918D-0B36D170024F}" presName="sibTrans" presStyleCnt="0"/>
      <dgm:spPr/>
    </dgm:pt>
    <dgm:pt modelId="{AD77374B-96C7-49C9-9568-374FCC8A07F2}" type="pres">
      <dgm:prSet presAssocID="{968F70FA-2EAC-4ACC-BE84-430EF756798C}" presName="compNode" presStyleCnt="0"/>
      <dgm:spPr/>
    </dgm:pt>
    <dgm:pt modelId="{CEACE607-5CE8-4799-896D-911E411EB1FA}" type="pres">
      <dgm:prSet presAssocID="{968F70FA-2EAC-4ACC-BE84-430EF756798C}" presName="topSpace" presStyleCnt="0"/>
      <dgm:spPr/>
    </dgm:pt>
    <dgm:pt modelId="{83476D87-A7E3-4F3F-9D05-2C7BD43229A9}" type="pres">
      <dgm:prSet presAssocID="{968F70FA-2EAC-4ACC-BE84-430EF756798C}" presName="photoElip" presStyleLbl="node1" presStyleIdx="4" presStyleCnt="6" custScaleX="113767" custScaleY="103483" custLinFactNeighborX="-4063" custLinFactNeighborY="5800"/>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pt>
    <dgm:pt modelId="{392E2820-61B1-4909-A8BE-66957C6A62AE}" type="pres">
      <dgm:prSet presAssocID="{968F70FA-2EAC-4ACC-BE84-430EF756798C}" presName="iconSpace" presStyleCnt="0"/>
      <dgm:spPr/>
    </dgm:pt>
    <dgm:pt modelId="{BCCACAB6-F77B-406E-BE12-D09FC7EB2355}" type="pres">
      <dgm:prSet presAssocID="{968F70FA-2EAC-4ACC-BE84-430EF756798C}" presName="nameTx" presStyleLbl="revTx" presStyleIdx="8" presStyleCnt="12" custScaleX="141335" custLinFactNeighborX="-4451" custLinFactNeighborY="-326">
        <dgm:presLayoutVars>
          <dgm:chMax val="0"/>
          <dgm:chPref val="0"/>
        </dgm:presLayoutVars>
      </dgm:prSet>
      <dgm:spPr/>
    </dgm:pt>
    <dgm:pt modelId="{3098CC40-384B-48EA-8DEF-0E0D3586E6F0}" type="pres">
      <dgm:prSet presAssocID="{968F70FA-2EAC-4ACC-BE84-430EF756798C}" presName="txSpace" presStyleCnt="0"/>
      <dgm:spPr/>
    </dgm:pt>
    <dgm:pt modelId="{CB068883-39C0-47A0-9990-96B35DA25AFC}" type="pres">
      <dgm:prSet presAssocID="{968F70FA-2EAC-4ACC-BE84-430EF756798C}" presName="desTx" presStyleLbl="revTx" presStyleIdx="9" presStyleCnt="12">
        <dgm:presLayoutVars/>
      </dgm:prSet>
      <dgm:spPr/>
    </dgm:pt>
    <dgm:pt modelId="{A02C478C-5CA8-44FF-B6B2-D4BB96637190}" type="pres">
      <dgm:prSet presAssocID="{968F70FA-2EAC-4ACC-BE84-430EF756798C}" presName="bottSpace" presStyleCnt="0"/>
      <dgm:spPr/>
    </dgm:pt>
    <dgm:pt modelId="{732BFBF6-288F-4E93-AF1A-2C308F8796E1}" type="pres">
      <dgm:prSet presAssocID="{D8CC6706-0586-4772-A840-0A5B8CB7098A}" presName="sibTrans" presStyleCnt="0"/>
      <dgm:spPr/>
    </dgm:pt>
    <dgm:pt modelId="{1E6D56D8-32FF-46D3-9C6A-AF99CA7F782B}" type="pres">
      <dgm:prSet presAssocID="{CF959408-7F38-41BF-A755-FD60448134FB}" presName="compNode" presStyleCnt="0"/>
      <dgm:spPr/>
    </dgm:pt>
    <dgm:pt modelId="{45440DDA-5441-4F61-A4B8-F24D563F8030}" type="pres">
      <dgm:prSet presAssocID="{CF959408-7F38-41BF-A755-FD60448134FB}" presName="topSpace" presStyleCnt="0"/>
      <dgm:spPr/>
    </dgm:pt>
    <dgm:pt modelId="{2704A59D-E14B-4193-8438-8EBAD3B9A86F}" type="pres">
      <dgm:prSet presAssocID="{CF959408-7F38-41BF-A755-FD60448134FB}" presName="photoElip" presStyleLbl="node1" presStyleIdx="5" presStyleCnt="6" custScaleX="106593" custScaleY="101373" custLinFactNeighborX="-7477" custLinFactNeighborY="5271"/>
      <dgm:spPr>
        <a:blipFill>
          <a:blip xmlns:r="http://schemas.openxmlformats.org/officeDocument/2006/relationships" r:embed="rId6">
            <a:extLst>
              <a:ext uri="{28A0092B-C50C-407E-A947-70E740481C1C}">
                <a14:useLocalDpi xmlns:a14="http://schemas.microsoft.com/office/drawing/2010/main" val="0"/>
              </a:ext>
            </a:extLst>
          </a:blip>
          <a:srcRect/>
          <a:stretch>
            <a:fillRect l="-35000" r="-35000"/>
          </a:stretch>
        </a:blipFill>
      </dgm:spPr>
    </dgm:pt>
    <dgm:pt modelId="{0E868FFA-B693-4AF7-A4BB-02F7DDD18999}" type="pres">
      <dgm:prSet presAssocID="{CF959408-7F38-41BF-A755-FD60448134FB}" presName="iconSpace" presStyleCnt="0"/>
      <dgm:spPr/>
    </dgm:pt>
    <dgm:pt modelId="{8151186C-0BE1-4028-A907-9E9F913CDEEF}" type="pres">
      <dgm:prSet presAssocID="{CF959408-7F38-41BF-A755-FD60448134FB}" presName="nameTx" presStyleLbl="revTx" presStyleIdx="10" presStyleCnt="12">
        <dgm:presLayoutVars>
          <dgm:chMax val="0"/>
          <dgm:chPref val="0"/>
        </dgm:presLayoutVars>
      </dgm:prSet>
      <dgm:spPr/>
    </dgm:pt>
    <dgm:pt modelId="{34B16F66-063C-4406-B67E-5B383BA8F39B}" type="pres">
      <dgm:prSet presAssocID="{CF959408-7F38-41BF-A755-FD60448134FB}" presName="txSpace" presStyleCnt="0"/>
      <dgm:spPr/>
    </dgm:pt>
    <dgm:pt modelId="{B0C83930-D4FF-4E66-B14C-28894E5339AB}" type="pres">
      <dgm:prSet presAssocID="{CF959408-7F38-41BF-A755-FD60448134FB}" presName="desTx" presStyleLbl="revTx" presStyleIdx="11" presStyleCnt="12">
        <dgm:presLayoutVars/>
      </dgm:prSet>
      <dgm:spPr/>
    </dgm:pt>
    <dgm:pt modelId="{DBAFADC9-790D-485D-918A-6220EAE1CB92}" type="pres">
      <dgm:prSet presAssocID="{CF959408-7F38-41BF-A755-FD60448134FB}"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696DF030-60EB-473F-9F0A-B3DE0608A036}" type="presOf" srcId="{968F70FA-2EAC-4ACC-BE84-430EF756798C}" destId="{BCCACAB6-F77B-406E-BE12-D09FC7EB2355}" srcOrd="0" destOrd="0" presId="urn:microsoft.com/office/officeart/2019/1/layout/PeoplePortraitsList"/>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FD8132B2-D873-4CA0-B1B3-937447D6A653}" srcId="{5C72703F-EB58-4B0C-8B2A-EDF2A51B2C6C}" destId="{CF959408-7F38-41BF-A755-FD60448134FB}" srcOrd="5" destOrd="0" parTransId="{28C894D9-BAA1-47BD-9F83-4079F0688E9C}" sibTransId="{465375C1-274F-46D9-88B3-3109DA6F4F5F}"/>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44D739E8-BD32-4A6D-9C2C-45F180CCAFB0}" srcId="{5C72703F-EB58-4B0C-8B2A-EDF2A51B2C6C}" destId="{968F70FA-2EAC-4ACC-BE84-430EF756798C}" srcOrd="4" destOrd="0" parTransId="{37AB1BA7-0253-41BD-B5BB-009D0081AAF5}" sibTransId="{D8CC6706-0586-4772-A840-0A5B8CB7098A}"/>
    <dgm:cxn modelId="{74A68EEE-876E-4134-B088-DC53246E11FE}" type="presOf" srcId="{5C72703F-EB58-4B0C-8B2A-EDF2A51B2C6C}" destId="{BF30E86D-EAFC-44CE-B56C-D7C5EC7742F3}" srcOrd="0" destOrd="0" presId="urn:microsoft.com/office/officeart/2019/1/layout/PeoplePortraitsList"/>
    <dgm:cxn modelId="{ED59DCFC-9282-42E1-93B2-9DB402DBB091}" type="presOf" srcId="{CF959408-7F38-41BF-A755-FD60448134FB}" destId="{8151186C-0BE1-4028-A907-9E9F913CDEEF}"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 modelId="{5D39D918-5574-43C3-A256-4BE0B93C1232}" type="presParOf" srcId="{BF30E86D-EAFC-44CE-B56C-D7C5EC7742F3}" destId="{44F53ECB-D826-4B3F-9F2A-EA97D2FF774F}" srcOrd="7" destOrd="0" presId="urn:microsoft.com/office/officeart/2019/1/layout/PeoplePortraitsList"/>
    <dgm:cxn modelId="{7DD4AB45-8E40-4484-82A3-692EB6DD7455}" type="presParOf" srcId="{BF30E86D-EAFC-44CE-B56C-D7C5EC7742F3}" destId="{AD77374B-96C7-49C9-9568-374FCC8A07F2}" srcOrd="8" destOrd="0" presId="urn:microsoft.com/office/officeart/2019/1/layout/PeoplePortraitsList"/>
    <dgm:cxn modelId="{26B7D9B6-1352-4A42-8A81-9A1EEBA0E9F1}" type="presParOf" srcId="{AD77374B-96C7-49C9-9568-374FCC8A07F2}" destId="{CEACE607-5CE8-4799-896D-911E411EB1FA}" srcOrd="0" destOrd="0" presId="urn:microsoft.com/office/officeart/2019/1/layout/PeoplePortraitsList"/>
    <dgm:cxn modelId="{A85D032C-8996-4AD7-BD27-AD60E117AE3A}" type="presParOf" srcId="{AD77374B-96C7-49C9-9568-374FCC8A07F2}" destId="{83476D87-A7E3-4F3F-9D05-2C7BD43229A9}" srcOrd="1" destOrd="0" presId="urn:microsoft.com/office/officeart/2019/1/layout/PeoplePortraitsList"/>
    <dgm:cxn modelId="{F67555B1-416F-47FC-8D8F-78FCE21B93A8}" type="presParOf" srcId="{AD77374B-96C7-49C9-9568-374FCC8A07F2}" destId="{392E2820-61B1-4909-A8BE-66957C6A62AE}" srcOrd="2" destOrd="0" presId="urn:microsoft.com/office/officeart/2019/1/layout/PeoplePortraitsList"/>
    <dgm:cxn modelId="{8235FDD3-5A92-4087-B3A0-37EFDA7E536B}" type="presParOf" srcId="{AD77374B-96C7-49C9-9568-374FCC8A07F2}" destId="{BCCACAB6-F77B-406E-BE12-D09FC7EB2355}" srcOrd="3" destOrd="0" presId="urn:microsoft.com/office/officeart/2019/1/layout/PeoplePortraitsList"/>
    <dgm:cxn modelId="{21576153-DEF9-4F50-A6A7-525BF58D2756}" type="presParOf" srcId="{AD77374B-96C7-49C9-9568-374FCC8A07F2}" destId="{3098CC40-384B-48EA-8DEF-0E0D3586E6F0}" srcOrd="4" destOrd="0" presId="urn:microsoft.com/office/officeart/2019/1/layout/PeoplePortraitsList"/>
    <dgm:cxn modelId="{E90D4EA8-934D-4044-B6EE-BF4F89B0B628}" type="presParOf" srcId="{AD77374B-96C7-49C9-9568-374FCC8A07F2}" destId="{CB068883-39C0-47A0-9990-96B35DA25AFC}" srcOrd="5" destOrd="0" presId="urn:microsoft.com/office/officeart/2019/1/layout/PeoplePortraitsList"/>
    <dgm:cxn modelId="{78822077-C175-42E3-9A37-FEEF84B2B208}" type="presParOf" srcId="{AD77374B-96C7-49C9-9568-374FCC8A07F2}" destId="{A02C478C-5CA8-44FF-B6B2-D4BB96637190}" srcOrd="6" destOrd="0" presId="urn:microsoft.com/office/officeart/2019/1/layout/PeoplePortraitsList"/>
    <dgm:cxn modelId="{D8EFC8FD-45D3-41AA-8A34-0F2A150ACBCA}" type="presParOf" srcId="{BF30E86D-EAFC-44CE-B56C-D7C5EC7742F3}" destId="{732BFBF6-288F-4E93-AF1A-2C308F8796E1}" srcOrd="9" destOrd="0" presId="urn:microsoft.com/office/officeart/2019/1/layout/PeoplePortraitsList"/>
    <dgm:cxn modelId="{438EDE80-90A8-47D0-AD9D-1823EDB64FF1}" type="presParOf" srcId="{BF30E86D-EAFC-44CE-B56C-D7C5EC7742F3}" destId="{1E6D56D8-32FF-46D3-9C6A-AF99CA7F782B}" srcOrd="10" destOrd="0" presId="urn:microsoft.com/office/officeart/2019/1/layout/PeoplePortraitsList"/>
    <dgm:cxn modelId="{A6E20186-259B-43E6-90EF-736A051C6CF2}" type="presParOf" srcId="{1E6D56D8-32FF-46D3-9C6A-AF99CA7F782B}" destId="{45440DDA-5441-4F61-A4B8-F24D563F8030}" srcOrd="0" destOrd="0" presId="urn:microsoft.com/office/officeart/2019/1/layout/PeoplePortraitsList"/>
    <dgm:cxn modelId="{02BA3A23-037F-4C63-9BCE-D9C017867854}" type="presParOf" srcId="{1E6D56D8-32FF-46D3-9C6A-AF99CA7F782B}" destId="{2704A59D-E14B-4193-8438-8EBAD3B9A86F}" srcOrd="1" destOrd="0" presId="urn:microsoft.com/office/officeart/2019/1/layout/PeoplePortraitsList"/>
    <dgm:cxn modelId="{3E98EE1F-8340-4FDA-A2BB-B2CC53A4D474}" type="presParOf" srcId="{1E6D56D8-32FF-46D3-9C6A-AF99CA7F782B}" destId="{0E868FFA-B693-4AF7-A4BB-02F7DDD18999}" srcOrd="2" destOrd="0" presId="urn:microsoft.com/office/officeart/2019/1/layout/PeoplePortraitsList"/>
    <dgm:cxn modelId="{A01E7E52-4424-45FE-BD81-5FEB68F53B48}" type="presParOf" srcId="{1E6D56D8-32FF-46D3-9C6A-AF99CA7F782B}" destId="{8151186C-0BE1-4028-A907-9E9F913CDEEF}" srcOrd="3" destOrd="0" presId="urn:microsoft.com/office/officeart/2019/1/layout/PeoplePortraitsList"/>
    <dgm:cxn modelId="{5FB8A17A-117E-4882-A803-07A336A7890F}" type="presParOf" srcId="{1E6D56D8-32FF-46D3-9C6A-AF99CA7F782B}" destId="{34B16F66-063C-4406-B67E-5B383BA8F39B}" srcOrd="4" destOrd="0" presId="urn:microsoft.com/office/officeart/2019/1/layout/PeoplePortraitsList"/>
    <dgm:cxn modelId="{9E5DAB74-8910-494C-AEFB-E20165A237C2}" type="presParOf" srcId="{1E6D56D8-32FF-46D3-9C6A-AF99CA7F782B}" destId="{B0C83930-D4FF-4E66-B14C-28894E5339AB}" srcOrd="5" destOrd="0" presId="urn:microsoft.com/office/officeart/2019/1/layout/PeoplePortraitsList"/>
    <dgm:cxn modelId="{D81CE7BE-779C-4F23-9377-E2F9AD74AB4A}" type="presParOf" srcId="{1E6D56D8-32FF-46D3-9C6A-AF99CA7F782B}" destId="{DBAFADC9-790D-485D-918A-6220EAE1CB92}"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22BE-640B-46A0-B366-1477F5768BB1}">
      <dsp:nvSpPr>
        <dsp:cNvPr id="0" name=""/>
        <dsp:cNvSpPr/>
      </dsp:nvSpPr>
      <dsp:spPr>
        <a:xfrm rot="16200000">
          <a:off x="2283848" y="823063"/>
          <a:ext cx="435133" cy="2779122"/>
        </a:xfrm>
        <a:prstGeom prst="rect">
          <a:avLst/>
        </a:prstGeom>
        <a:solidFill>
          <a:schemeClr val="bg2">
            <a:lumMod val="75000"/>
          </a:schemeClr>
        </a:solidFill>
        <a:ln w="1905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21" tIns="0" rIns="49021"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Picking</a:t>
          </a:r>
        </a:p>
      </dsp:txBody>
      <dsp:txXfrm rot="5400000">
        <a:off x="1111854" y="1995057"/>
        <a:ext cx="2779122" cy="435133"/>
      </dsp:txXfrm>
    </dsp:sp>
    <dsp:sp modelId="{A27629C2-87D9-4163-9365-FC275ADC4CA0}">
      <dsp:nvSpPr>
        <dsp:cNvPr id="0" name=""/>
        <dsp:cNvSpPr/>
      </dsp:nvSpPr>
      <dsp:spPr>
        <a:xfrm>
          <a:off x="2178" y="0"/>
          <a:ext cx="558436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01" tIns="26863" rIns="81701" bIns="26863" numCol="1" spcCol="1270" anchor="b" anchorCtr="1">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1" i="0" kern="1200" dirty="0"/>
            <a:t>Baihao </a:t>
          </a:r>
          <a:r>
            <a:rPr lang="en-US" sz="1100" b="1" i="0" kern="1200" dirty="0" err="1"/>
            <a:t>Yinzhen</a:t>
          </a:r>
          <a:r>
            <a:rPr lang="en-US" sz="1100" b="0" i="0" kern="1200" dirty="0"/>
            <a:t>: unopened buds only</a:t>
          </a:r>
          <a:endParaRPr lang="en-US" sz="1400" kern="1200" dirty="0"/>
        </a:p>
        <a:p>
          <a:pPr marL="0" lvl="0" indent="0" algn="l" defTabSz="488950">
            <a:lnSpc>
              <a:spcPct val="90000"/>
            </a:lnSpc>
            <a:spcBef>
              <a:spcPct val="0"/>
            </a:spcBef>
            <a:spcAft>
              <a:spcPct val="35000"/>
            </a:spcAft>
            <a:buFont typeface="Arial" panose="020B0604020202020204" pitchFamily="34" charset="0"/>
            <a:buNone/>
          </a:pPr>
          <a:r>
            <a:rPr lang="en-US" sz="1100" b="1" kern="1200" dirty="0"/>
            <a:t>Bai Mudan: </a:t>
          </a:r>
          <a:r>
            <a:rPr lang="en-US" sz="1100" kern="1200" dirty="0"/>
            <a:t>1 unopened bud+1-2 leaves</a:t>
          </a:r>
        </a:p>
        <a:p>
          <a:pPr marL="0" lvl="0" indent="0" algn="l" defTabSz="488950">
            <a:lnSpc>
              <a:spcPct val="90000"/>
            </a:lnSpc>
            <a:spcBef>
              <a:spcPct val="0"/>
            </a:spcBef>
            <a:spcAft>
              <a:spcPct val="35000"/>
            </a:spcAft>
            <a:buFont typeface="Arial" panose="020B0604020202020204" pitchFamily="34" charset="0"/>
            <a:buNone/>
          </a:pPr>
          <a:r>
            <a:rPr lang="en-US" sz="1100" b="1" kern="1200" dirty="0"/>
            <a:t>Gong Mei: </a:t>
          </a:r>
          <a:r>
            <a:rPr lang="en-US" sz="1100" kern="1200" dirty="0"/>
            <a:t>1 bud +more than 2 leaves</a:t>
          </a:r>
          <a:endParaRPr lang="en-US" sz="1400" kern="1200" dirty="0"/>
        </a:p>
        <a:p>
          <a:pPr marL="0" lvl="0" indent="0" algn="l" defTabSz="488950">
            <a:lnSpc>
              <a:spcPct val="90000"/>
            </a:lnSpc>
            <a:spcBef>
              <a:spcPct val="0"/>
            </a:spcBef>
            <a:spcAft>
              <a:spcPct val="35000"/>
            </a:spcAft>
            <a:buFont typeface="Arial" panose="020B0604020202020204" pitchFamily="34" charset="0"/>
            <a:buNone/>
          </a:pPr>
          <a:r>
            <a:rPr lang="en-US" sz="1100" b="1" kern="1200" dirty="0" err="1"/>
            <a:t>Shoumei</a:t>
          </a:r>
          <a:r>
            <a:rPr lang="en-US" sz="1100" b="1" kern="1200" dirty="0"/>
            <a:t>: </a:t>
          </a:r>
          <a:r>
            <a:rPr lang="en-US" sz="1100" kern="1200" dirty="0"/>
            <a:t>low bud to leaf ratio, many older, bigger leaves</a:t>
          </a:r>
          <a:endParaRPr lang="en-US" sz="1400" kern="1200" dirty="0"/>
        </a:p>
      </dsp:txBody>
      <dsp:txXfrm>
        <a:off x="2178" y="0"/>
        <a:ext cx="5584369" cy="1522968"/>
      </dsp:txXfrm>
    </dsp:sp>
    <dsp:sp modelId="{38893DF2-F8BF-45A3-9200-4CD8C329334E}">
      <dsp:nvSpPr>
        <dsp:cNvPr id="0" name=""/>
        <dsp:cNvSpPr/>
      </dsp:nvSpPr>
      <dsp:spPr>
        <a:xfrm>
          <a:off x="2794362" y="1609995"/>
          <a:ext cx="0" cy="348107"/>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A62AEC3-EC27-4AFA-B56B-79326645CDDC}">
      <dsp:nvSpPr>
        <dsp:cNvPr id="0" name=""/>
        <dsp:cNvSpPr/>
      </dsp:nvSpPr>
      <dsp:spPr>
        <a:xfrm>
          <a:off x="2750849" y="1602475"/>
          <a:ext cx="87026" cy="87026"/>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4E56E-28F6-4BF9-9EDF-2769E1A89A07}">
      <dsp:nvSpPr>
        <dsp:cNvPr id="0" name=""/>
        <dsp:cNvSpPr/>
      </dsp:nvSpPr>
      <dsp:spPr>
        <a:xfrm>
          <a:off x="4291967" y="1993613"/>
          <a:ext cx="2779122" cy="435133"/>
        </a:xfrm>
        <a:prstGeom prst="rect">
          <a:avLst/>
        </a:prstGeom>
        <a:solidFill>
          <a:srgbClr val="FFC000">
            <a:alpha val="20000"/>
          </a:srgbClr>
        </a:solidFill>
        <a:ln w="1905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21" tIns="0" rIns="49021"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Withering</a:t>
          </a:r>
        </a:p>
      </dsp:txBody>
      <dsp:txXfrm>
        <a:off x="4291967" y="1993613"/>
        <a:ext cx="2779122" cy="435133"/>
      </dsp:txXfrm>
    </dsp:sp>
    <dsp:sp modelId="{381C85ED-02C3-43BB-AB7D-DF18967DB45A}">
      <dsp:nvSpPr>
        <dsp:cNvPr id="0" name=""/>
        <dsp:cNvSpPr/>
      </dsp:nvSpPr>
      <dsp:spPr>
        <a:xfrm>
          <a:off x="4055412" y="2828369"/>
          <a:ext cx="398864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01" tIns="26863" rIns="81701" bIns="26863" numCol="1" spcCol="1270" anchor="t" anchorCtr="1">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Best outdoors in the sun</a:t>
          </a:r>
        </a:p>
        <a:p>
          <a:pPr marL="0" lvl="0" indent="0" algn="l" defTabSz="488950">
            <a:lnSpc>
              <a:spcPct val="90000"/>
            </a:lnSpc>
            <a:spcBef>
              <a:spcPct val="0"/>
            </a:spcBef>
            <a:spcAft>
              <a:spcPct val="35000"/>
            </a:spcAft>
            <a:buFont typeface="Arial" panose="020B0604020202020204" pitchFamily="34" charset="0"/>
            <a:buNone/>
          </a:pPr>
          <a:r>
            <a:rPr lang="en-US" sz="1100" kern="1200" dirty="0"/>
            <a:t>Spread on large bamboo mats</a:t>
          </a:r>
        </a:p>
        <a:p>
          <a:pPr marL="0" lvl="0" indent="0" algn="l" defTabSz="488950">
            <a:lnSpc>
              <a:spcPct val="90000"/>
            </a:lnSpc>
            <a:spcBef>
              <a:spcPct val="0"/>
            </a:spcBef>
            <a:spcAft>
              <a:spcPct val="35000"/>
            </a:spcAft>
            <a:buFont typeface="Arial" panose="020B0604020202020204" pitchFamily="34" charset="0"/>
            <a:buNone/>
          </a:pPr>
          <a:r>
            <a:rPr lang="en-US" sz="1100" kern="1200" dirty="0"/>
            <a:t>High temp/low humidity is best</a:t>
          </a:r>
        </a:p>
        <a:p>
          <a:pPr marL="0" lvl="0" indent="0" algn="l" defTabSz="488950">
            <a:lnSpc>
              <a:spcPct val="90000"/>
            </a:lnSpc>
            <a:spcBef>
              <a:spcPct val="0"/>
            </a:spcBef>
            <a:spcAft>
              <a:spcPct val="35000"/>
            </a:spcAft>
            <a:buFont typeface="Arial" panose="020B0604020202020204" pitchFamily="34" charset="0"/>
            <a:buNone/>
          </a:pPr>
          <a:r>
            <a:rPr lang="en-US" sz="1100" kern="1200" dirty="0"/>
            <a:t>Indoor phase under controlled conditions follows the outdoor phase</a:t>
          </a:r>
        </a:p>
        <a:p>
          <a:pPr marL="0" lvl="0" indent="0" algn="l" defTabSz="488950">
            <a:lnSpc>
              <a:spcPct val="90000"/>
            </a:lnSpc>
            <a:spcBef>
              <a:spcPct val="0"/>
            </a:spcBef>
            <a:spcAft>
              <a:spcPct val="35000"/>
            </a:spcAft>
            <a:buFont typeface="Arial" panose="020B0604020202020204" pitchFamily="34" charset="0"/>
            <a:buNone/>
          </a:pPr>
          <a:r>
            <a:rPr lang="en-US" sz="1100" kern="1200" dirty="0"/>
            <a:t>Natural oxidation occurs during this process</a:t>
          </a:r>
        </a:p>
      </dsp:txBody>
      <dsp:txXfrm>
        <a:off x="4055412" y="2828369"/>
        <a:ext cx="3988643" cy="1522968"/>
      </dsp:txXfrm>
    </dsp:sp>
    <dsp:sp modelId="{F51F39F5-A989-488C-BFD6-69D558D451E8}">
      <dsp:nvSpPr>
        <dsp:cNvPr id="0" name=""/>
        <dsp:cNvSpPr/>
      </dsp:nvSpPr>
      <dsp:spPr>
        <a:xfrm>
          <a:off x="6049734" y="2393235"/>
          <a:ext cx="0" cy="348107"/>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5349257-4327-4545-9142-153EF70CC757}">
      <dsp:nvSpPr>
        <dsp:cNvPr id="0" name=""/>
        <dsp:cNvSpPr/>
      </dsp:nvSpPr>
      <dsp:spPr>
        <a:xfrm>
          <a:off x="5998270" y="2669786"/>
          <a:ext cx="87026" cy="87026"/>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D609F-4804-4D65-8014-4ECA3F2307C5}">
      <dsp:nvSpPr>
        <dsp:cNvPr id="0" name=""/>
        <dsp:cNvSpPr/>
      </dsp:nvSpPr>
      <dsp:spPr>
        <a:xfrm rot="5400000">
          <a:off x="8611290" y="786107"/>
          <a:ext cx="435133" cy="2779122"/>
        </a:xfrm>
        <a:prstGeom prst="rect">
          <a:avLst/>
        </a:prstGeom>
        <a:solidFill>
          <a:schemeClr val="accent3">
            <a:lumMod val="20000"/>
            <a:lumOff val="80000"/>
          </a:schemeClr>
        </a:solidFill>
        <a:ln w="1905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21" tIns="0" rIns="49021"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Drying</a:t>
          </a:r>
        </a:p>
      </dsp:txBody>
      <dsp:txXfrm rot="-5400000">
        <a:off x="7439296" y="1958101"/>
        <a:ext cx="2779122" cy="435133"/>
      </dsp:txXfrm>
    </dsp:sp>
    <dsp:sp modelId="{AB0282E3-1216-4CDB-AC5F-106C1EEEB95A}">
      <dsp:nvSpPr>
        <dsp:cNvPr id="0" name=""/>
        <dsp:cNvSpPr/>
      </dsp:nvSpPr>
      <dsp:spPr>
        <a:xfrm>
          <a:off x="7156682" y="0"/>
          <a:ext cx="334434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01" tIns="26863" rIns="81701" bIns="26863" numCol="1" spcCol="1270" anchor="b" anchorCtr="1">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dirty="0"/>
            <a:t>Can initially be heated to over 100 Celsius</a:t>
          </a:r>
          <a:endParaRPr lang="en-US" sz="1100" kern="1200" dirty="0"/>
        </a:p>
        <a:p>
          <a:pPr marL="0" lvl="0" indent="0" algn="l" defTabSz="488950">
            <a:lnSpc>
              <a:spcPct val="90000"/>
            </a:lnSpc>
            <a:spcBef>
              <a:spcPct val="0"/>
            </a:spcBef>
            <a:spcAft>
              <a:spcPct val="35000"/>
            </a:spcAft>
            <a:buFont typeface="Arial" panose="020B0604020202020204" pitchFamily="34" charset="0"/>
            <a:buNone/>
          </a:pPr>
          <a:r>
            <a:rPr lang="en-US" sz="1100" kern="1200" dirty="0"/>
            <a:t>Very gentle final drying with relatively lower </a:t>
          </a:r>
          <a:r>
            <a:rPr lang="en-US" sz="1100" kern="1200" dirty="0" err="1"/>
            <a:t>temos</a:t>
          </a:r>
          <a:endParaRPr lang="en-US" sz="1100" kern="1200" dirty="0"/>
        </a:p>
        <a:p>
          <a:pPr marL="0" lvl="0" indent="0" algn="l" defTabSz="488950">
            <a:lnSpc>
              <a:spcPct val="90000"/>
            </a:lnSpc>
            <a:spcBef>
              <a:spcPct val="0"/>
            </a:spcBef>
            <a:spcAft>
              <a:spcPct val="35000"/>
            </a:spcAft>
            <a:buFont typeface="Arial" panose="020B0604020202020204" pitchFamily="34" charset="0"/>
            <a:buNone/>
          </a:pPr>
          <a:r>
            <a:rPr lang="en-US" sz="1100" b="1" kern="1200" dirty="0"/>
            <a:t>Traditionally: </a:t>
          </a:r>
          <a:r>
            <a:rPr lang="en-US" sz="1100" b="0" kern="1200" dirty="0"/>
            <a:t>Charcoal Roasted</a:t>
          </a:r>
        </a:p>
        <a:p>
          <a:pPr marL="0" lvl="0" indent="0" algn="l" defTabSz="488950">
            <a:lnSpc>
              <a:spcPct val="90000"/>
            </a:lnSpc>
            <a:spcBef>
              <a:spcPct val="0"/>
            </a:spcBef>
            <a:spcAft>
              <a:spcPct val="35000"/>
            </a:spcAft>
            <a:buFont typeface="Arial" panose="020B0604020202020204" pitchFamily="34" charset="0"/>
            <a:buNone/>
          </a:pPr>
          <a:r>
            <a:rPr lang="en-US" sz="1100" b="1" kern="1200" dirty="0"/>
            <a:t>Modern: </a:t>
          </a:r>
          <a:r>
            <a:rPr lang="en-US" sz="1100" kern="1200" dirty="0"/>
            <a:t>Air Dried</a:t>
          </a:r>
        </a:p>
      </dsp:txBody>
      <dsp:txXfrm>
        <a:off x="7156682" y="0"/>
        <a:ext cx="3344349" cy="1522968"/>
      </dsp:txXfrm>
    </dsp:sp>
    <dsp:sp modelId="{0D377583-EAA6-47CC-B504-762FB6EBAB9C}">
      <dsp:nvSpPr>
        <dsp:cNvPr id="0" name=""/>
        <dsp:cNvSpPr/>
      </dsp:nvSpPr>
      <dsp:spPr>
        <a:xfrm>
          <a:off x="8828857" y="1609995"/>
          <a:ext cx="0" cy="348107"/>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2321D10-9092-4E81-9AD7-ACA033236CC0}">
      <dsp:nvSpPr>
        <dsp:cNvPr id="0" name=""/>
        <dsp:cNvSpPr/>
      </dsp:nvSpPr>
      <dsp:spPr>
        <a:xfrm>
          <a:off x="8793294" y="1602475"/>
          <a:ext cx="87026" cy="87026"/>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107449" y="921236"/>
          <a:ext cx="1855987" cy="1760315"/>
        </a:xfrm>
        <a:prstGeom prst="ellipse">
          <a:avLst/>
        </a:prstGeom>
        <a:blipFill rotWithShape="1">
          <a:blip xmlns:r="http://schemas.openxmlformats.org/officeDocument/2006/relationships" r:embed="rId1"/>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39266" y="2973264"/>
          <a:ext cx="1598304" cy="41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spc="20">
              <a:latin typeface="+mj-lt"/>
            </a:defRPr>
          </a:pPr>
          <a:r>
            <a:rPr lang="en-US" sz="1400" b="1" kern="1200" dirty="0">
              <a:solidFill>
                <a:schemeClr val="tx1"/>
              </a:solidFill>
            </a:rPr>
            <a:t>Baihao </a:t>
          </a:r>
          <a:r>
            <a:rPr lang="en-US" sz="1400" b="1" kern="1200" dirty="0" err="1">
              <a:solidFill>
                <a:schemeClr val="tx1"/>
              </a:solidFill>
            </a:rPr>
            <a:t>Yinzhen</a:t>
          </a:r>
          <a:br>
            <a:rPr lang="en-US" sz="1600" kern="1200" dirty="0">
              <a:solidFill>
                <a:schemeClr val="tx1"/>
              </a:solidFill>
            </a:rPr>
          </a:br>
          <a:r>
            <a:rPr lang="en-US" sz="1600" b="0" kern="1200" dirty="0">
              <a:solidFill>
                <a:schemeClr val="tx1"/>
              </a:solidFill>
              <a:latin typeface="+mn-lt"/>
            </a:rPr>
            <a:t>Silver Needle</a:t>
          </a:r>
        </a:p>
      </dsp:txBody>
      <dsp:txXfrm>
        <a:off x="139266" y="2973264"/>
        <a:ext cx="1598304" cy="417394"/>
      </dsp:txXfrm>
    </dsp:sp>
    <dsp:sp modelId="{7D166BBB-55AF-452C-B9A0-94A1EE55FF4F}">
      <dsp:nvSpPr>
        <dsp:cNvPr id="0" name=""/>
        <dsp:cNvSpPr/>
      </dsp:nvSpPr>
      <dsp:spPr>
        <a:xfrm>
          <a:off x="163340" y="3381332"/>
          <a:ext cx="1548643"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234776" y="965624"/>
          <a:ext cx="1680711" cy="17247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215114" y="2973264"/>
          <a:ext cx="1502690" cy="41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b="1" kern="1200" dirty="0">
              <a:solidFill>
                <a:schemeClr val="tx1"/>
              </a:solidFill>
            </a:rPr>
            <a:t>Bai Mudan</a:t>
          </a:r>
          <a:br>
            <a:rPr lang="en-US" sz="1600" kern="1200" dirty="0">
              <a:solidFill>
                <a:schemeClr val="tx1"/>
              </a:solidFill>
            </a:rPr>
          </a:br>
          <a:r>
            <a:rPr lang="en-US" sz="1600" b="0" kern="1200" dirty="0">
              <a:solidFill>
                <a:schemeClr val="tx1"/>
              </a:solidFill>
              <a:latin typeface="+mn-lt"/>
            </a:rPr>
            <a:t>White Peony</a:t>
          </a:r>
        </a:p>
      </dsp:txBody>
      <dsp:txXfrm>
        <a:off x="2215114" y="2973264"/>
        <a:ext cx="1502690" cy="417394"/>
      </dsp:txXfrm>
    </dsp:sp>
    <dsp:sp modelId="{1223E777-77CB-4A9A-BF21-12B513842696}">
      <dsp:nvSpPr>
        <dsp:cNvPr id="0" name=""/>
        <dsp:cNvSpPr/>
      </dsp:nvSpPr>
      <dsp:spPr>
        <a:xfrm>
          <a:off x="2202967" y="3381332"/>
          <a:ext cx="1550156"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4205645" y="930111"/>
          <a:ext cx="1655784" cy="1776851"/>
        </a:xfrm>
        <a:prstGeom prst="ellipse">
          <a:avLst/>
        </a:prstGeom>
        <a:blipFill>
          <a:blip xmlns:r="http://schemas.openxmlformats.org/officeDocument/2006/relationships" r:embed="rId3"/>
          <a:srcRect/>
          <a:stretch>
            <a:fillRect l="-21000" r="-2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4222402" y="2964386"/>
          <a:ext cx="1550156" cy="41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b="1" kern="1200" dirty="0">
              <a:solidFill>
                <a:schemeClr val="tx1"/>
              </a:solidFill>
            </a:rPr>
            <a:t>Shou Mei</a:t>
          </a:r>
          <a:br>
            <a:rPr lang="en-US" sz="1600" kern="1200" dirty="0">
              <a:solidFill>
                <a:schemeClr val="tx1"/>
              </a:solidFill>
            </a:rPr>
          </a:br>
          <a:r>
            <a:rPr lang="en-US" sz="1600" b="0" kern="1200" dirty="0">
              <a:solidFill>
                <a:schemeClr val="tx1"/>
              </a:solidFill>
              <a:latin typeface="+mn-lt"/>
            </a:rPr>
            <a:t>Noble Eyebrow</a:t>
          </a:r>
        </a:p>
      </dsp:txBody>
      <dsp:txXfrm>
        <a:off x="4222402" y="2964386"/>
        <a:ext cx="1550156" cy="417394"/>
      </dsp:txXfrm>
    </dsp:sp>
    <dsp:sp modelId="{EE420F84-477D-4635-BEF8-66426E9A259D}">
      <dsp:nvSpPr>
        <dsp:cNvPr id="0" name=""/>
        <dsp:cNvSpPr/>
      </dsp:nvSpPr>
      <dsp:spPr>
        <a:xfrm>
          <a:off x="4361079" y="2504297"/>
          <a:ext cx="1550156"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6203108" y="992254"/>
          <a:ext cx="1658791" cy="1674756"/>
        </a:xfrm>
        <a:prstGeom prst="ellipse">
          <a:avLst/>
        </a:prstGeom>
        <a:blipFill>
          <a:blip xmlns:r="http://schemas.openxmlformats.org/officeDocument/2006/relationships" r:embed="rId4"/>
          <a:srcRect/>
          <a:stretch>
            <a:fillRect l="-41000" r="-4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6203115" y="2939452"/>
          <a:ext cx="1779006" cy="35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buNone/>
            <a:defRPr b="1" spc="20">
              <a:latin typeface="+mj-lt"/>
            </a:defRPr>
          </a:pPr>
          <a:r>
            <a:rPr lang="en-US" sz="1600" b="1" kern="1200" dirty="0">
              <a:solidFill>
                <a:schemeClr val="tx1"/>
              </a:solidFill>
            </a:rPr>
            <a:t>Gong Mei</a:t>
          </a:r>
        </a:p>
        <a:p>
          <a:pPr marL="0" lvl="0" indent="0" algn="ctr" defTabSz="711200">
            <a:lnSpc>
              <a:spcPct val="100000"/>
            </a:lnSpc>
            <a:spcBef>
              <a:spcPct val="0"/>
            </a:spcBef>
            <a:buNone/>
            <a:defRPr b="1" spc="20">
              <a:latin typeface="+mj-lt"/>
            </a:defRPr>
          </a:pPr>
          <a:r>
            <a:rPr lang="en-US" sz="1600" b="0" kern="1200" dirty="0">
              <a:solidFill>
                <a:schemeClr val="tx1"/>
              </a:solidFill>
              <a:latin typeface="+mn-lt"/>
            </a:rPr>
            <a:t>Tribute eyebrow</a:t>
          </a:r>
        </a:p>
        <a:p>
          <a:pPr marL="0" lvl="0" indent="0" algn="ctr" defTabSz="711200">
            <a:lnSpc>
              <a:spcPct val="100000"/>
            </a:lnSpc>
            <a:spcBef>
              <a:spcPct val="0"/>
            </a:spcBef>
            <a:spcAft>
              <a:spcPct val="35000"/>
            </a:spcAft>
            <a:buNone/>
            <a:defRPr b="1" spc="20">
              <a:latin typeface="+mj-lt"/>
            </a:defRPr>
          </a:pPr>
          <a:endParaRPr lang="en-US" sz="1600" b="0" kern="1200" dirty="0">
            <a:solidFill>
              <a:schemeClr val="tx1"/>
            </a:solidFill>
            <a:latin typeface="+mn-lt"/>
          </a:endParaRPr>
        </a:p>
      </dsp:txBody>
      <dsp:txXfrm>
        <a:off x="6203115" y="2939452"/>
        <a:ext cx="1779006" cy="357480"/>
      </dsp:txXfrm>
    </dsp:sp>
    <dsp:sp modelId="{5A7600AF-A34B-4D03-B3D6-B3C760AE8E06}">
      <dsp:nvSpPr>
        <dsp:cNvPr id="0" name=""/>
        <dsp:cNvSpPr/>
      </dsp:nvSpPr>
      <dsp:spPr>
        <a:xfrm>
          <a:off x="6159362" y="3322231"/>
          <a:ext cx="1550156" cy="603748"/>
        </a:xfrm>
        <a:prstGeom prst="rect">
          <a:avLst/>
        </a:prstGeom>
        <a:noFill/>
        <a:ln>
          <a:noFill/>
        </a:ln>
        <a:effectLst/>
      </dsp:spPr>
      <dsp:style>
        <a:lnRef idx="0">
          <a:scrgbClr r="0" g="0" b="0"/>
        </a:lnRef>
        <a:fillRef idx="0">
          <a:scrgbClr r="0" g="0" b="0"/>
        </a:fillRef>
        <a:effectRef idx="0">
          <a:scrgbClr r="0" g="0" b="0"/>
        </a:effectRef>
        <a:fontRef idx="minor"/>
      </dsp:style>
    </dsp:sp>
    <dsp:sp modelId="{83476D87-A7E3-4F3F-9D05-2C7BD43229A9}">
      <dsp:nvSpPr>
        <dsp:cNvPr id="0" name=""/>
        <dsp:cNvSpPr/>
      </dsp:nvSpPr>
      <dsp:spPr>
        <a:xfrm>
          <a:off x="8217715" y="956758"/>
          <a:ext cx="1763566" cy="174255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ACAB6-F77B-406E-BE12-D09FC7EB2355}">
      <dsp:nvSpPr>
        <dsp:cNvPr id="0" name=""/>
        <dsp:cNvSpPr/>
      </dsp:nvSpPr>
      <dsp:spPr>
        <a:xfrm>
          <a:off x="7998026" y="2897307"/>
          <a:ext cx="2190914" cy="41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b="1" kern="1200" dirty="0">
              <a:solidFill>
                <a:schemeClr val="tx1"/>
              </a:solidFill>
            </a:rPr>
            <a:t>Lao Bai Cha</a:t>
          </a:r>
        </a:p>
        <a:p>
          <a:pPr marL="0" lvl="0" indent="0" algn="ctr" defTabSz="711200">
            <a:lnSpc>
              <a:spcPct val="100000"/>
            </a:lnSpc>
            <a:spcBef>
              <a:spcPct val="0"/>
            </a:spcBef>
            <a:spcAft>
              <a:spcPct val="35000"/>
            </a:spcAft>
            <a:buNone/>
            <a:defRPr b="1" spc="20">
              <a:latin typeface="+mj-lt"/>
            </a:defRPr>
          </a:pPr>
          <a:r>
            <a:rPr lang="en-US" sz="1600" b="0" kern="1200" dirty="0">
              <a:solidFill>
                <a:schemeClr val="tx1"/>
              </a:solidFill>
              <a:latin typeface="+mn-lt"/>
            </a:rPr>
            <a:t>Aged White Tea</a:t>
          </a:r>
        </a:p>
      </dsp:txBody>
      <dsp:txXfrm>
        <a:off x="7998026" y="2897307"/>
        <a:ext cx="2190914" cy="417394"/>
      </dsp:txXfrm>
    </dsp:sp>
    <dsp:sp modelId="{CB068883-39C0-47A0-9990-96B35DA25AFC}">
      <dsp:nvSpPr>
        <dsp:cNvPr id="0" name=""/>
        <dsp:cNvSpPr/>
      </dsp:nvSpPr>
      <dsp:spPr>
        <a:xfrm>
          <a:off x="8387403" y="3381332"/>
          <a:ext cx="1550156" cy="603748"/>
        </a:xfrm>
        <a:prstGeom prst="rect">
          <a:avLst/>
        </a:prstGeom>
        <a:noFill/>
        <a:ln>
          <a:noFill/>
        </a:ln>
        <a:effectLst/>
      </dsp:spPr>
      <dsp:style>
        <a:lnRef idx="0">
          <a:scrgbClr r="0" g="0" b="0"/>
        </a:lnRef>
        <a:fillRef idx="0">
          <a:scrgbClr r="0" g="0" b="0"/>
        </a:fillRef>
        <a:effectRef idx="0">
          <a:scrgbClr r="0" g="0" b="0"/>
        </a:effectRef>
        <a:fontRef idx="minor"/>
      </dsp:style>
    </dsp:sp>
    <dsp:sp modelId="{2704A59D-E14B-4193-8438-8EBAD3B9A86F}">
      <dsp:nvSpPr>
        <dsp:cNvPr id="0" name=""/>
        <dsp:cNvSpPr/>
      </dsp:nvSpPr>
      <dsp:spPr>
        <a:xfrm>
          <a:off x="10413310" y="965616"/>
          <a:ext cx="1652358" cy="170701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1186C-0BE1-4028-A907-9E9F913CDEEF}">
      <dsp:nvSpPr>
        <dsp:cNvPr id="0" name=""/>
        <dsp:cNvSpPr/>
      </dsp:nvSpPr>
      <dsp:spPr>
        <a:xfrm>
          <a:off x="10580317" y="2898668"/>
          <a:ext cx="1550156" cy="41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b="1" kern="1200" dirty="0">
              <a:solidFill>
                <a:schemeClr val="tx1"/>
              </a:solidFill>
              <a:latin typeface="+mn-lt"/>
            </a:rPr>
            <a:t>Yue </a:t>
          </a:r>
          <a:r>
            <a:rPr lang="en-US" sz="1600" b="1" kern="1200" dirty="0" err="1">
              <a:solidFill>
                <a:schemeClr val="tx1"/>
              </a:solidFill>
              <a:latin typeface="+mn-lt"/>
            </a:rPr>
            <a:t>Guang</a:t>
          </a:r>
          <a:r>
            <a:rPr lang="en-US" sz="1600" b="1" kern="1200" dirty="0">
              <a:solidFill>
                <a:schemeClr val="tx1"/>
              </a:solidFill>
              <a:latin typeface="+mn-lt"/>
            </a:rPr>
            <a:t> Bai </a:t>
          </a:r>
          <a:r>
            <a:rPr lang="en-US" sz="1600" b="0" kern="1200" dirty="0">
              <a:solidFill>
                <a:schemeClr val="tx1"/>
              </a:solidFill>
              <a:latin typeface="+mn-lt"/>
            </a:rPr>
            <a:t>Moonlight White</a:t>
          </a:r>
        </a:p>
      </dsp:txBody>
      <dsp:txXfrm>
        <a:off x="10580317" y="2898668"/>
        <a:ext cx="1550156" cy="417394"/>
      </dsp:txXfrm>
    </dsp:sp>
    <dsp:sp modelId="{B0C83930-D4FF-4E66-B14C-28894E5339AB}">
      <dsp:nvSpPr>
        <dsp:cNvPr id="0" name=""/>
        <dsp:cNvSpPr/>
      </dsp:nvSpPr>
      <dsp:spPr>
        <a:xfrm>
          <a:off x="10580317" y="3381332"/>
          <a:ext cx="1550156"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2">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1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18"/>
      <dgm:constr type="primFontSz" for="des" forName="Childtext1" val="18"/>
      <dgm:constr type="primFontSz" for="des" forName="Childtext1" refType="primFontSz" refFor="des" refForName="Parent1"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95"/>
                  <dgm:constr type="l" for="ch" forName="Parent1" refType="w" fact="0.025"/>
                  <dgm:constr type="r" for="ch" forName="Parent1" refType="w" fact="0.025"/>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ifMoreThanOneNode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else>
            </dgm:choose>
          </dgm:if>
          <dgm:else name="notStartNode1">
            <dgm:choose name="lastOrRemainingNodes1">
              <dgm:if name="lastNode1" axis="self" ptType="node" func="revPos" op="equ" val="1">
                <dgm:choose name="casesForSnakingLogic1">
                  <dgm:if name="oddNode1"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1">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if>
              <dgm:else name="middleRows">
                <dgm:choose name="casesForSnakingLogic2">
                  <dgm:if name="oddNode2"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2">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else>
            </dgm:choose>
          </dgm:else>
        </dgm:choose>
        <dgm:layoutNode name="Parent1" styleLbl="alignNode1">
          <dgm:varLst>
            <dgm:chMax val="1"/>
            <dgm:chPref val="1"/>
            <dgm:bulletEnabled val="1"/>
          </dgm:varLst>
          <dgm:alg type="tx">
            <dgm:param type="txAnchorHorz" val="ctr"/>
            <dgm:param type="txAnchorVert" val="mid"/>
            <dgm:param type="parTxRTL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w" fact="0.05"/>
            <dgm:constr type="rMarg" refType="w" fact="0.05"/>
            <dgm:constr type="tMarg"/>
            <dgm:constr type="bMarg"/>
          </dgm:constrLst>
          <dgm:ruleLst>
            <dgm:rule type="primFontSz" val="11" fact="NaN" max="NaN"/>
          </dgm:ruleLst>
        </dgm:layoutNode>
        <dgm:layoutNode name="Childtext1" styleLbl="revTx">
          <dgm:varLst>
            <dgm:bulletEnabled val="1"/>
          </dgm:varLst>
          <dgm:choose name="casesForTxtDirLogic">
            <dgm:if name="Name77" axis="self" ptType="node" func="posOdd" op="equ" val="1">
              <dgm:alg type="tx">
                <dgm:param type="txAnchorVert" val="b"/>
                <dgm:param type="txAnchorHorz" val="ctr"/>
                <dgm:param type="parTxRTLAlign" val="ctr"/>
                <dgm:param type="parTxRTLAlign" val="ctr"/>
              </dgm:alg>
            </dgm:if>
            <dgm:else name="Name88">
              <dgm:alg type="tx">
                <dgm:param type="txAnchorVert" val="t"/>
                <dgm:param type="txAnchorHorz" val="ctr"/>
                <dgm:param type="parTxRTLAlign" val="ctr"/>
                <dgm:param type="parTxRTLAlign" val="ctr"/>
              </dgm:alg>
            </dgm:else>
          </dgm:choose>
          <dgm:shape xmlns:r="http://schemas.openxmlformats.org/officeDocument/2006/relationships" type="rect" r:blip="">
            <dgm:adjLst/>
          </dgm:shape>
          <dgm:presOf axis="ch" ptType="node"/>
          <dgm:constrLst>
            <dgm:constr type="lMarg" refType="w" fact="0.05"/>
            <dgm:constr type="rMarg" refType="w" fact="0.05"/>
            <dgm:constr type="tMarg" refType="h" fact="0.05"/>
            <dgm:constr type="bMarg" refType="h" fact="0.05"/>
          </dgm:constrLst>
          <dgm:ruleLst>
            <dgm:rule type="primFontSz" val="11" fact="NaN" max="NaN"/>
          </dgm:ruleLst>
        </dgm:layoutNode>
        <dgm:layoutNode name="ConnectLine" styleLbl="callout">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4/12/2022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10</a:t>
            </a:fld>
            <a:endParaRPr lang="en-US" dirty="0"/>
          </a:p>
        </p:txBody>
      </p:sp>
    </p:spTree>
    <p:extLst>
      <p:ext uri="{BB962C8B-B14F-4D97-AF65-F5344CB8AC3E}">
        <p14:creationId xmlns:p14="http://schemas.microsoft.com/office/powerpoint/2010/main" val="339369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53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9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5</a:t>
            </a:fld>
            <a:endParaRPr lang="en-US" dirty="0"/>
          </a:p>
        </p:txBody>
      </p:sp>
    </p:spTree>
    <p:extLst>
      <p:ext uri="{BB962C8B-B14F-4D97-AF65-F5344CB8AC3E}">
        <p14:creationId xmlns:p14="http://schemas.microsoft.com/office/powerpoint/2010/main" val="210212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6</a:t>
            </a:fld>
            <a:endParaRPr lang="en-US" dirty="0"/>
          </a:p>
        </p:txBody>
      </p:sp>
    </p:spTree>
    <p:extLst>
      <p:ext uri="{BB962C8B-B14F-4D97-AF65-F5344CB8AC3E}">
        <p14:creationId xmlns:p14="http://schemas.microsoft.com/office/powerpoint/2010/main" val="313951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7</a:t>
            </a:fld>
            <a:endParaRPr lang="en-US" dirty="0"/>
          </a:p>
        </p:txBody>
      </p:sp>
    </p:spTree>
    <p:extLst>
      <p:ext uri="{BB962C8B-B14F-4D97-AF65-F5344CB8AC3E}">
        <p14:creationId xmlns:p14="http://schemas.microsoft.com/office/powerpoint/2010/main" val="22705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8</a:t>
            </a:fld>
            <a:endParaRPr lang="en-US" dirty="0"/>
          </a:p>
        </p:txBody>
      </p:sp>
    </p:spTree>
    <p:extLst>
      <p:ext uri="{BB962C8B-B14F-4D97-AF65-F5344CB8AC3E}">
        <p14:creationId xmlns:p14="http://schemas.microsoft.com/office/powerpoint/2010/main" val="101383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9</a:t>
            </a:fld>
            <a:endParaRPr lang="en-US" dirty="0"/>
          </a:p>
        </p:txBody>
      </p:sp>
    </p:spTree>
    <p:extLst>
      <p:ext uri="{BB962C8B-B14F-4D97-AF65-F5344CB8AC3E}">
        <p14:creationId xmlns:p14="http://schemas.microsoft.com/office/powerpoint/2010/main" val="305747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www.flickr.com/photos/moonlightbulb/411776503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i-tea.it/te-bianco/183-577-lao-bai-cha-cake-bianco-del-201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202" name="Freeform: Shape 201">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081" name="Oval 207">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082" name="Rectangle 209">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83" name="Group 211">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213" name="Rectangle 212">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2084" name="Rectangle 215">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tx1"/>
          </a:solidFill>
        </p:grpSpPr>
        <p:sp>
          <p:nvSpPr>
            <p:cNvPr id="219" name="Freeform: Shape 218">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85" name="Freeform: Shape 219">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052" name="Picture 4" descr="Image result for white tea history">
            <a:extLst>
              <a:ext uri="{FF2B5EF4-FFF2-40B4-BE49-F238E27FC236}">
                <a16:creationId xmlns:a16="http://schemas.microsoft.com/office/drawing/2014/main" id="{BEA9298E-316D-49A9-BD68-5DAFA8E0BB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1250" y="2128838"/>
            <a:ext cx="3899155" cy="25898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7"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9" name="Oval 2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1" name="Oval 230">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Subtitle 80">
            <a:extLst>
              <a:ext uri="{FF2B5EF4-FFF2-40B4-BE49-F238E27FC236}">
                <a16:creationId xmlns:a16="http://schemas.microsoft.com/office/drawing/2014/main" id="{83F683FA-8874-4399-9283-AD55FF2C9A92}"/>
              </a:ext>
            </a:extLst>
          </p:cNvPr>
          <p:cNvSpPr txBox="1">
            <a:spLocks/>
          </p:cNvSpPr>
          <p:nvPr/>
        </p:nvSpPr>
        <p:spPr>
          <a:xfrm>
            <a:off x="6716946" y="5221068"/>
            <a:ext cx="4894428" cy="1288482"/>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kern="1200" spc="4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cap="all"/>
              <a:t>Presented By:</a:t>
            </a:r>
          </a:p>
          <a:p>
            <a:pPr marL="0" indent="0" algn="l"/>
            <a:r>
              <a:rPr lang="en-US" cap="all"/>
              <a:t>New York Tea Society</a:t>
            </a:r>
            <a:endParaRPr lang="en-US" cap="all" dirty="0"/>
          </a:p>
        </p:txBody>
      </p:sp>
      <p:pic>
        <p:nvPicPr>
          <p:cNvPr id="12" name="Picture 11">
            <a:extLst>
              <a:ext uri="{FF2B5EF4-FFF2-40B4-BE49-F238E27FC236}">
                <a16:creationId xmlns:a16="http://schemas.microsoft.com/office/drawing/2014/main" id="{AFF3C958-93B2-42DE-AA1A-2E411FEA1BF9}"/>
              </a:ext>
            </a:extLst>
          </p:cNvPr>
          <p:cNvPicPr>
            <a:picLocks noChangeAspect="1"/>
          </p:cNvPicPr>
          <p:nvPr/>
        </p:nvPicPr>
        <p:blipFill>
          <a:blip r:embed="rId4"/>
          <a:stretch>
            <a:fillRect/>
          </a:stretch>
        </p:blipFill>
        <p:spPr>
          <a:xfrm>
            <a:off x="6688614" y="1339230"/>
            <a:ext cx="4419983" cy="2432515"/>
          </a:xfrm>
          <a:prstGeom prst="rect">
            <a:avLst/>
          </a:prstGeo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4" name="Freeform: Shape 13">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0" name="Oval 19">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2" name="Rectangle 2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2639118" y="1762758"/>
            <a:ext cx="2676632" cy="987207"/>
          </a:xfrm>
        </p:spPr>
        <p:txBody>
          <a:bodyPr vert="horz" lIns="91440" tIns="45720" rIns="91440" bIns="45720" rtlCol="0" anchor="b">
            <a:normAutofit fontScale="90000"/>
          </a:bodyPr>
          <a:lstStyle/>
          <a:p>
            <a:r>
              <a:rPr lang="en-US" sz="3200" b="1" dirty="0"/>
              <a:t>Yue </a:t>
            </a:r>
            <a:r>
              <a:rPr lang="en-US" sz="3200" b="1" dirty="0" err="1"/>
              <a:t>Guang</a:t>
            </a:r>
            <a:r>
              <a:rPr lang="en-US" sz="3200" b="1" dirty="0"/>
              <a:t> Bai</a:t>
            </a:r>
            <a:br>
              <a:rPr lang="en-US" sz="3200" dirty="0"/>
            </a:br>
            <a:r>
              <a:rPr lang="en-US" sz="3200" i="1" dirty="0"/>
              <a:t>Moonlight White</a:t>
            </a:r>
            <a:endParaRPr lang="en-US" sz="2800" dirty="0"/>
          </a:p>
        </p:txBody>
      </p:sp>
      <p:sp>
        <p:nvSpPr>
          <p:cNvPr id="26" name="Freeform: Shape 2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1576693" y="3182179"/>
            <a:ext cx="4801481" cy="2104839"/>
          </a:xfrm>
        </p:spPr>
        <p:txBody>
          <a:bodyPr vert="horz" lIns="91440" tIns="45720" rIns="91440" bIns="45720" rtlCol="0">
            <a:normAutofit/>
          </a:bodyPr>
          <a:lstStyle/>
          <a:p>
            <a:pPr>
              <a:spcBef>
                <a:spcPts val="0"/>
              </a:spcBef>
              <a:spcAft>
                <a:spcPts val="600"/>
              </a:spcAft>
            </a:pPr>
            <a:r>
              <a:rPr lang="en-US" sz="1400" dirty="0"/>
              <a:t>Yue </a:t>
            </a:r>
            <a:r>
              <a:rPr lang="en-US" sz="1400" dirty="0" err="1"/>
              <a:t>Guang</a:t>
            </a:r>
            <a:r>
              <a:rPr lang="en-US" sz="1400" dirty="0"/>
              <a:t> Bai translates to Moonlight White.  </a:t>
            </a:r>
          </a:p>
          <a:p>
            <a:pPr>
              <a:spcBef>
                <a:spcPts val="0"/>
              </a:spcBef>
              <a:spcAft>
                <a:spcPts val="600"/>
              </a:spcAft>
            </a:pPr>
            <a:r>
              <a:rPr lang="en-US" sz="1400" dirty="0"/>
              <a:t>Supposedly the teas name is derived by the production method of being allowed to air dry overnight in the moonlight.  </a:t>
            </a:r>
          </a:p>
          <a:p>
            <a:pPr>
              <a:spcBef>
                <a:spcPts val="0"/>
              </a:spcBef>
              <a:spcAft>
                <a:spcPts val="600"/>
              </a:spcAft>
            </a:pPr>
            <a:r>
              <a:rPr lang="en-US" sz="1400" dirty="0"/>
              <a:t>However, as this tea has gained in popularity it is now being dried indoors with warm air. </a:t>
            </a:r>
          </a:p>
          <a:p>
            <a:pPr>
              <a:spcBef>
                <a:spcPts val="0"/>
              </a:spcBef>
              <a:spcAft>
                <a:spcPts val="600"/>
              </a:spcAft>
            </a:pPr>
            <a:r>
              <a:rPr lang="en-US" sz="1400" dirty="0"/>
              <a:t>Drying the leaves in this method takes longer than drying in the sun, adding that extra level of oxidation sweetness over traditional white teas.</a:t>
            </a:r>
            <a:endParaRPr lang="en-US" sz="1400" i="1" dirty="0"/>
          </a:p>
        </p:txBody>
      </p:sp>
      <p:sp>
        <p:nvSpPr>
          <p:cNvPr id="30" name="Freeform: Shape 29">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2" name="Freeform: Shape 31">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Freeform: Shape 3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a:extLst>
              <a:ext uri="{FF2B5EF4-FFF2-40B4-BE49-F238E27FC236}">
                <a16:creationId xmlns:a16="http://schemas.microsoft.com/office/drawing/2014/main" id="{3AEE0850-891E-439B-A8AB-71ED861D7921}"/>
              </a:ext>
            </a:extLst>
          </p:cNvPr>
          <p:cNvPicPr>
            <a:picLocks noChangeAspect="1"/>
          </p:cNvPicPr>
          <p:nvPr/>
        </p:nvPicPr>
        <p:blipFill rotWithShape="1">
          <a:blip r:embed="rId3"/>
          <a:srcRect t="3203" r="-2"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7" name="Freeform: Shape 3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0320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rot="1979452">
            <a:off x="267058" y="4789719"/>
            <a:ext cx="3921530" cy="820282"/>
          </a:xfrm>
        </p:spPr>
        <p:txBody>
          <a:bodyPr>
            <a:normAutofit/>
          </a:bodyPr>
          <a:lstStyle/>
          <a:p>
            <a:r>
              <a:rPr lang="en-US" sz="4800" dirty="0"/>
              <a:t>HISTORY</a:t>
            </a:r>
          </a:p>
        </p:txBody>
      </p:sp>
      <p:sp>
        <p:nvSpPr>
          <p:cNvPr id="8" name="TextBox 7">
            <a:extLst>
              <a:ext uri="{FF2B5EF4-FFF2-40B4-BE49-F238E27FC236}">
                <a16:creationId xmlns:a16="http://schemas.microsoft.com/office/drawing/2014/main" id="{0E3F463A-C121-43D9-BCBE-C78C13E1974C}"/>
              </a:ext>
            </a:extLst>
          </p:cNvPr>
          <p:cNvSpPr txBox="1"/>
          <p:nvPr/>
        </p:nvSpPr>
        <p:spPr>
          <a:xfrm>
            <a:off x="6470531" y="619505"/>
            <a:ext cx="5721469" cy="1938992"/>
          </a:xfrm>
          <a:prstGeom prst="rect">
            <a:avLst/>
          </a:prstGeom>
          <a:noFill/>
        </p:spPr>
        <p:txBody>
          <a:bodyPr wrap="square">
            <a:spAutoFit/>
          </a:bodyPr>
          <a:lstStyle/>
          <a:p>
            <a:pPr marL="171450" indent="-171450">
              <a:buFont typeface="Arial" panose="020B0604020202020204" pitchFamily="34" charset="0"/>
              <a:buChar char="•"/>
            </a:pPr>
            <a:r>
              <a:rPr lang="en-US" sz="1200" dirty="0"/>
              <a:t>The word "white tea" (</a:t>
            </a:r>
            <a:r>
              <a:rPr lang="en-US" sz="1200" dirty="0" err="1"/>
              <a:t>baicha</a:t>
            </a:r>
            <a:r>
              <a:rPr lang="en-US" sz="1200" dirty="0"/>
              <a:t>) first emerged in Emperor Song Hui </a:t>
            </a:r>
            <a:r>
              <a:rPr lang="en-US" sz="1200" dirty="0" err="1"/>
              <a:t>Zong's</a:t>
            </a:r>
            <a:r>
              <a:rPr lang="en-US" sz="1200" dirty="0"/>
              <a:t> ‘</a:t>
            </a:r>
            <a:r>
              <a:rPr lang="en-US" sz="1200" dirty="0" err="1"/>
              <a:t>Daguan</a:t>
            </a:r>
            <a:r>
              <a:rPr lang="en-US" sz="1200" dirty="0"/>
              <a:t> </a:t>
            </a:r>
            <a:r>
              <a:rPr lang="en-US" sz="1200" dirty="0" err="1"/>
              <a:t>Chalun</a:t>
            </a:r>
            <a:r>
              <a:rPr lang="en-US" sz="1200" dirty="0"/>
              <a:t>’ in the 12th century:</a:t>
            </a:r>
          </a:p>
          <a:p>
            <a:pPr marL="0" lvl="1"/>
            <a:r>
              <a:rPr lang="en-US" sz="1200" dirty="0"/>
              <a:t>	White tea is rare</a:t>
            </a:r>
          </a:p>
          <a:p>
            <a:pPr marL="0" lvl="1"/>
            <a:r>
              <a:rPr lang="en-US" sz="1200" dirty="0"/>
              <a:t>	It grows in the cliff</a:t>
            </a:r>
          </a:p>
          <a:p>
            <a:pPr marL="0" lvl="1"/>
            <a:r>
              <a:rPr lang="en-US" sz="1200" dirty="0"/>
              <a:t>	Is available in 4 or 5 places</a:t>
            </a:r>
          </a:p>
          <a:p>
            <a:pPr marL="0" lvl="1"/>
            <a:r>
              <a:rPr lang="en-US" sz="1200" dirty="0"/>
              <a:t>	In 1 or 2 tea bushes at a time</a:t>
            </a:r>
          </a:p>
          <a:p>
            <a:pPr marL="0" lvl="1"/>
            <a:r>
              <a:rPr lang="en-US" sz="1200" dirty="0"/>
              <a:t>	Some experts mistook this for white tea.</a:t>
            </a:r>
          </a:p>
          <a:p>
            <a:pPr marL="171450" lvl="1" indent="-171450">
              <a:buFont typeface="Arial" panose="020B0604020202020204" pitchFamily="34" charset="0"/>
              <a:buChar char="•"/>
            </a:pPr>
            <a:r>
              <a:rPr lang="en-US" sz="1200" dirty="0"/>
              <a:t>Emperor Song Hui </a:t>
            </a:r>
            <a:r>
              <a:rPr lang="en-US" sz="1200" dirty="0" err="1"/>
              <a:t>Zong</a:t>
            </a:r>
            <a:r>
              <a:rPr lang="en-US" sz="1200" dirty="0"/>
              <a:t> was referring to tea plants with white leaves, the popular Anji </a:t>
            </a:r>
            <a:r>
              <a:rPr lang="en-US" sz="1200" dirty="0" err="1"/>
              <a:t>Baicha</a:t>
            </a:r>
            <a:r>
              <a:rPr lang="en-US" sz="1200" dirty="0"/>
              <a:t>, which has white colored leaves, however, it is processed like green tea, and so is considered a green tea, not white tea.</a:t>
            </a:r>
            <a:endParaRPr lang="en-US" sz="1600" b="1" dirty="0"/>
          </a:p>
        </p:txBody>
      </p:sp>
      <p:pic>
        <p:nvPicPr>
          <p:cNvPr id="1030" name="Picture 6" descr="Image result for white tea history">
            <a:extLst>
              <a:ext uri="{FF2B5EF4-FFF2-40B4-BE49-F238E27FC236}">
                <a16:creationId xmlns:a16="http://schemas.microsoft.com/office/drawing/2014/main" id="{D6388CEE-F8B5-4C61-BE0B-324B5291C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816" y="-88777"/>
            <a:ext cx="4711083" cy="44738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9D3F42-0416-4E58-9601-A555A4A9389E}"/>
              </a:ext>
            </a:extLst>
          </p:cNvPr>
          <p:cNvSpPr txBox="1"/>
          <p:nvPr/>
        </p:nvSpPr>
        <p:spPr>
          <a:xfrm>
            <a:off x="4747887" y="4658208"/>
            <a:ext cx="6696722" cy="1384995"/>
          </a:xfrm>
          <a:prstGeom prst="rect">
            <a:avLst/>
          </a:prstGeom>
          <a:noFill/>
        </p:spPr>
        <p:txBody>
          <a:bodyPr wrap="square">
            <a:spAutoFit/>
          </a:bodyPr>
          <a:lstStyle/>
          <a:p>
            <a:pPr marL="171450" indent="-171450">
              <a:buFont typeface="Arial" panose="020B0604020202020204" pitchFamily="34" charset="0"/>
              <a:buChar char="•"/>
            </a:pPr>
            <a:r>
              <a:rPr lang="en-US" sz="1200" dirty="0"/>
              <a:t>Silver Needle or Baihao </a:t>
            </a:r>
            <a:r>
              <a:rPr lang="en-US" sz="1200" dirty="0" err="1"/>
              <a:t>Yinzhen</a:t>
            </a:r>
            <a:r>
              <a:rPr lang="en-US" sz="1200" dirty="0"/>
              <a:t> was 1st produced in </a:t>
            </a:r>
            <a:r>
              <a:rPr lang="en-US" sz="1200" dirty="0" err="1"/>
              <a:t>Fuding</a:t>
            </a:r>
            <a:r>
              <a:rPr lang="en-US" sz="1200" dirty="0"/>
              <a:t> County in Fujian Province during the 18</a:t>
            </a:r>
            <a:r>
              <a:rPr lang="en-US" sz="1200" baseline="30000" dirty="0"/>
              <a:t>th</a:t>
            </a:r>
            <a:r>
              <a:rPr lang="en-US" sz="1200" dirty="0"/>
              <a:t> century</a:t>
            </a:r>
          </a:p>
          <a:p>
            <a:pPr marL="171450" indent="-171450">
              <a:buFont typeface="Arial" panose="020B0604020202020204" pitchFamily="34" charset="0"/>
              <a:buChar char="•"/>
            </a:pPr>
            <a:r>
              <a:rPr lang="en-US" sz="1200" dirty="0"/>
              <a:t>In 1857, the </a:t>
            </a:r>
            <a:r>
              <a:rPr lang="en-US" sz="1200" dirty="0" err="1"/>
              <a:t>Fuding</a:t>
            </a:r>
            <a:r>
              <a:rPr lang="en-US" sz="1200" dirty="0"/>
              <a:t> </a:t>
            </a:r>
            <a:r>
              <a:rPr lang="en-US" sz="1200" dirty="0" err="1"/>
              <a:t>Dabai</a:t>
            </a:r>
            <a:r>
              <a:rPr lang="en-US" sz="1200" dirty="0"/>
              <a:t> tea plant, native to </a:t>
            </a:r>
            <a:r>
              <a:rPr lang="en-US" sz="1200" dirty="0" err="1"/>
              <a:t>Fuding's</a:t>
            </a:r>
            <a:r>
              <a:rPr lang="en-US" sz="1200" dirty="0"/>
              <a:t> </a:t>
            </a:r>
            <a:r>
              <a:rPr lang="en-US" sz="1200" dirty="0" err="1"/>
              <a:t>Taimu</a:t>
            </a:r>
            <a:r>
              <a:rPr lang="en-US" sz="1200" dirty="0"/>
              <a:t> Mountain, was successfully cultivated.</a:t>
            </a:r>
          </a:p>
          <a:p>
            <a:pPr marL="171450" indent="-171450">
              <a:buFont typeface="Arial" panose="020B0604020202020204" pitchFamily="34" charset="0"/>
              <a:buChar char="•"/>
            </a:pPr>
            <a:r>
              <a:rPr lang="en-US" sz="1200" dirty="0"/>
              <a:t>Its enormous buds and showy white hairs make it ideal for making Silver Needle.</a:t>
            </a:r>
          </a:p>
          <a:p>
            <a:pPr marL="171450" indent="-171450">
              <a:buFont typeface="Arial" panose="020B0604020202020204" pitchFamily="34" charset="0"/>
              <a:buChar char="•"/>
            </a:pPr>
            <a:r>
              <a:rPr lang="en-US" sz="1200" dirty="0"/>
              <a:t>Production started in 1885.</a:t>
            </a:r>
          </a:p>
          <a:p>
            <a:pPr marL="171450" indent="-171450">
              <a:buFont typeface="Arial" panose="020B0604020202020204" pitchFamily="34" charset="0"/>
              <a:buChar char="•"/>
            </a:pPr>
            <a:r>
              <a:rPr lang="en-US" sz="1200" dirty="0"/>
              <a:t>It instantly began selling for 10 times more than its predecessor.</a:t>
            </a:r>
          </a:p>
          <a:p>
            <a:pPr marL="171450" indent="-171450">
              <a:buFont typeface="Arial" panose="020B0604020202020204" pitchFamily="34" charset="0"/>
              <a:buChar char="•"/>
            </a:pPr>
            <a:r>
              <a:rPr lang="en-US" sz="1200" dirty="0"/>
              <a:t>In 1880, </a:t>
            </a:r>
            <a:r>
              <a:rPr lang="en-US" sz="1200" dirty="0" err="1"/>
              <a:t>Zhenghe</a:t>
            </a:r>
            <a:r>
              <a:rPr lang="en-US" sz="1200" dirty="0"/>
              <a:t> County cultivated the </a:t>
            </a:r>
            <a:r>
              <a:rPr lang="en-US" sz="1200" dirty="0" err="1"/>
              <a:t>Zhenghe</a:t>
            </a:r>
            <a:r>
              <a:rPr lang="en-US" sz="1200" dirty="0"/>
              <a:t> </a:t>
            </a:r>
            <a:r>
              <a:rPr lang="en-US" sz="1200" dirty="0" err="1"/>
              <a:t>Dabai</a:t>
            </a:r>
            <a:r>
              <a:rPr lang="en-US" sz="1200" dirty="0"/>
              <a:t> tea plant and in 1889 began production.</a:t>
            </a:r>
          </a:p>
        </p:txBody>
      </p:sp>
      <p:sp>
        <p:nvSpPr>
          <p:cNvPr id="14" name="TextBox 13">
            <a:extLst>
              <a:ext uri="{FF2B5EF4-FFF2-40B4-BE49-F238E27FC236}">
                <a16:creationId xmlns:a16="http://schemas.microsoft.com/office/drawing/2014/main" id="{96137042-1DFD-4E65-90BE-D45064203B22}"/>
              </a:ext>
            </a:extLst>
          </p:cNvPr>
          <p:cNvSpPr txBox="1"/>
          <p:nvPr/>
        </p:nvSpPr>
        <p:spPr>
          <a:xfrm>
            <a:off x="5357328" y="4319654"/>
            <a:ext cx="1540275" cy="338554"/>
          </a:xfrm>
          <a:prstGeom prst="rect">
            <a:avLst/>
          </a:prstGeom>
          <a:noFill/>
        </p:spPr>
        <p:txBody>
          <a:bodyPr wrap="square">
            <a:spAutoFit/>
          </a:bodyPr>
          <a:lstStyle/>
          <a:p>
            <a:r>
              <a:rPr lang="en-US" sz="1600" b="1" dirty="0"/>
              <a:t>18th Century</a:t>
            </a:r>
          </a:p>
        </p:txBody>
      </p:sp>
      <p:sp>
        <p:nvSpPr>
          <p:cNvPr id="16" name="TextBox 15">
            <a:extLst>
              <a:ext uri="{FF2B5EF4-FFF2-40B4-BE49-F238E27FC236}">
                <a16:creationId xmlns:a16="http://schemas.microsoft.com/office/drawing/2014/main" id="{50E31242-5AEA-4776-A954-F955ED61EE35}"/>
              </a:ext>
            </a:extLst>
          </p:cNvPr>
          <p:cNvSpPr txBox="1"/>
          <p:nvPr/>
        </p:nvSpPr>
        <p:spPr>
          <a:xfrm>
            <a:off x="6394141" y="2914027"/>
            <a:ext cx="6094520" cy="1261884"/>
          </a:xfrm>
          <a:prstGeom prst="rect">
            <a:avLst/>
          </a:prstGeom>
          <a:noFill/>
        </p:spPr>
        <p:txBody>
          <a:bodyPr wrap="square">
            <a:spAutoFit/>
          </a:bodyPr>
          <a:lstStyle/>
          <a:p>
            <a:r>
              <a:rPr lang="en-US" sz="1600" b="1" dirty="0"/>
              <a:t>MING DYNASTY</a:t>
            </a:r>
          </a:p>
          <a:p>
            <a:r>
              <a:rPr lang="en-US" sz="1200" dirty="0"/>
              <a:t>The first written records of white tea appeared in Tian's </a:t>
            </a:r>
            <a:r>
              <a:rPr lang="en-US" sz="1200" dirty="0" err="1"/>
              <a:t>Zhuquan</a:t>
            </a:r>
            <a:r>
              <a:rPr lang="en-US" sz="1200" dirty="0"/>
              <a:t> </a:t>
            </a:r>
            <a:r>
              <a:rPr lang="en-US" sz="1200" dirty="0" err="1"/>
              <a:t>Xiaopin</a:t>
            </a:r>
            <a:r>
              <a:rPr lang="en-US" sz="1200" dirty="0"/>
              <a:t> in 1554:</a:t>
            </a:r>
          </a:p>
          <a:p>
            <a:r>
              <a:rPr lang="en-US" sz="1200" dirty="0"/>
              <a:t>	Making tea with fire is second best</a:t>
            </a:r>
          </a:p>
          <a:p>
            <a:r>
              <a:rPr lang="en-US" sz="1200" dirty="0"/>
              <a:t>	It is far more natural to make tea with sun</a:t>
            </a:r>
          </a:p>
          <a:p>
            <a:r>
              <a:rPr lang="en-US" sz="1200" dirty="0"/>
              <a:t>	Pure and bright</a:t>
            </a:r>
          </a:p>
          <a:p>
            <a:r>
              <a:rPr lang="en-US" sz="1200" dirty="0"/>
              <a:t>	Lovely to drink</a:t>
            </a:r>
            <a:endParaRPr lang="en-US" dirty="0"/>
          </a:p>
        </p:txBody>
      </p:sp>
      <p:sp>
        <p:nvSpPr>
          <p:cNvPr id="18" name="TextBox 17">
            <a:extLst>
              <a:ext uri="{FF2B5EF4-FFF2-40B4-BE49-F238E27FC236}">
                <a16:creationId xmlns:a16="http://schemas.microsoft.com/office/drawing/2014/main" id="{F2BE9B4F-3353-47C4-8481-3A757290D861}"/>
              </a:ext>
            </a:extLst>
          </p:cNvPr>
          <p:cNvSpPr txBox="1"/>
          <p:nvPr/>
        </p:nvSpPr>
        <p:spPr>
          <a:xfrm>
            <a:off x="6096000" y="332018"/>
            <a:ext cx="6249878" cy="338554"/>
          </a:xfrm>
          <a:prstGeom prst="rect">
            <a:avLst/>
          </a:prstGeom>
          <a:noFill/>
        </p:spPr>
        <p:txBody>
          <a:bodyPr wrap="square">
            <a:spAutoFit/>
          </a:bodyPr>
          <a:lstStyle/>
          <a:p>
            <a:r>
              <a:rPr lang="en-US" sz="1600" b="1" dirty="0"/>
              <a:t>SONG DYNASTY</a:t>
            </a:r>
          </a:p>
        </p:txBody>
      </p:sp>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C84775-97AD-427D-88E8-31BFF8D1CD91}"/>
              </a:ext>
            </a:extLst>
          </p:cNvPr>
          <p:cNvSpPr>
            <a:spLocks noGrp="1"/>
          </p:cNvSpPr>
          <p:nvPr>
            <p:ph type="title"/>
          </p:nvPr>
        </p:nvSpPr>
        <p:spPr>
          <a:xfrm>
            <a:off x="1331088" y="565739"/>
            <a:ext cx="9745883" cy="1124949"/>
          </a:xfrm>
        </p:spPr>
        <p:txBody>
          <a:bodyPr/>
          <a:lstStyle/>
          <a:p>
            <a:r>
              <a:rPr lang="en-US" dirty="0"/>
              <a:t>PROCESSING</a:t>
            </a:r>
          </a:p>
        </p:txBody>
      </p:sp>
      <p:graphicFrame>
        <p:nvGraphicFramePr>
          <p:cNvPr id="59" name="Content Placeholder 3" descr="Timeline Smart Art">
            <a:extLst>
              <a:ext uri="{FF2B5EF4-FFF2-40B4-BE49-F238E27FC236}">
                <a16:creationId xmlns:a16="http://schemas.microsoft.com/office/drawing/2014/main" id="{5BAF0755-8ABE-4C20-8B40-32ED0B27700B}"/>
              </a:ext>
            </a:extLst>
          </p:cNvPr>
          <p:cNvGraphicFramePr>
            <a:graphicFrameLocks/>
          </p:cNvGraphicFramePr>
          <p:nvPr>
            <p:extLst>
              <p:ext uri="{D42A27DB-BD31-4B8C-83A1-F6EECF244321}">
                <p14:modId xmlns:p14="http://schemas.microsoft.com/office/powerpoint/2010/main" val="2914320512"/>
              </p:ext>
            </p:extLst>
          </p:nvPr>
        </p:nvGraphicFramePr>
        <p:xfrm>
          <a:off x="522514" y="1673225"/>
          <a:ext cx="111469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0EEC988-4F7A-45B3-AE68-371F625CA30E}"/>
              </a:ext>
            </a:extLst>
          </p:cNvPr>
          <p:cNvSpPr>
            <a:spLocks noGrp="1"/>
          </p:cNvSpPr>
          <p:nvPr>
            <p:ph type="title"/>
          </p:nvPr>
        </p:nvSpPr>
        <p:spPr>
          <a:xfrm>
            <a:off x="1331088" y="565739"/>
            <a:ext cx="9745883" cy="1124949"/>
          </a:xfrm>
        </p:spPr>
        <p:txBody>
          <a:bodyPr/>
          <a:lstStyle/>
          <a:p>
            <a:r>
              <a:rPr lang="en-US" dirty="0"/>
              <a:t>TYPES OF WHITE TEA</a:t>
            </a:r>
          </a:p>
        </p:txBody>
      </p:sp>
      <p:graphicFrame>
        <p:nvGraphicFramePr>
          <p:cNvPr id="42" name="Content Placeholder 2" descr="Team Smart Art">
            <a:extLst>
              <a:ext uri="{FF2B5EF4-FFF2-40B4-BE49-F238E27FC236}">
                <a16:creationId xmlns:a16="http://schemas.microsoft.com/office/drawing/2014/main" id="{B554DB1C-8A50-4A0D-AA83-C23E4B24D171}"/>
              </a:ext>
            </a:extLst>
          </p:cNvPr>
          <p:cNvGraphicFramePr>
            <a:graphicFrameLocks/>
          </p:cNvGraphicFramePr>
          <p:nvPr>
            <p:extLst>
              <p:ext uri="{D42A27DB-BD31-4B8C-83A1-F6EECF244321}">
                <p14:modId xmlns:p14="http://schemas.microsoft.com/office/powerpoint/2010/main" val="969370768"/>
              </p:ext>
            </p:extLst>
          </p:nvPr>
        </p:nvGraphicFramePr>
        <p:xfrm>
          <a:off x="0" y="1440224"/>
          <a:ext cx="12192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01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4" name="Freeform: Shape 13">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6" name="Freeform: Shape 14">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27" name="Oval 19">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28" name="Rectangle 2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9" name="Group 23">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25" name="Oval 24">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230" name="Oval 27">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7205467" y="224990"/>
            <a:ext cx="3450738" cy="1463054"/>
          </a:xfrm>
        </p:spPr>
        <p:txBody>
          <a:bodyPr vert="horz" lIns="91440" tIns="45720" rIns="91440" bIns="45720" rtlCol="0" anchor="ctr">
            <a:normAutofit fontScale="90000"/>
          </a:bodyPr>
          <a:lstStyle/>
          <a:p>
            <a:pPr algn="ctr"/>
            <a:r>
              <a:rPr lang="en-US" b="1" dirty="0"/>
              <a:t>Silver Needle</a:t>
            </a:r>
            <a:br>
              <a:rPr lang="en-US" dirty="0"/>
            </a:br>
            <a:r>
              <a:rPr lang="en-US" i="1" dirty="0" err="1"/>
              <a:t>Baihao</a:t>
            </a:r>
            <a:r>
              <a:rPr lang="en-US" i="1" dirty="0"/>
              <a:t> </a:t>
            </a:r>
            <a:r>
              <a:rPr lang="en-US" i="1" dirty="0" err="1"/>
              <a:t>Yinzhen</a:t>
            </a:r>
            <a:endParaRPr lang="en-US" i="1" dirty="0"/>
          </a:p>
        </p:txBody>
      </p:sp>
      <p:grpSp>
        <p:nvGrpSpPr>
          <p:cNvPr id="231" name="Group 29">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31" name="Freeform: Shape 3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32"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5" name="Freeform: Shape 3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5982428" y="1870570"/>
            <a:ext cx="5896816" cy="4351338"/>
          </a:xfrm>
        </p:spPr>
        <p:txBody>
          <a:bodyPr vert="horz" lIns="91440" tIns="45720" rIns="91440" bIns="45720" rtlCol="0">
            <a:normAutofit/>
          </a:bodyPr>
          <a:lstStyle/>
          <a:p>
            <a:pPr marR="0">
              <a:spcBef>
                <a:spcPts val="0"/>
              </a:spcBef>
              <a:spcAft>
                <a:spcPts val="600"/>
              </a:spcAft>
            </a:pPr>
            <a:r>
              <a:rPr lang="en-US" dirty="0" err="1"/>
              <a:t>Baihao</a:t>
            </a:r>
            <a:r>
              <a:rPr lang="en-US" dirty="0"/>
              <a:t> </a:t>
            </a:r>
            <a:r>
              <a:rPr lang="en-US" dirty="0" err="1"/>
              <a:t>Yinzhen</a:t>
            </a:r>
            <a:r>
              <a:rPr lang="en-US" dirty="0"/>
              <a:t> is processed from all bud material</a:t>
            </a:r>
          </a:p>
          <a:p>
            <a:pPr marR="0">
              <a:spcBef>
                <a:spcPts val="0"/>
              </a:spcBef>
              <a:spcAft>
                <a:spcPts val="600"/>
              </a:spcAft>
            </a:pPr>
            <a:r>
              <a:rPr lang="en-US" dirty="0" err="1"/>
              <a:t>Baihao</a:t>
            </a:r>
            <a:r>
              <a:rPr lang="en-US" dirty="0"/>
              <a:t> </a:t>
            </a:r>
            <a:r>
              <a:rPr lang="en-US" dirty="0" err="1"/>
              <a:t>Yinzhen</a:t>
            </a:r>
            <a:r>
              <a:rPr lang="en-US" dirty="0"/>
              <a:t> aka Silver Needle was 1st produced in </a:t>
            </a:r>
            <a:r>
              <a:rPr lang="en-US" dirty="0" err="1"/>
              <a:t>Fuding</a:t>
            </a:r>
            <a:r>
              <a:rPr lang="en-US" dirty="0"/>
              <a:t> County in Fujian Province during the 18th century</a:t>
            </a:r>
          </a:p>
          <a:p>
            <a:pPr marR="0">
              <a:spcBef>
                <a:spcPts val="0"/>
              </a:spcBef>
              <a:spcAft>
                <a:spcPts val="600"/>
              </a:spcAft>
            </a:pPr>
            <a:r>
              <a:rPr lang="en-US" dirty="0"/>
              <a:t>The cultivar used in those days yielded a product that was only half of the size of the present version and not as downy.</a:t>
            </a:r>
          </a:p>
          <a:p>
            <a:pPr marR="0">
              <a:spcBef>
                <a:spcPts val="0"/>
              </a:spcBef>
              <a:spcAft>
                <a:spcPts val="600"/>
              </a:spcAft>
            </a:pPr>
            <a:r>
              <a:rPr lang="en-US" dirty="0"/>
              <a:t>In 1857, the </a:t>
            </a:r>
            <a:r>
              <a:rPr lang="en-US" dirty="0" err="1"/>
              <a:t>Fuding</a:t>
            </a:r>
            <a:r>
              <a:rPr lang="en-US" dirty="0"/>
              <a:t> </a:t>
            </a:r>
            <a:r>
              <a:rPr lang="en-US" dirty="0" err="1"/>
              <a:t>Dabai</a:t>
            </a:r>
            <a:r>
              <a:rPr lang="en-US" dirty="0"/>
              <a:t> tea plant, native to </a:t>
            </a:r>
            <a:r>
              <a:rPr lang="en-US" dirty="0" err="1"/>
              <a:t>Fuding's</a:t>
            </a:r>
            <a:r>
              <a:rPr lang="en-US" dirty="0"/>
              <a:t> </a:t>
            </a:r>
            <a:r>
              <a:rPr lang="en-US" dirty="0" err="1"/>
              <a:t>Taimu</a:t>
            </a:r>
            <a:r>
              <a:rPr lang="en-US" dirty="0"/>
              <a:t> Mountain, was successfully cultivated.</a:t>
            </a:r>
          </a:p>
          <a:p>
            <a:pPr marR="0">
              <a:spcBef>
                <a:spcPts val="0"/>
              </a:spcBef>
              <a:spcAft>
                <a:spcPts val="600"/>
              </a:spcAft>
            </a:pPr>
            <a:r>
              <a:rPr lang="en-US" dirty="0"/>
              <a:t>Its enormous buds and white hairs make it ideal for making Silver Needle.</a:t>
            </a:r>
          </a:p>
          <a:p>
            <a:pPr marL="0" marR="0">
              <a:spcBef>
                <a:spcPts val="0"/>
              </a:spcBef>
              <a:spcAft>
                <a:spcPts val="600"/>
              </a:spcAft>
            </a:pPr>
            <a:r>
              <a:rPr lang="en-US" dirty="0" err="1"/>
              <a:t>Fuding</a:t>
            </a:r>
            <a:r>
              <a:rPr lang="en-US" dirty="0"/>
              <a:t> Silver Needle production started in 1885.</a:t>
            </a:r>
          </a:p>
          <a:p>
            <a:pPr marR="0">
              <a:spcBef>
                <a:spcPts val="0"/>
              </a:spcBef>
              <a:spcAft>
                <a:spcPts val="600"/>
              </a:spcAft>
            </a:pPr>
            <a:r>
              <a:rPr lang="en-US" dirty="0"/>
              <a:t>It instantly began selling for 10 times more than its predecessor.</a:t>
            </a:r>
          </a:p>
          <a:p>
            <a:pPr marR="0">
              <a:spcBef>
                <a:spcPts val="0"/>
              </a:spcBef>
              <a:spcAft>
                <a:spcPts val="600"/>
              </a:spcAft>
            </a:pPr>
            <a:r>
              <a:rPr lang="en-US" dirty="0"/>
              <a:t>In 1880, </a:t>
            </a:r>
            <a:r>
              <a:rPr lang="en-US" dirty="0" err="1"/>
              <a:t>Zhenghe</a:t>
            </a:r>
            <a:r>
              <a:rPr lang="en-US" dirty="0"/>
              <a:t> County cultivated the </a:t>
            </a:r>
            <a:r>
              <a:rPr lang="en-US" dirty="0" err="1"/>
              <a:t>Zhenghe</a:t>
            </a:r>
            <a:r>
              <a:rPr lang="en-US" dirty="0"/>
              <a:t> </a:t>
            </a:r>
            <a:r>
              <a:rPr lang="en-US" dirty="0" err="1"/>
              <a:t>Dabai</a:t>
            </a:r>
            <a:r>
              <a:rPr lang="en-US" dirty="0"/>
              <a:t> tea plant and in 1889 began production </a:t>
            </a:r>
          </a:p>
        </p:txBody>
      </p:sp>
      <p:pic>
        <p:nvPicPr>
          <p:cNvPr id="2" name="Picture 1">
            <a:extLst>
              <a:ext uri="{FF2B5EF4-FFF2-40B4-BE49-F238E27FC236}">
                <a16:creationId xmlns:a16="http://schemas.microsoft.com/office/drawing/2014/main" id="{C2F54040-C96F-42A0-BC30-2C92D2C1DA18}"/>
              </a:ext>
            </a:extLst>
          </p:cNvPr>
          <p:cNvPicPr>
            <a:picLocks noChangeAspect="1"/>
          </p:cNvPicPr>
          <p:nvPr/>
        </p:nvPicPr>
        <p:blipFill>
          <a:blip r:embed="rId3"/>
          <a:stretch>
            <a:fillRect/>
          </a:stretch>
        </p:blipFill>
        <p:spPr>
          <a:xfrm>
            <a:off x="826962" y="1257363"/>
            <a:ext cx="4920325" cy="4477003"/>
          </a:xfrm>
          <a:prstGeom prst="ellipse">
            <a:avLst/>
          </a:prstGeom>
          <a:ln>
            <a:noFill/>
          </a:ln>
          <a:effectLst>
            <a:softEdge rad="112500"/>
          </a:effectLst>
        </p:spPr>
      </p:pic>
    </p:spTree>
    <p:extLst>
      <p:ext uri="{BB962C8B-B14F-4D97-AF65-F5344CB8AC3E}">
        <p14:creationId xmlns:p14="http://schemas.microsoft.com/office/powerpoint/2010/main" val="351463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0" name="Freeform: Shape 10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16" name="Oval 1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18" name="Rectangle 1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0" name="Oval 119">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123" name="Oval 122">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26" name="Oval 125">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2544007" y="652894"/>
            <a:ext cx="3520789" cy="2666087"/>
          </a:xfrm>
        </p:spPr>
        <p:txBody>
          <a:bodyPr vert="horz" lIns="91440" tIns="45720" rIns="91440" bIns="45720" rtlCol="0" anchor="ctr">
            <a:normAutofit fontScale="90000"/>
          </a:bodyPr>
          <a:lstStyle/>
          <a:p>
            <a:pPr algn="ctr"/>
            <a:br>
              <a:rPr lang="en-US" sz="4100" dirty="0"/>
            </a:br>
            <a:r>
              <a:rPr lang="en-US" sz="4100" dirty="0"/>
              <a:t>The Legend </a:t>
            </a:r>
            <a:br>
              <a:rPr lang="en-US" sz="4100" dirty="0"/>
            </a:br>
            <a:r>
              <a:rPr lang="en-US" sz="4100" dirty="0"/>
              <a:t>of </a:t>
            </a:r>
            <a:br>
              <a:rPr lang="en-US" sz="4100" dirty="0"/>
            </a:br>
            <a:r>
              <a:rPr lang="en-US" sz="4100" dirty="0"/>
              <a:t>Baihao </a:t>
            </a:r>
            <a:r>
              <a:rPr lang="en-US" sz="4100" dirty="0" err="1"/>
              <a:t>Yinzhen</a:t>
            </a:r>
            <a:br>
              <a:rPr lang="en-US" sz="4100" dirty="0"/>
            </a:br>
            <a:endParaRPr lang="en-US" sz="4100" dirty="0"/>
          </a:p>
        </p:txBody>
      </p:sp>
      <p:grpSp>
        <p:nvGrpSpPr>
          <p:cNvPr id="12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129" name="Freeform: Shape 128">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32"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133" name="Freeform: Shape 132">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6401226" y="401247"/>
            <a:ext cx="5790774" cy="6582792"/>
          </a:xfrm>
        </p:spPr>
        <p:txBody>
          <a:bodyPr vert="horz" lIns="91440" tIns="45720" rIns="91440" bIns="45720" rtlCol="0">
            <a:normAutofit fontScale="85000" lnSpcReduction="10000"/>
          </a:bodyPr>
          <a:lstStyle/>
          <a:p>
            <a:pPr marR="0">
              <a:lnSpc>
                <a:spcPct val="120000"/>
              </a:lnSpc>
              <a:spcBef>
                <a:spcPts val="0"/>
              </a:spcBef>
            </a:pPr>
            <a:r>
              <a:rPr lang="en-US" sz="1400" dirty="0"/>
              <a:t>A long time ago, the village of He Zheng suffered a plaque resulting from a long period of drought.</a:t>
            </a:r>
          </a:p>
          <a:p>
            <a:pPr marR="0">
              <a:lnSpc>
                <a:spcPct val="120000"/>
              </a:lnSpc>
              <a:spcBef>
                <a:spcPts val="0"/>
              </a:spcBef>
            </a:pPr>
            <a:r>
              <a:rPr lang="en-US" sz="1400" dirty="0"/>
              <a:t>On the hills of the nearby Dong Gong mountain grew a heavenly herb that can cure all kinds of diseases.</a:t>
            </a:r>
          </a:p>
          <a:p>
            <a:pPr marR="0">
              <a:lnSpc>
                <a:spcPct val="120000"/>
              </a:lnSpc>
              <a:spcBef>
                <a:spcPts val="0"/>
              </a:spcBef>
            </a:pPr>
            <a:r>
              <a:rPr lang="en-US" sz="1400" dirty="0"/>
              <a:t>Because of the plague, many brave men climbed up the mountain in search for the heavenly herb, but never returned.</a:t>
            </a:r>
          </a:p>
          <a:p>
            <a:pPr marR="0">
              <a:lnSpc>
                <a:spcPct val="120000"/>
              </a:lnSpc>
              <a:spcBef>
                <a:spcPts val="0"/>
              </a:spcBef>
            </a:pPr>
            <a:r>
              <a:rPr lang="en-US" sz="1400" dirty="0"/>
              <a:t>There was a family with 3 children named </a:t>
            </a:r>
            <a:r>
              <a:rPr lang="en-US" sz="1400" dirty="0" err="1"/>
              <a:t>Zhigang</a:t>
            </a:r>
            <a:r>
              <a:rPr lang="en-US" sz="1400" dirty="0"/>
              <a:t>, </a:t>
            </a:r>
            <a:r>
              <a:rPr lang="en-US" sz="1400" dirty="0" err="1"/>
              <a:t>Zhicheng</a:t>
            </a:r>
            <a:r>
              <a:rPr lang="en-US" sz="1400" dirty="0"/>
              <a:t>, and Yu Chi, who were determined to find the herb.</a:t>
            </a:r>
          </a:p>
          <a:p>
            <a:pPr marR="0">
              <a:lnSpc>
                <a:spcPct val="120000"/>
              </a:lnSpc>
              <a:spcBef>
                <a:spcPts val="0"/>
              </a:spcBef>
            </a:pPr>
            <a:r>
              <a:rPr lang="en-US" sz="1400" dirty="0"/>
              <a:t>The oldest brother decided to go first and met an old man near the mountain.</a:t>
            </a:r>
          </a:p>
          <a:p>
            <a:pPr marR="0">
              <a:lnSpc>
                <a:spcPct val="120000"/>
              </a:lnSpc>
              <a:spcBef>
                <a:spcPts val="0"/>
              </a:spcBef>
            </a:pPr>
            <a:r>
              <a:rPr lang="en-US" sz="1400" dirty="0"/>
              <a:t>He told him that the herb is near a well on top of the mountain, but you can only succeed if you keep climbing up the hills until you find the herb, before ever considering to return.</a:t>
            </a:r>
          </a:p>
          <a:p>
            <a:pPr marR="0">
              <a:lnSpc>
                <a:spcPct val="120000"/>
              </a:lnSpc>
              <a:spcBef>
                <a:spcPts val="0"/>
              </a:spcBef>
            </a:pPr>
            <a:r>
              <a:rPr lang="en-US" sz="1400" dirty="0" err="1"/>
              <a:t>Zhigang</a:t>
            </a:r>
            <a:r>
              <a:rPr lang="en-US" sz="1400" dirty="0"/>
              <a:t> started climbing and halfway up, he saw many stones, without any sight of the herb.</a:t>
            </a:r>
          </a:p>
          <a:p>
            <a:pPr marR="0">
              <a:lnSpc>
                <a:spcPct val="120000"/>
              </a:lnSpc>
              <a:spcBef>
                <a:spcPts val="0"/>
              </a:spcBef>
            </a:pPr>
            <a:r>
              <a:rPr lang="en-US" sz="1400" dirty="0"/>
              <a:t>Then he suddenly heard a voice: “don’t dare to climb further!”</a:t>
            </a:r>
          </a:p>
          <a:p>
            <a:pPr marR="0">
              <a:lnSpc>
                <a:spcPct val="120000"/>
              </a:lnSpc>
              <a:spcBef>
                <a:spcPts val="0"/>
              </a:spcBef>
            </a:pPr>
            <a:r>
              <a:rPr lang="en-US" sz="1400" dirty="0"/>
              <a:t>He was shocked and decided to walk back and suddenly turned into a stone himself.</a:t>
            </a:r>
          </a:p>
          <a:p>
            <a:pPr marR="0">
              <a:lnSpc>
                <a:spcPct val="120000"/>
              </a:lnSpc>
              <a:spcBef>
                <a:spcPts val="0"/>
              </a:spcBef>
            </a:pPr>
            <a:r>
              <a:rPr lang="en-US" sz="1400" dirty="0"/>
              <a:t>As </a:t>
            </a:r>
            <a:r>
              <a:rPr lang="en-US" sz="1400" dirty="0" err="1"/>
              <a:t>Zhigang</a:t>
            </a:r>
            <a:r>
              <a:rPr lang="en-US" sz="1400" dirty="0"/>
              <a:t> didn’t return, </a:t>
            </a:r>
            <a:r>
              <a:rPr lang="en-US" sz="1400" dirty="0" err="1"/>
              <a:t>Zhicheng</a:t>
            </a:r>
            <a:r>
              <a:rPr lang="en-US" sz="1400" dirty="0"/>
              <a:t> decided to climb up Dong Gong mountain, and unfortunately faced the same fate.</a:t>
            </a:r>
          </a:p>
          <a:p>
            <a:pPr marR="0">
              <a:lnSpc>
                <a:spcPct val="120000"/>
              </a:lnSpc>
              <a:spcBef>
                <a:spcPts val="0"/>
              </a:spcBef>
            </a:pPr>
            <a:r>
              <a:rPr lang="en-US" sz="1400" dirty="0"/>
              <a:t>It was now little sister Yu Chi’s turn.</a:t>
            </a:r>
          </a:p>
          <a:p>
            <a:pPr marR="0">
              <a:lnSpc>
                <a:spcPct val="120000"/>
              </a:lnSpc>
              <a:spcBef>
                <a:spcPts val="0"/>
              </a:spcBef>
            </a:pPr>
            <a:r>
              <a:rPr lang="en-US" sz="1400" dirty="0"/>
              <a:t>After she departures she met the same old men, and he provided the same advice.</a:t>
            </a:r>
          </a:p>
          <a:p>
            <a:pPr marR="0">
              <a:lnSpc>
                <a:spcPct val="120000"/>
              </a:lnSpc>
              <a:spcBef>
                <a:spcPts val="0"/>
              </a:spcBef>
            </a:pPr>
            <a:r>
              <a:rPr lang="en-US" sz="1400" dirty="0"/>
              <a:t>The old men this time also offered her some baked rice cake for her journey.</a:t>
            </a:r>
          </a:p>
          <a:p>
            <a:pPr marR="0">
              <a:lnSpc>
                <a:spcPct val="120000"/>
              </a:lnSpc>
              <a:spcBef>
                <a:spcPts val="0"/>
              </a:spcBef>
            </a:pPr>
            <a:r>
              <a:rPr lang="en-US" sz="1400" dirty="0"/>
              <a:t>As she arrives at the same place with the same strange voices warning her to return, she used the rice cake to cover her ears and continued to move forward.</a:t>
            </a:r>
          </a:p>
          <a:p>
            <a:pPr marR="0">
              <a:lnSpc>
                <a:spcPct val="120000"/>
              </a:lnSpc>
              <a:spcBef>
                <a:spcPts val="0"/>
              </a:spcBef>
            </a:pPr>
            <a:r>
              <a:rPr lang="en-US" sz="1400" dirty="0"/>
              <a:t>She finally arrived at the hilltop and found the heavenly herb that grows next to the well.</a:t>
            </a:r>
          </a:p>
          <a:p>
            <a:pPr marR="0">
              <a:lnSpc>
                <a:spcPct val="120000"/>
              </a:lnSpc>
              <a:spcBef>
                <a:spcPts val="0"/>
              </a:spcBef>
            </a:pPr>
            <a:r>
              <a:rPr lang="en-US" sz="1400" dirty="0"/>
              <a:t>She used the water from the well to irrigate the plants and they started to grow and reveal flowers.</a:t>
            </a:r>
          </a:p>
          <a:p>
            <a:pPr marR="0">
              <a:lnSpc>
                <a:spcPct val="120000"/>
              </a:lnSpc>
              <a:spcBef>
                <a:spcPts val="0"/>
              </a:spcBef>
            </a:pPr>
            <a:r>
              <a:rPr lang="en-US" sz="1400" dirty="0"/>
              <a:t>She collected the seeds and brought them back. T</a:t>
            </a:r>
          </a:p>
          <a:p>
            <a:pPr marR="0">
              <a:lnSpc>
                <a:spcPct val="120000"/>
              </a:lnSpc>
              <a:spcBef>
                <a:spcPts val="0"/>
              </a:spcBef>
            </a:pPr>
            <a:r>
              <a:rPr lang="en-US" sz="1400" dirty="0"/>
              <a:t>hen she grew the heavenly plants at the village to use them to cure diseases.</a:t>
            </a:r>
          </a:p>
          <a:p>
            <a:pPr marR="0">
              <a:lnSpc>
                <a:spcPct val="120000"/>
              </a:lnSpc>
              <a:spcBef>
                <a:spcPts val="0"/>
              </a:spcBef>
            </a:pPr>
            <a:r>
              <a:rPr lang="en-US" sz="1400" dirty="0"/>
              <a:t>As it turns out, the heavenly herb is the tea plant that is today used to harvest fine tea buds covered with white hairs known as the Silver Needle white tea.</a:t>
            </a:r>
          </a:p>
        </p:txBody>
      </p:sp>
      <p:pic>
        <p:nvPicPr>
          <p:cNvPr id="3076" name="Picture 4" descr="See the source image">
            <a:extLst>
              <a:ext uri="{FF2B5EF4-FFF2-40B4-BE49-F238E27FC236}">
                <a16:creationId xmlns:a16="http://schemas.microsoft.com/office/drawing/2014/main" id="{A5AC4762-67FC-4015-9E61-84E130D59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7" y="2884823"/>
            <a:ext cx="3595854" cy="35872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8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2116471" y="1145041"/>
            <a:ext cx="2821632" cy="1264940"/>
          </a:xfrm>
        </p:spPr>
        <p:txBody>
          <a:bodyPr>
            <a:normAutofit fontScale="90000"/>
          </a:bodyPr>
          <a:lstStyle/>
          <a:p>
            <a:pPr algn="ctr"/>
            <a:r>
              <a:rPr lang="en-US" b="1" dirty="0"/>
              <a:t>Bai Mudan</a:t>
            </a:r>
            <a:br>
              <a:rPr lang="en-US" dirty="0"/>
            </a:br>
            <a:r>
              <a:rPr lang="en-US" b="0" i="1" dirty="0"/>
              <a:t>White Peony</a:t>
            </a:r>
            <a:r>
              <a:rPr lang="en-US" dirty="0"/>
              <a:t>  </a:t>
            </a:r>
          </a:p>
        </p:txBody>
      </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820663" y="2885742"/>
            <a:ext cx="5413248" cy="2345866"/>
          </a:xfrm>
        </p:spPr>
        <p:txBody>
          <a:bodyPr>
            <a:noAutofit/>
          </a:bodyPr>
          <a:lstStyle/>
          <a:p>
            <a:pPr marL="0" marR="0">
              <a:spcBef>
                <a:spcPts val="0"/>
              </a:spcBef>
              <a:spcAft>
                <a:spcPts val="0"/>
              </a:spcAft>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Bai Mudan translates to White Peony </a:t>
            </a:r>
          </a:p>
          <a:p>
            <a:pPr marL="0" marR="0">
              <a:spcBef>
                <a:spcPts val="0"/>
              </a:spcBef>
              <a:spcAft>
                <a:spcPts val="0"/>
              </a:spcAft>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It is processed from 2 leaves and a bud harvested in mid-April after the individual tea buds have been gathered for </a:t>
            </a:r>
            <a:r>
              <a:rPr lang="en-US" sz="14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Baihao</a:t>
            </a: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Yinzhen</a:t>
            </a:r>
            <a:endPar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It is fruitier and darker than Silver Needle, yet not as strong as Shou Mei. </a:t>
            </a:r>
          </a:p>
          <a:p>
            <a:pPr marL="0" marR="0">
              <a:spcBef>
                <a:spcPts val="0"/>
              </a:spcBef>
              <a:spcAft>
                <a:spcPts val="0"/>
              </a:spcAft>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finest quality should have a shimmering clear infusion with a delicate lingering fragrance and a fresh, mellow, sweet taste devoid of astringency and grassy flavors. </a:t>
            </a:r>
          </a:p>
          <a:p>
            <a:pPr marL="0" marR="0">
              <a:spcBef>
                <a:spcPts val="0"/>
              </a:spcBef>
              <a:spcAft>
                <a:spcPts val="0"/>
              </a:spcAft>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Bai Mu Dan style is often preferred by white tea drinkers for its fuller flavor and greater potency than the Bai Hao </a:t>
            </a:r>
            <a:r>
              <a:rPr lang="en-US" sz="14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Yinzhen</a:t>
            </a: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style tea.</a:t>
            </a:r>
            <a:r>
              <a:rPr lang="en-US" sz="1400" dirty="0">
                <a:latin typeface="Helvetica" panose="020B0604020202020204" pitchFamily="34" charset="0"/>
                <a:ea typeface="Calibri" panose="020F0502020204030204" pitchFamily="34" charset="0"/>
                <a:cs typeface="Times New Roman" panose="02020603050405020304" pitchFamily="18" charset="0"/>
              </a:rPr>
              <a:t> </a:t>
            </a:r>
            <a:endParaRPr lang="en-US" sz="1400" dirty="0"/>
          </a:p>
        </p:txBody>
      </p:sp>
      <p:pic>
        <p:nvPicPr>
          <p:cNvPr id="7" name="Picture 6" descr="A picture containing tea, beverage, food&#10;&#10;Description automatically generated">
            <a:extLst>
              <a:ext uri="{FF2B5EF4-FFF2-40B4-BE49-F238E27FC236}">
                <a16:creationId xmlns:a16="http://schemas.microsoft.com/office/drawing/2014/main" id="{9B95324E-CDAB-4810-A91A-161FC4013D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33303" y="1594631"/>
            <a:ext cx="4955251" cy="4928089"/>
          </a:xfrm>
          <a:prstGeom prst="ellipse">
            <a:avLst/>
          </a:prstGeom>
          <a:ln>
            <a:noFill/>
          </a:ln>
          <a:effectLst>
            <a:softEdge rad="112500"/>
          </a:effectLst>
        </p:spPr>
      </p:pic>
    </p:spTree>
    <p:extLst>
      <p:ext uri="{BB962C8B-B14F-4D97-AF65-F5344CB8AC3E}">
        <p14:creationId xmlns:p14="http://schemas.microsoft.com/office/powerpoint/2010/main" val="429063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4" name="Freeform: Shape 13">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0" name="Oval 19">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2" name="Rectangle 2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265702" y="1934643"/>
            <a:ext cx="7410978" cy="1655386"/>
          </a:xfrm>
        </p:spPr>
        <p:txBody>
          <a:bodyPr vert="horz" lIns="91440" tIns="45720" rIns="91440" bIns="45720" rtlCol="0" anchor="b">
            <a:normAutofit/>
          </a:bodyPr>
          <a:lstStyle/>
          <a:p>
            <a:pPr algn="ctr"/>
            <a:r>
              <a:rPr lang="en-US" sz="4000" b="1" dirty="0"/>
              <a:t>Gong Mei / Shou Mei</a:t>
            </a:r>
            <a:br>
              <a:rPr lang="en-US" sz="4000" dirty="0"/>
            </a:br>
            <a:r>
              <a:rPr lang="en-US" sz="4000" i="1" dirty="0"/>
              <a:t>Tribute Eyebrow / Noble Eyebrow</a:t>
            </a:r>
            <a:br>
              <a:rPr lang="en-US" sz="2800" dirty="0"/>
            </a:br>
            <a:endParaRPr lang="en-US" sz="2800" dirty="0"/>
          </a:p>
        </p:txBody>
      </p:sp>
      <p:sp>
        <p:nvSpPr>
          <p:cNvPr id="26" name="Freeform: Shape 2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630186" y="3482034"/>
            <a:ext cx="6888784" cy="2361890"/>
          </a:xfrm>
        </p:spPr>
        <p:txBody>
          <a:bodyPr vert="horz" lIns="91440" tIns="45720" rIns="91440" bIns="45720" rtlCol="0">
            <a:normAutofit/>
          </a:bodyPr>
          <a:lstStyle/>
          <a:p>
            <a:pPr marL="0" marR="0">
              <a:spcBef>
                <a:spcPts val="0"/>
              </a:spcBef>
              <a:spcAft>
                <a:spcPts val="600"/>
              </a:spcAft>
            </a:pPr>
            <a:r>
              <a:rPr lang="en-US" dirty="0"/>
              <a:t>Both gong </a:t>
            </a:r>
            <a:r>
              <a:rPr lang="en-US" dirty="0" err="1"/>
              <a:t>mei</a:t>
            </a:r>
            <a:r>
              <a:rPr lang="en-US" dirty="0"/>
              <a:t> and shou </a:t>
            </a:r>
            <a:r>
              <a:rPr lang="en-US" dirty="0" err="1"/>
              <a:t>mei</a:t>
            </a:r>
            <a:r>
              <a:rPr lang="en-US" dirty="0"/>
              <a:t> are processed from leaves harvested after bai </a:t>
            </a:r>
            <a:r>
              <a:rPr lang="en-US" dirty="0" err="1"/>
              <a:t>mudan</a:t>
            </a:r>
            <a:r>
              <a:rPr lang="en-US" dirty="0"/>
              <a:t> from leaves deemed unsuitable to be processed as silver needle or white peony. </a:t>
            </a:r>
          </a:p>
          <a:p>
            <a:pPr marL="0" marR="0">
              <a:spcBef>
                <a:spcPts val="0"/>
              </a:spcBef>
              <a:spcAft>
                <a:spcPts val="600"/>
              </a:spcAft>
            </a:pPr>
            <a:r>
              <a:rPr lang="en-US" dirty="0"/>
              <a:t>The difference between the two is that gong </a:t>
            </a:r>
            <a:r>
              <a:rPr lang="en-US" dirty="0" err="1"/>
              <a:t>mei</a:t>
            </a:r>
            <a:r>
              <a:rPr lang="en-US" dirty="0"/>
              <a:t> is processed from leaves of a higher grade than shou </a:t>
            </a:r>
            <a:r>
              <a:rPr lang="en-US" dirty="0" err="1"/>
              <a:t>mei</a:t>
            </a:r>
            <a:r>
              <a:rPr lang="en-US" dirty="0"/>
              <a:t>.</a:t>
            </a:r>
          </a:p>
          <a:p>
            <a:pPr marL="0" marR="0">
              <a:spcBef>
                <a:spcPts val="0"/>
              </a:spcBef>
              <a:spcAft>
                <a:spcPts val="600"/>
              </a:spcAft>
            </a:pPr>
            <a:r>
              <a:rPr lang="en-US" dirty="0"/>
              <a:t>Because they are both more oxidized, due to being harvested later in the season, they take on a darker color and bolder flavor. </a:t>
            </a:r>
          </a:p>
          <a:p>
            <a:pPr marL="0" marR="0">
              <a:spcBef>
                <a:spcPts val="0"/>
              </a:spcBef>
              <a:spcAft>
                <a:spcPts val="600"/>
              </a:spcAft>
            </a:pPr>
            <a:r>
              <a:rPr lang="en-US" dirty="0"/>
              <a:t>They are both often used in compressed white tea cakes</a:t>
            </a:r>
          </a:p>
        </p:txBody>
      </p:sp>
      <p:sp>
        <p:nvSpPr>
          <p:cNvPr id="30" name="Freeform: Shape 29">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2" name="Freeform: Shape 31">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Freeform: Shape 3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a:extLst>
              <a:ext uri="{FF2B5EF4-FFF2-40B4-BE49-F238E27FC236}">
                <a16:creationId xmlns:a16="http://schemas.microsoft.com/office/drawing/2014/main" id="{3D320CAC-0644-43B3-BD55-FAC27CE7D76D}"/>
              </a:ext>
            </a:extLst>
          </p:cNvPr>
          <p:cNvPicPr>
            <a:picLocks noChangeAspect="1"/>
          </p:cNvPicPr>
          <p:nvPr/>
        </p:nvPicPr>
        <p:blipFill rotWithShape="1">
          <a:blip r:embed="rId3"/>
          <a:srcRect r="1" b="728"/>
          <a:stretch/>
        </p:blipFill>
        <p:spPr>
          <a:xfrm>
            <a:off x="7529462" y="401247"/>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7" name="Freeform: Shape 3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725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BA6305-913D-44BD-B3AA-6395AECC850C}"/>
              </a:ext>
            </a:extLst>
          </p:cNvPr>
          <p:cNvSpPr>
            <a:spLocks noGrp="1"/>
          </p:cNvSpPr>
          <p:nvPr>
            <p:ph type="title"/>
          </p:nvPr>
        </p:nvSpPr>
        <p:spPr>
          <a:xfrm>
            <a:off x="1780548" y="992598"/>
            <a:ext cx="3388860" cy="1431000"/>
          </a:xfrm>
        </p:spPr>
        <p:txBody>
          <a:bodyPr>
            <a:normAutofit fontScale="90000"/>
          </a:bodyPr>
          <a:lstStyle/>
          <a:p>
            <a:pPr algn="ctr"/>
            <a:r>
              <a:rPr lang="en-US" b="1"/>
              <a:t>Lao Bai Cha</a:t>
            </a:r>
            <a:br>
              <a:rPr lang="en-US"/>
            </a:br>
            <a:r>
              <a:rPr lang="en-US" i="1"/>
              <a:t>Aged White Tea</a:t>
            </a:r>
            <a:br>
              <a:rPr lang="en-US"/>
            </a:br>
            <a:endParaRPr lang="en-US" dirty="0"/>
          </a:p>
        </p:txBody>
      </p:sp>
      <p:sp>
        <p:nvSpPr>
          <p:cNvPr id="8" name="Text Placeholder 7">
            <a:extLst>
              <a:ext uri="{FF2B5EF4-FFF2-40B4-BE49-F238E27FC236}">
                <a16:creationId xmlns:a16="http://schemas.microsoft.com/office/drawing/2014/main" id="{4AF735B0-B62B-4999-B4B5-A783FC1BD446}"/>
              </a:ext>
            </a:extLst>
          </p:cNvPr>
          <p:cNvSpPr>
            <a:spLocks noGrp="1"/>
          </p:cNvSpPr>
          <p:nvPr>
            <p:ph type="body" sz="quarter" idx="14"/>
          </p:nvPr>
        </p:nvSpPr>
        <p:spPr>
          <a:xfrm>
            <a:off x="1036578" y="2666317"/>
            <a:ext cx="4876800" cy="2242567"/>
          </a:xfrm>
        </p:spPr>
        <p:txBody>
          <a:bodyPr>
            <a:noAutofit/>
          </a:bodyPr>
          <a:lstStyle/>
          <a:p>
            <a:pPr>
              <a:spcBef>
                <a:spcPts val="0"/>
              </a:spcBef>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White tea continues to oxidize very nicely during storage</a:t>
            </a:r>
          </a:p>
          <a:p>
            <a:pPr>
              <a:spcBef>
                <a:spcPts val="0"/>
              </a:spcBef>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longer they are stored, the richer and mellower they will be. </a:t>
            </a:r>
          </a:p>
          <a:p>
            <a:pPr>
              <a:spcBef>
                <a:spcPts val="0"/>
              </a:spcBef>
            </a:pPr>
            <a:r>
              <a:rPr lang="en-US"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There is a famous saying about aged white tea in China</a:t>
            </a:r>
          </a:p>
          <a:p>
            <a:pPr lvl="1">
              <a:spcBef>
                <a:spcPts val="0"/>
              </a:spcBef>
            </a:pPr>
            <a:endParaRPr lang="en-US" sz="14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1">
              <a:spcBef>
                <a:spcPts val="0"/>
              </a:spcBef>
            </a:pPr>
            <a:r>
              <a:rPr lang="en-US" sz="16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one-year tea, </a:t>
            </a:r>
          </a:p>
          <a:p>
            <a:pPr lvl="1">
              <a:spcBef>
                <a:spcPts val="0"/>
              </a:spcBef>
            </a:pPr>
            <a:r>
              <a:rPr lang="en-US" sz="16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three-year medicine</a:t>
            </a:r>
          </a:p>
          <a:p>
            <a:pPr lvl="1">
              <a:spcBef>
                <a:spcPts val="0"/>
              </a:spcBef>
            </a:pPr>
            <a:r>
              <a:rPr lang="en-US" sz="16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seven-year treasure</a:t>
            </a:r>
          </a:p>
          <a:p>
            <a:pPr lvl="1">
              <a:spcBef>
                <a:spcPts val="0"/>
              </a:spcBef>
            </a:pPr>
            <a:r>
              <a:rPr lang="en-US" sz="1400"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p:txBody>
      </p:sp>
      <p:pic>
        <p:nvPicPr>
          <p:cNvPr id="12" name="Picture 11" descr="A pile of brown leaves&#10;&#10;Description automatically generated with medium confidence">
            <a:extLst>
              <a:ext uri="{FF2B5EF4-FFF2-40B4-BE49-F238E27FC236}">
                <a16:creationId xmlns:a16="http://schemas.microsoft.com/office/drawing/2014/main" id="{229999C9-ED42-46D1-A846-855CCDDE5E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6022" y="1419188"/>
            <a:ext cx="5301208" cy="5301208"/>
          </a:xfrm>
          <a:prstGeom prst="ellipse">
            <a:avLst/>
          </a:prstGeom>
          <a:ln>
            <a:noFill/>
          </a:ln>
          <a:effectLst>
            <a:softEdge rad="112500"/>
          </a:effectLst>
        </p:spPr>
      </p:pic>
    </p:spTree>
    <p:extLst>
      <p:ext uri="{BB962C8B-B14F-4D97-AF65-F5344CB8AC3E}">
        <p14:creationId xmlns:p14="http://schemas.microsoft.com/office/powerpoint/2010/main" val="2058088371"/>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BAAD304-2F93-484D-AB63-54EA4F7407AA}">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595</TotalTime>
  <Words>1245</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Source Sans Pro </vt:lpstr>
      <vt:lpstr>Arial</vt:lpstr>
      <vt:lpstr>Calibri</vt:lpstr>
      <vt:lpstr>Helvetica</vt:lpstr>
      <vt:lpstr>Source Sans Pro</vt:lpstr>
      <vt:lpstr>1_FunkyShapesVTI</vt:lpstr>
      <vt:lpstr>PowerPoint Presentation</vt:lpstr>
      <vt:lpstr>HISTORY</vt:lpstr>
      <vt:lpstr>PROCESSING</vt:lpstr>
      <vt:lpstr>TYPES OF WHITE TEA</vt:lpstr>
      <vt:lpstr>Silver Needle Baihao Yinzhen</vt:lpstr>
      <vt:lpstr> The Legend  of  Baihao Yinzhen </vt:lpstr>
      <vt:lpstr>Bai Mudan White Peony  </vt:lpstr>
      <vt:lpstr>Gong Mei / Shou Mei Tribute Eyebrow / Noble Eyebrow </vt:lpstr>
      <vt:lpstr>Lao Bai Cha Aged White Tea </vt:lpstr>
      <vt:lpstr>Yue Guang Bai Moonlight White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TEA</dc:title>
  <dc:creator>Roy Lamberty</dc:creator>
  <cp:lastModifiedBy>Roy Lamberty</cp:lastModifiedBy>
  <cp:revision>2</cp:revision>
  <dcterms:created xsi:type="dcterms:W3CDTF">2022-02-26T01:17:28Z</dcterms:created>
  <dcterms:modified xsi:type="dcterms:W3CDTF">2022-04-12T16:25:26Z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