
<file path=[Content_Types].xml><?xml version="1.0" encoding="utf-8"?>
<Types xmlns="http://schemas.openxmlformats.org/package/2006/content-types">
  <Default Extension="im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4"/>
  </p:sldMasterIdLst>
  <p:notesMasterIdLst>
    <p:notesMasterId r:id="rId13"/>
  </p:notesMasterIdLst>
  <p:sldIdLst>
    <p:sldId id="256" r:id="rId5"/>
    <p:sldId id="269" r:id="rId6"/>
    <p:sldId id="258" r:id="rId7"/>
    <p:sldId id="257" r:id="rId8"/>
    <p:sldId id="270" r:id="rId9"/>
    <p:sldId id="271" r:id="rId10"/>
    <p:sldId id="272" r:id="rId11"/>
    <p:sldId id="273"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76139F-0366-4971-B6B2-3B51277A7AF2}" v="126" dt="2022-01-02T03:55:13.258"/>
    <p1510:client id="{4F0F3DC3-0C7B-4477-9985-2A672F98CCC7}" v="1" dt="2022-01-02T18:20:26.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8" d="100"/>
          <a:sy n="108" d="100"/>
        </p:scale>
        <p:origin x="63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y Lamberty" userId="f10cc6e0917f4d30" providerId="LiveId" clId="{4F0F3DC3-0C7B-4477-9985-2A672F98CCC7}"/>
    <pc:docChg chg="undo custSel modSld">
      <pc:chgData name="Roy Lamberty" userId="f10cc6e0917f4d30" providerId="LiveId" clId="{4F0F3DC3-0C7B-4477-9985-2A672F98CCC7}" dt="2022-01-02T18:25:01.489" v="143" actId="20577"/>
      <pc:docMkLst>
        <pc:docMk/>
      </pc:docMkLst>
      <pc:sldChg chg="modSp mod">
        <pc:chgData name="Roy Lamberty" userId="f10cc6e0917f4d30" providerId="LiveId" clId="{4F0F3DC3-0C7B-4477-9985-2A672F98CCC7}" dt="2022-01-02T16:01:24.244" v="1" actId="207"/>
        <pc:sldMkLst>
          <pc:docMk/>
          <pc:sldMk cId="1935269742" sldId="256"/>
        </pc:sldMkLst>
        <pc:spChg chg="mod">
          <ac:chgData name="Roy Lamberty" userId="f10cc6e0917f4d30" providerId="LiveId" clId="{4F0F3DC3-0C7B-4477-9985-2A672F98CCC7}" dt="2022-01-02T16:01:19.300" v="0" actId="207"/>
          <ac:spMkLst>
            <pc:docMk/>
            <pc:sldMk cId="1935269742" sldId="256"/>
            <ac:spMk id="2" creationId="{55B9BDB7-2134-468E-9725-B904F4E364E5}"/>
          </ac:spMkLst>
        </pc:spChg>
        <pc:spChg chg="mod">
          <ac:chgData name="Roy Lamberty" userId="f10cc6e0917f4d30" providerId="LiveId" clId="{4F0F3DC3-0C7B-4477-9985-2A672F98CCC7}" dt="2022-01-02T16:01:24.244" v="1" actId="207"/>
          <ac:spMkLst>
            <pc:docMk/>
            <pc:sldMk cId="1935269742" sldId="256"/>
            <ac:spMk id="3" creationId="{A234002C-587E-4F0F-A9CB-5B4EE2AB9218}"/>
          </ac:spMkLst>
        </pc:spChg>
      </pc:sldChg>
      <pc:sldChg chg="modSp mod">
        <pc:chgData name="Roy Lamberty" userId="f10cc6e0917f4d30" providerId="LiveId" clId="{4F0F3DC3-0C7B-4477-9985-2A672F98CCC7}" dt="2022-01-02T18:25:01.489" v="143" actId="20577"/>
        <pc:sldMkLst>
          <pc:docMk/>
          <pc:sldMk cId="669310276" sldId="258"/>
        </pc:sldMkLst>
        <pc:spChg chg="mod">
          <ac:chgData name="Roy Lamberty" userId="f10cc6e0917f4d30" providerId="LiveId" clId="{4F0F3DC3-0C7B-4477-9985-2A672F98CCC7}" dt="2022-01-02T18:25:01.489" v="143" actId="20577"/>
          <ac:spMkLst>
            <pc:docMk/>
            <pc:sldMk cId="669310276" sldId="258"/>
            <ac:spMk id="3" creationId="{B8806878-2482-4FBD-A957-E2DEF06B20DB}"/>
          </ac:spMkLst>
        </pc:spChg>
      </pc:sldChg>
      <pc:sldChg chg="modSp mod">
        <pc:chgData name="Roy Lamberty" userId="f10cc6e0917f4d30" providerId="LiveId" clId="{4F0F3DC3-0C7B-4477-9985-2A672F98CCC7}" dt="2022-01-02T18:24:31.361" v="142" actId="20577"/>
        <pc:sldMkLst>
          <pc:docMk/>
          <pc:sldMk cId="1368471784" sldId="270"/>
        </pc:sldMkLst>
        <pc:spChg chg="mod">
          <ac:chgData name="Roy Lamberty" userId="f10cc6e0917f4d30" providerId="LiveId" clId="{4F0F3DC3-0C7B-4477-9985-2A672F98CCC7}" dt="2022-01-02T18:24:31.361" v="142" actId="20577"/>
          <ac:spMkLst>
            <pc:docMk/>
            <pc:sldMk cId="1368471784" sldId="270"/>
            <ac:spMk id="3" creationId="{29B609B2-F797-48DC-896C-2CA111876C86}"/>
          </ac:spMkLst>
        </pc:spChg>
      </pc:sldChg>
      <pc:sldChg chg="modSp mod">
        <pc:chgData name="Roy Lamberty" userId="f10cc6e0917f4d30" providerId="LiveId" clId="{4F0F3DC3-0C7B-4477-9985-2A672F98CCC7}" dt="2022-01-02T16:01:59.774" v="2" actId="207"/>
        <pc:sldMkLst>
          <pc:docMk/>
          <pc:sldMk cId="2550679205" sldId="271"/>
        </pc:sldMkLst>
        <pc:spChg chg="mod">
          <ac:chgData name="Roy Lamberty" userId="f10cc6e0917f4d30" providerId="LiveId" clId="{4F0F3DC3-0C7B-4477-9985-2A672F98CCC7}" dt="2022-01-02T16:01:59.774" v="2" actId="207"/>
          <ac:spMkLst>
            <pc:docMk/>
            <pc:sldMk cId="2550679205" sldId="271"/>
            <ac:spMk id="2" creationId="{0B6FC674-483C-4533-A84F-8CD3AE230E0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3117A8-C9A6-4207-89F0-BC2B63C5B1D4}"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3DD23813-2A18-4EEF-8AD7-B9366B65A3F2}">
      <dgm:prSet/>
      <dgm:spPr/>
      <dgm:t>
        <a:bodyPr/>
        <a:lstStyle/>
        <a:p>
          <a:r>
            <a:rPr lang="en-US" dirty="0" err="1"/>
            <a:t>Dongfang</a:t>
          </a:r>
          <a:r>
            <a:rPr lang="en-US" dirty="0"/>
            <a:t> </a:t>
          </a:r>
          <a:r>
            <a:rPr lang="en-US" dirty="0" err="1"/>
            <a:t>Meiren</a:t>
          </a:r>
          <a:endParaRPr lang="en-US" dirty="0"/>
        </a:p>
      </dgm:t>
    </dgm:pt>
    <dgm:pt modelId="{EEF000FD-D1D6-4196-B5F1-6B6F5AA30B33}" type="parTrans" cxnId="{E0DFD11B-07BC-4560-A11E-4DEC05752981}">
      <dgm:prSet/>
      <dgm:spPr/>
      <dgm:t>
        <a:bodyPr/>
        <a:lstStyle/>
        <a:p>
          <a:endParaRPr lang="en-US"/>
        </a:p>
      </dgm:t>
    </dgm:pt>
    <dgm:pt modelId="{788C9261-483B-47EF-9C79-2C0F9899D7A7}" type="sibTrans" cxnId="{E0DFD11B-07BC-4560-A11E-4DEC05752981}">
      <dgm:prSet phldrT="01" phldr="0"/>
      <dgm:spPr/>
      <dgm:t>
        <a:bodyPr/>
        <a:lstStyle/>
        <a:p>
          <a:endParaRPr lang="en-US" dirty="0"/>
        </a:p>
      </dgm:t>
    </dgm:pt>
    <dgm:pt modelId="{1D8D043B-ED6C-4D87-99EB-973065CA73AF}">
      <dgm:prSet/>
      <dgm:spPr/>
      <dgm:t>
        <a:bodyPr/>
        <a:lstStyle/>
        <a:p>
          <a:r>
            <a:rPr lang="en-US" dirty="0" err="1"/>
            <a:t>Gui</a:t>
          </a:r>
          <a:r>
            <a:rPr lang="en-US" dirty="0"/>
            <a:t> Fei</a:t>
          </a:r>
        </a:p>
      </dgm:t>
    </dgm:pt>
    <dgm:pt modelId="{CF52E698-1391-42D0-9CB4-6EF64303EB1C}" type="parTrans" cxnId="{33FEF8D0-F79F-4BFB-9520-DE6FB1A3B9F1}">
      <dgm:prSet/>
      <dgm:spPr/>
      <dgm:t>
        <a:bodyPr/>
        <a:lstStyle/>
        <a:p>
          <a:endParaRPr lang="en-US"/>
        </a:p>
      </dgm:t>
    </dgm:pt>
    <dgm:pt modelId="{B8666F6E-7A79-4F0F-96B2-D37BBA105768}" type="sibTrans" cxnId="{33FEF8D0-F79F-4BFB-9520-DE6FB1A3B9F1}">
      <dgm:prSet phldrT="02" phldr="0"/>
      <dgm:spPr/>
      <dgm:t>
        <a:bodyPr/>
        <a:lstStyle/>
        <a:p>
          <a:endParaRPr lang="en-US" dirty="0"/>
        </a:p>
      </dgm:t>
    </dgm:pt>
    <dgm:pt modelId="{BE5FA27A-317D-4F26-926C-83F1C1586856}">
      <dgm:prSet/>
      <dgm:spPr/>
      <dgm:t>
        <a:bodyPr/>
        <a:lstStyle/>
        <a:p>
          <a:r>
            <a:rPr lang="en-US" dirty="0"/>
            <a:t>Mi Xiang</a:t>
          </a:r>
        </a:p>
      </dgm:t>
    </dgm:pt>
    <dgm:pt modelId="{1F279F5A-D79F-4593-9496-FB9B66078C6E}" type="parTrans" cxnId="{6BA7E0F7-5E7C-465F-A53E-BE24CA00BB58}">
      <dgm:prSet/>
      <dgm:spPr/>
      <dgm:t>
        <a:bodyPr/>
        <a:lstStyle/>
        <a:p>
          <a:endParaRPr lang="en-US"/>
        </a:p>
      </dgm:t>
    </dgm:pt>
    <dgm:pt modelId="{B03D2FA8-2150-4C77-B7F1-B9458587ED64}" type="sibTrans" cxnId="{6BA7E0F7-5E7C-465F-A53E-BE24CA00BB58}">
      <dgm:prSet phldrT="03" phldr="0"/>
      <dgm:spPr/>
      <dgm:t>
        <a:bodyPr/>
        <a:lstStyle/>
        <a:p>
          <a:endParaRPr lang="en-US" dirty="0"/>
        </a:p>
      </dgm:t>
    </dgm:pt>
    <dgm:pt modelId="{DE2083AF-A742-4D99-8B33-891BDFE8D4D5}">
      <dgm:prSet/>
      <dgm:spPr/>
      <dgm:t>
        <a:bodyPr/>
        <a:lstStyle/>
        <a:p>
          <a:r>
            <a:rPr lang="en-US" dirty="0"/>
            <a:t>Ye Sheng Chan Shan</a:t>
          </a:r>
        </a:p>
      </dgm:t>
    </dgm:pt>
    <dgm:pt modelId="{4BD3F5A3-7CEE-468A-8572-9AA524619092}" type="parTrans" cxnId="{B2CF6B3F-B278-4D70-845B-772ED4080F14}">
      <dgm:prSet/>
      <dgm:spPr/>
      <dgm:t>
        <a:bodyPr/>
        <a:lstStyle/>
        <a:p>
          <a:endParaRPr lang="en-US"/>
        </a:p>
      </dgm:t>
    </dgm:pt>
    <dgm:pt modelId="{A353D31A-B743-4B94-9FCB-BEC0E78BC204}" type="sibTrans" cxnId="{B2CF6B3F-B278-4D70-845B-772ED4080F14}">
      <dgm:prSet phldrT="04" phldr="0"/>
      <dgm:spPr/>
      <dgm:t>
        <a:bodyPr/>
        <a:lstStyle/>
        <a:p>
          <a:endParaRPr lang="en-US"/>
        </a:p>
      </dgm:t>
    </dgm:pt>
    <dgm:pt modelId="{36127808-3C4F-468E-BCD1-6CE25EAFD395}" type="pres">
      <dgm:prSet presAssocID="{453117A8-C9A6-4207-89F0-BC2B63C5B1D4}" presName="linear" presStyleCnt="0">
        <dgm:presLayoutVars>
          <dgm:dir/>
          <dgm:animLvl val="lvl"/>
          <dgm:resizeHandles val="exact"/>
        </dgm:presLayoutVars>
      </dgm:prSet>
      <dgm:spPr/>
    </dgm:pt>
    <dgm:pt modelId="{61883B99-3545-400B-83BF-B330B520E7DA}" type="pres">
      <dgm:prSet presAssocID="{3DD23813-2A18-4EEF-8AD7-B9366B65A3F2}" presName="parentLin" presStyleCnt="0"/>
      <dgm:spPr/>
    </dgm:pt>
    <dgm:pt modelId="{AE9F5037-BECD-4262-9281-1B0B4867C8A7}" type="pres">
      <dgm:prSet presAssocID="{3DD23813-2A18-4EEF-8AD7-B9366B65A3F2}" presName="parentLeftMargin" presStyleLbl="node1" presStyleIdx="0" presStyleCnt="4"/>
      <dgm:spPr/>
    </dgm:pt>
    <dgm:pt modelId="{74219D49-5B0E-4BA7-B168-03A44971A7D7}" type="pres">
      <dgm:prSet presAssocID="{3DD23813-2A18-4EEF-8AD7-B9366B65A3F2}" presName="parentText" presStyleLbl="node1" presStyleIdx="0" presStyleCnt="4">
        <dgm:presLayoutVars>
          <dgm:chMax val="0"/>
          <dgm:bulletEnabled val="1"/>
        </dgm:presLayoutVars>
      </dgm:prSet>
      <dgm:spPr/>
    </dgm:pt>
    <dgm:pt modelId="{17E0FF8D-2652-41AC-9BD2-8AF272A04F21}" type="pres">
      <dgm:prSet presAssocID="{3DD23813-2A18-4EEF-8AD7-B9366B65A3F2}" presName="negativeSpace" presStyleCnt="0"/>
      <dgm:spPr/>
    </dgm:pt>
    <dgm:pt modelId="{31E4B8FF-29E1-421A-8850-0DEFD96C0C15}" type="pres">
      <dgm:prSet presAssocID="{3DD23813-2A18-4EEF-8AD7-B9366B65A3F2}" presName="childText" presStyleLbl="conFgAcc1" presStyleIdx="0" presStyleCnt="4">
        <dgm:presLayoutVars>
          <dgm:bulletEnabled val="1"/>
        </dgm:presLayoutVars>
      </dgm:prSet>
      <dgm:spPr/>
    </dgm:pt>
    <dgm:pt modelId="{20F8BC15-012A-4DBE-8408-07FFDA8102FA}" type="pres">
      <dgm:prSet presAssocID="{788C9261-483B-47EF-9C79-2C0F9899D7A7}" presName="spaceBetweenRectangles" presStyleCnt="0"/>
      <dgm:spPr/>
    </dgm:pt>
    <dgm:pt modelId="{7DA4415C-54F5-4B7F-8F26-3797DE651A00}" type="pres">
      <dgm:prSet presAssocID="{1D8D043B-ED6C-4D87-99EB-973065CA73AF}" presName="parentLin" presStyleCnt="0"/>
      <dgm:spPr/>
    </dgm:pt>
    <dgm:pt modelId="{D2891EE8-07FD-4951-AFDD-80940C251F44}" type="pres">
      <dgm:prSet presAssocID="{1D8D043B-ED6C-4D87-99EB-973065CA73AF}" presName="parentLeftMargin" presStyleLbl="node1" presStyleIdx="0" presStyleCnt="4"/>
      <dgm:spPr/>
    </dgm:pt>
    <dgm:pt modelId="{69D22155-421A-4149-A7E3-26CADD1120C4}" type="pres">
      <dgm:prSet presAssocID="{1D8D043B-ED6C-4D87-99EB-973065CA73AF}" presName="parentText" presStyleLbl="node1" presStyleIdx="1" presStyleCnt="4">
        <dgm:presLayoutVars>
          <dgm:chMax val="0"/>
          <dgm:bulletEnabled val="1"/>
        </dgm:presLayoutVars>
      </dgm:prSet>
      <dgm:spPr/>
    </dgm:pt>
    <dgm:pt modelId="{865AA794-1FD0-4D75-890F-C938095CFFC8}" type="pres">
      <dgm:prSet presAssocID="{1D8D043B-ED6C-4D87-99EB-973065CA73AF}" presName="negativeSpace" presStyleCnt="0"/>
      <dgm:spPr/>
    </dgm:pt>
    <dgm:pt modelId="{CC53B8E0-825A-49DF-8182-4D682B153DA0}" type="pres">
      <dgm:prSet presAssocID="{1D8D043B-ED6C-4D87-99EB-973065CA73AF}" presName="childText" presStyleLbl="conFgAcc1" presStyleIdx="1" presStyleCnt="4">
        <dgm:presLayoutVars>
          <dgm:bulletEnabled val="1"/>
        </dgm:presLayoutVars>
      </dgm:prSet>
      <dgm:spPr/>
    </dgm:pt>
    <dgm:pt modelId="{EEE4FB9E-141F-496F-AA07-1B073DE63CD9}" type="pres">
      <dgm:prSet presAssocID="{B8666F6E-7A79-4F0F-96B2-D37BBA105768}" presName="spaceBetweenRectangles" presStyleCnt="0"/>
      <dgm:spPr/>
    </dgm:pt>
    <dgm:pt modelId="{A0FF99C6-2F44-40D0-B84D-1E242CD3FC53}" type="pres">
      <dgm:prSet presAssocID="{BE5FA27A-317D-4F26-926C-83F1C1586856}" presName="parentLin" presStyleCnt="0"/>
      <dgm:spPr/>
    </dgm:pt>
    <dgm:pt modelId="{283EC920-1119-4480-92BE-B731917306B6}" type="pres">
      <dgm:prSet presAssocID="{BE5FA27A-317D-4F26-926C-83F1C1586856}" presName="parentLeftMargin" presStyleLbl="node1" presStyleIdx="1" presStyleCnt="4"/>
      <dgm:spPr/>
    </dgm:pt>
    <dgm:pt modelId="{892FA441-A5B4-4B0A-BC0F-BE30E04AFE21}" type="pres">
      <dgm:prSet presAssocID="{BE5FA27A-317D-4F26-926C-83F1C1586856}" presName="parentText" presStyleLbl="node1" presStyleIdx="2" presStyleCnt="4">
        <dgm:presLayoutVars>
          <dgm:chMax val="0"/>
          <dgm:bulletEnabled val="1"/>
        </dgm:presLayoutVars>
      </dgm:prSet>
      <dgm:spPr/>
    </dgm:pt>
    <dgm:pt modelId="{6925106A-F5A9-4BBB-92C2-41FCE9B987CF}" type="pres">
      <dgm:prSet presAssocID="{BE5FA27A-317D-4F26-926C-83F1C1586856}" presName="negativeSpace" presStyleCnt="0"/>
      <dgm:spPr/>
    </dgm:pt>
    <dgm:pt modelId="{A314E790-9EC4-4A3B-AECF-D33D05B8F34D}" type="pres">
      <dgm:prSet presAssocID="{BE5FA27A-317D-4F26-926C-83F1C1586856}" presName="childText" presStyleLbl="conFgAcc1" presStyleIdx="2" presStyleCnt="4">
        <dgm:presLayoutVars>
          <dgm:bulletEnabled val="1"/>
        </dgm:presLayoutVars>
      </dgm:prSet>
      <dgm:spPr/>
    </dgm:pt>
    <dgm:pt modelId="{974CFC59-97CC-4803-A168-F1BEF87D7A57}" type="pres">
      <dgm:prSet presAssocID="{B03D2FA8-2150-4C77-B7F1-B9458587ED64}" presName="spaceBetweenRectangles" presStyleCnt="0"/>
      <dgm:spPr/>
    </dgm:pt>
    <dgm:pt modelId="{F8C51FE4-6A41-47F8-B4E9-4C0CD4ED2CA7}" type="pres">
      <dgm:prSet presAssocID="{DE2083AF-A742-4D99-8B33-891BDFE8D4D5}" presName="parentLin" presStyleCnt="0"/>
      <dgm:spPr/>
    </dgm:pt>
    <dgm:pt modelId="{0AC0A076-2BD4-461E-9D8C-3453E0266377}" type="pres">
      <dgm:prSet presAssocID="{DE2083AF-A742-4D99-8B33-891BDFE8D4D5}" presName="parentLeftMargin" presStyleLbl="node1" presStyleIdx="2" presStyleCnt="4"/>
      <dgm:spPr/>
    </dgm:pt>
    <dgm:pt modelId="{B70440F7-4442-4F16-ACAA-EE265ACDB978}" type="pres">
      <dgm:prSet presAssocID="{DE2083AF-A742-4D99-8B33-891BDFE8D4D5}" presName="parentText" presStyleLbl="node1" presStyleIdx="3" presStyleCnt="4">
        <dgm:presLayoutVars>
          <dgm:chMax val="0"/>
          <dgm:bulletEnabled val="1"/>
        </dgm:presLayoutVars>
      </dgm:prSet>
      <dgm:spPr/>
    </dgm:pt>
    <dgm:pt modelId="{1A64F4A9-6718-4E55-9B56-F8015C41F465}" type="pres">
      <dgm:prSet presAssocID="{DE2083AF-A742-4D99-8B33-891BDFE8D4D5}" presName="negativeSpace" presStyleCnt="0"/>
      <dgm:spPr/>
    </dgm:pt>
    <dgm:pt modelId="{5074FF36-F18D-462C-87D5-2144EC58AEC5}" type="pres">
      <dgm:prSet presAssocID="{DE2083AF-A742-4D99-8B33-891BDFE8D4D5}" presName="childText" presStyleLbl="conFgAcc1" presStyleIdx="3" presStyleCnt="4">
        <dgm:presLayoutVars>
          <dgm:bulletEnabled val="1"/>
        </dgm:presLayoutVars>
      </dgm:prSet>
      <dgm:spPr/>
    </dgm:pt>
  </dgm:ptLst>
  <dgm:cxnLst>
    <dgm:cxn modelId="{E0DFD11B-07BC-4560-A11E-4DEC05752981}" srcId="{453117A8-C9A6-4207-89F0-BC2B63C5B1D4}" destId="{3DD23813-2A18-4EEF-8AD7-B9366B65A3F2}" srcOrd="0" destOrd="0" parTransId="{EEF000FD-D1D6-4196-B5F1-6B6F5AA30B33}" sibTransId="{788C9261-483B-47EF-9C79-2C0F9899D7A7}"/>
    <dgm:cxn modelId="{B2CF6B3F-B278-4D70-845B-772ED4080F14}" srcId="{453117A8-C9A6-4207-89F0-BC2B63C5B1D4}" destId="{DE2083AF-A742-4D99-8B33-891BDFE8D4D5}" srcOrd="3" destOrd="0" parTransId="{4BD3F5A3-7CEE-468A-8572-9AA524619092}" sibTransId="{A353D31A-B743-4B94-9FCB-BEC0E78BC204}"/>
    <dgm:cxn modelId="{C660086C-1A13-4ECE-B778-22CD9E309705}" type="presOf" srcId="{DE2083AF-A742-4D99-8B33-891BDFE8D4D5}" destId="{0AC0A076-2BD4-461E-9D8C-3453E0266377}" srcOrd="0" destOrd="0" presId="urn:microsoft.com/office/officeart/2005/8/layout/list1"/>
    <dgm:cxn modelId="{12009C53-E746-44A6-B965-AA63A45B12B2}" type="presOf" srcId="{3DD23813-2A18-4EEF-8AD7-B9366B65A3F2}" destId="{74219D49-5B0E-4BA7-B168-03A44971A7D7}" srcOrd="1" destOrd="0" presId="urn:microsoft.com/office/officeart/2005/8/layout/list1"/>
    <dgm:cxn modelId="{D1462C54-34C5-49D0-981B-7E5C4880AC54}" type="presOf" srcId="{3DD23813-2A18-4EEF-8AD7-B9366B65A3F2}" destId="{AE9F5037-BECD-4262-9281-1B0B4867C8A7}" srcOrd="0" destOrd="0" presId="urn:microsoft.com/office/officeart/2005/8/layout/list1"/>
    <dgm:cxn modelId="{1B9FFA7C-AFEB-46AB-BC97-F31925BB86CA}" type="presOf" srcId="{BE5FA27A-317D-4F26-926C-83F1C1586856}" destId="{283EC920-1119-4480-92BE-B731917306B6}" srcOrd="0" destOrd="0" presId="urn:microsoft.com/office/officeart/2005/8/layout/list1"/>
    <dgm:cxn modelId="{33898781-3891-4100-9B1E-3D287E2F1AC1}" type="presOf" srcId="{DE2083AF-A742-4D99-8B33-891BDFE8D4D5}" destId="{B70440F7-4442-4F16-ACAA-EE265ACDB978}" srcOrd="1" destOrd="0" presId="urn:microsoft.com/office/officeart/2005/8/layout/list1"/>
    <dgm:cxn modelId="{6CEE1489-554D-4690-A4FC-E443E2AF2C35}" type="presOf" srcId="{453117A8-C9A6-4207-89F0-BC2B63C5B1D4}" destId="{36127808-3C4F-468E-BCD1-6CE25EAFD395}" srcOrd="0" destOrd="0" presId="urn:microsoft.com/office/officeart/2005/8/layout/list1"/>
    <dgm:cxn modelId="{C8641D92-3982-4A04-B63F-742B75A264D3}" type="presOf" srcId="{BE5FA27A-317D-4F26-926C-83F1C1586856}" destId="{892FA441-A5B4-4B0A-BC0F-BE30E04AFE21}" srcOrd="1" destOrd="0" presId="urn:microsoft.com/office/officeart/2005/8/layout/list1"/>
    <dgm:cxn modelId="{9DA0CF95-9F1D-4BAA-BB16-1A9C43D1231F}" type="presOf" srcId="{1D8D043B-ED6C-4D87-99EB-973065CA73AF}" destId="{69D22155-421A-4149-A7E3-26CADD1120C4}" srcOrd="1" destOrd="0" presId="urn:microsoft.com/office/officeart/2005/8/layout/list1"/>
    <dgm:cxn modelId="{F8F5C29C-5217-465A-9734-4F3AEC784CDD}" type="presOf" srcId="{1D8D043B-ED6C-4D87-99EB-973065CA73AF}" destId="{D2891EE8-07FD-4951-AFDD-80940C251F44}" srcOrd="0" destOrd="0" presId="urn:microsoft.com/office/officeart/2005/8/layout/list1"/>
    <dgm:cxn modelId="{33FEF8D0-F79F-4BFB-9520-DE6FB1A3B9F1}" srcId="{453117A8-C9A6-4207-89F0-BC2B63C5B1D4}" destId="{1D8D043B-ED6C-4D87-99EB-973065CA73AF}" srcOrd="1" destOrd="0" parTransId="{CF52E698-1391-42D0-9CB4-6EF64303EB1C}" sibTransId="{B8666F6E-7A79-4F0F-96B2-D37BBA105768}"/>
    <dgm:cxn modelId="{6BA7E0F7-5E7C-465F-A53E-BE24CA00BB58}" srcId="{453117A8-C9A6-4207-89F0-BC2B63C5B1D4}" destId="{BE5FA27A-317D-4F26-926C-83F1C1586856}" srcOrd="2" destOrd="0" parTransId="{1F279F5A-D79F-4593-9496-FB9B66078C6E}" sibTransId="{B03D2FA8-2150-4C77-B7F1-B9458587ED64}"/>
    <dgm:cxn modelId="{D220850D-C461-453C-B81A-D05E0480A5B4}" type="presParOf" srcId="{36127808-3C4F-468E-BCD1-6CE25EAFD395}" destId="{61883B99-3545-400B-83BF-B330B520E7DA}" srcOrd="0" destOrd="0" presId="urn:microsoft.com/office/officeart/2005/8/layout/list1"/>
    <dgm:cxn modelId="{F460BA8D-B184-4209-B5DB-F6F23A92472E}" type="presParOf" srcId="{61883B99-3545-400B-83BF-B330B520E7DA}" destId="{AE9F5037-BECD-4262-9281-1B0B4867C8A7}" srcOrd="0" destOrd="0" presId="urn:microsoft.com/office/officeart/2005/8/layout/list1"/>
    <dgm:cxn modelId="{7905609D-EE20-4C42-ABEF-53B02B0BA92D}" type="presParOf" srcId="{61883B99-3545-400B-83BF-B330B520E7DA}" destId="{74219D49-5B0E-4BA7-B168-03A44971A7D7}" srcOrd="1" destOrd="0" presId="urn:microsoft.com/office/officeart/2005/8/layout/list1"/>
    <dgm:cxn modelId="{35A69449-5C11-48A0-A6A2-9886B701EF4A}" type="presParOf" srcId="{36127808-3C4F-468E-BCD1-6CE25EAFD395}" destId="{17E0FF8D-2652-41AC-9BD2-8AF272A04F21}" srcOrd="1" destOrd="0" presId="urn:microsoft.com/office/officeart/2005/8/layout/list1"/>
    <dgm:cxn modelId="{80CE5488-DE28-4EAA-AD31-7547938F3558}" type="presParOf" srcId="{36127808-3C4F-468E-BCD1-6CE25EAFD395}" destId="{31E4B8FF-29E1-421A-8850-0DEFD96C0C15}" srcOrd="2" destOrd="0" presId="urn:microsoft.com/office/officeart/2005/8/layout/list1"/>
    <dgm:cxn modelId="{C0D8AD9F-3E89-479A-B6FE-8EAD95C6C041}" type="presParOf" srcId="{36127808-3C4F-468E-BCD1-6CE25EAFD395}" destId="{20F8BC15-012A-4DBE-8408-07FFDA8102FA}" srcOrd="3" destOrd="0" presId="urn:microsoft.com/office/officeart/2005/8/layout/list1"/>
    <dgm:cxn modelId="{74863D57-4D4D-4008-98C2-BC5B0A5027EF}" type="presParOf" srcId="{36127808-3C4F-468E-BCD1-6CE25EAFD395}" destId="{7DA4415C-54F5-4B7F-8F26-3797DE651A00}" srcOrd="4" destOrd="0" presId="urn:microsoft.com/office/officeart/2005/8/layout/list1"/>
    <dgm:cxn modelId="{C59B4BB6-EC52-48BE-A760-6FA914AD0BB2}" type="presParOf" srcId="{7DA4415C-54F5-4B7F-8F26-3797DE651A00}" destId="{D2891EE8-07FD-4951-AFDD-80940C251F44}" srcOrd="0" destOrd="0" presId="urn:microsoft.com/office/officeart/2005/8/layout/list1"/>
    <dgm:cxn modelId="{A1A8A9D2-F6AE-48FB-AD21-A444CF1BB6AF}" type="presParOf" srcId="{7DA4415C-54F5-4B7F-8F26-3797DE651A00}" destId="{69D22155-421A-4149-A7E3-26CADD1120C4}" srcOrd="1" destOrd="0" presId="urn:microsoft.com/office/officeart/2005/8/layout/list1"/>
    <dgm:cxn modelId="{D4CB618C-F76F-4DA9-AABA-1B9F4DE6BEBE}" type="presParOf" srcId="{36127808-3C4F-468E-BCD1-6CE25EAFD395}" destId="{865AA794-1FD0-4D75-890F-C938095CFFC8}" srcOrd="5" destOrd="0" presId="urn:microsoft.com/office/officeart/2005/8/layout/list1"/>
    <dgm:cxn modelId="{46E49094-B3A6-4C18-85B9-1CD5FBCAFE28}" type="presParOf" srcId="{36127808-3C4F-468E-BCD1-6CE25EAFD395}" destId="{CC53B8E0-825A-49DF-8182-4D682B153DA0}" srcOrd="6" destOrd="0" presId="urn:microsoft.com/office/officeart/2005/8/layout/list1"/>
    <dgm:cxn modelId="{C913B2A9-98D3-464E-B996-95B948BD72D6}" type="presParOf" srcId="{36127808-3C4F-468E-BCD1-6CE25EAFD395}" destId="{EEE4FB9E-141F-496F-AA07-1B073DE63CD9}" srcOrd="7" destOrd="0" presId="urn:microsoft.com/office/officeart/2005/8/layout/list1"/>
    <dgm:cxn modelId="{E39DE1C5-A500-40C2-9391-59496E1FC8E1}" type="presParOf" srcId="{36127808-3C4F-468E-BCD1-6CE25EAFD395}" destId="{A0FF99C6-2F44-40D0-B84D-1E242CD3FC53}" srcOrd="8" destOrd="0" presId="urn:microsoft.com/office/officeart/2005/8/layout/list1"/>
    <dgm:cxn modelId="{90A14389-2C91-4CD5-AE70-CAFFB0F02962}" type="presParOf" srcId="{A0FF99C6-2F44-40D0-B84D-1E242CD3FC53}" destId="{283EC920-1119-4480-92BE-B731917306B6}" srcOrd="0" destOrd="0" presId="urn:microsoft.com/office/officeart/2005/8/layout/list1"/>
    <dgm:cxn modelId="{07C467DF-9600-4E74-A93E-E003093EE7AD}" type="presParOf" srcId="{A0FF99C6-2F44-40D0-B84D-1E242CD3FC53}" destId="{892FA441-A5B4-4B0A-BC0F-BE30E04AFE21}" srcOrd="1" destOrd="0" presId="urn:microsoft.com/office/officeart/2005/8/layout/list1"/>
    <dgm:cxn modelId="{FC4C713B-712F-4208-9AE1-5305DC464E52}" type="presParOf" srcId="{36127808-3C4F-468E-BCD1-6CE25EAFD395}" destId="{6925106A-F5A9-4BBB-92C2-41FCE9B987CF}" srcOrd="9" destOrd="0" presId="urn:microsoft.com/office/officeart/2005/8/layout/list1"/>
    <dgm:cxn modelId="{8DA02614-90AE-4A7C-8924-53974E243099}" type="presParOf" srcId="{36127808-3C4F-468E-BCD1-6CE25EAFD395}" destId="{A314E790-9EC4-4A3B-AECF-D33D05B8F34D}" srcOrd="10" destOrd="0" presId="urn:microsoft.com/office/officeart/2005/8/layout/list1"/>
    <dgm:cxn modelId="{31FE9A83-B4A7-4E76-BB41-635116D328CE}" type="presParOf" srcId="{36127808-3C4F-468E-BCD1-6CE25EAFD395}" destId="{974CFC59-97CC-4803-A168-F1BEF87D7A57}" srcOrd="11" destOrd="0" presId="urn:microsoft.com/office/officeart/2005/8/layout/list1"/>
    <dgm:cxn modelId="{6322083D-93E3-4D90-8999-E171779B8895}" type="presParOf" srcId="{36127808-3C4F-468E-BCD1-6CE25EAFD395}" destId="{F8C51FE4-6A41-47F8-B4E9-4C0CD4ED2CA7}" srcOrd="12" destOrd="0" presId="urn:microsoft.com/office/officeart/2005/8/layout/list1"/>
    <dgm:cxn modelId="{15740783-E8C2-4979-A5B9-33F4B6260909}" type="presParOf" srcId="{F8C51FE4-6A41-47F8-B4E9-4C0CD4ED2CA7}" destId="{0AC0A076-2BD4-461E-9D8C-3453E0266377}" srcOrd="0" destOrd="0" presId="urn:microsoft.com/office/officeart/2005/8/layout/list1"/>
    <dgm:cxn modelId="{6613992C-42CF-49CA-B4D9-844E58622B28}" type="presParOf" srcId="{F8C51FE4-6A41-47F8-B4E9-4C0CD4ED2CA7}" destId="{B70440F7-4442-4F16-ACAA-EE265ACDB978}" srcOrd="1" destOrd="0" presId="urn:microsoft.com/office/officeart/2005/8/layout/list1"/>
    <dgm:cxn modelId="{E071FE03-2606-4FAF-B3C8-16DBE2801BB5}" type="presParOf" srcId="{36127808-3C4F-468E-BCD1-6CE25EAFD395}" destId="{1A64F4A9-6718-4E55-9B56-F8015C41F465}" srcOrd="13" destOrd="0" presId="urn:microsoft.com/office/officeart/2005/8/layout/list1"/>
    <dgm:cxn modelId="{4E607ADB-C91F-479A-8DAE-E8296AA5F211}" type="presParOf" srcId="{36127808-3C4F-468E-BCD1-6CE25EAFD395}" destId="{5074FF36-F18D-462C-87D5-2144EC58AEC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4B8FF-29E1-421A-8850-0DEFD96C0C15}">
      <dsp:nvSpPr>
        <dsp:cNvPr id="0" name=""/>
        <dsp:cNvSpPr/>
      </dsp:nvSpPr>
      <dsp:spPr>
        <a:xfrm>
          <a:off x="0" y="407579"/>
          <a:ext cx="9872871" cy="554400"/>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4219D49-5B0E-4BA7-B168-03A44971A7D7}">
      <dsp:nvSpPr>
        <dsp:cNvPr id="0" name=""/>
        <dsp:cNvSpPr/>
      </dsp:nvSpPr>
      <dsp:spPr>
        <a:xfrm>
          <a:off x="493643" y="82859"/>
          <a:ext cx="6911009" cy="649440"/>
        </a:xfrm>
        <a:prstGeom prst="round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1220" tIns="0" rIns="261220" bIns="0" numCol="1" spcCol="1270" anchor="ctr" anchorCtr="0">
          <a:noAutofit/>
        </a:bodyPr>
        <a:lstStyle/>
        <a:p>
          <a:pPr marL="0" lvl="0" indent="0" algn="l" defTabSz="977900">
            <a:lnSpc>
              <a:spcPct val="90000"/>
            </a:lnSpc>
            <a:spcBef>
              <a:spcPct val="0"/>
            </a:spcBef>
            <a:spcAft>
              <a:spcPct val="35000"/>
            </a:spcAft>
            <a:buNone/>
          </a:pPr>
          <a:r>
            <a:rPr lang="en-US" sz="2200" kern="1200" dirty="0" err="1"/>
            <a:t>Dongfang</a:t>
          </a:r>
          <a:r>
            <a:rPr lang="en-US" sz="2200" kern="1200" dirty="0"/>
            <a:t> </a:t>
          </a:r>
          <a:r>
            <a:rPr lang="en-US" sz="2200" kern="1200" dirty="0" err="1"/>
            <a:t>Meiren</a:t>
          </a:r>
          <a:endParaRPr lang="en-US" sz="2200" kern="1200" dirty="0"/>
        </a:p>
      </dsp:txBody>
      <dsp:txXfrm>
        <a:off x="525346" y="114562"/>
        <a:ext cx="6847603" cy="586034"/>
      </dsp:txXfrm>
    </dsp:sp>
    <dsp:sp modelId="{CC53B8E0-825A-49DF-8182-4D682B153DA0}">
      <dsp:nvSpPr>
        <dsp:cNvPr id="0" name=""/>
        <dsp:cNvSpPr/>
      </dsp:nvSpPr>
      <dsp:spPr>
        <a:xfrm>
          <a:off x="0" y="1405499"/>
          <a:ext cx="9872871" cy="554400"/>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9D22155-421A-4149-A7E3-26CADD1120C4}">
      <dsp:nvSpPr>
        <dsp:cNvPr id="0" name=""/>
        <dsp:cNvSpPr/>
      </dsp:nvSpPr>
      <dsp:spPr>
        <a:xfrm>
          <a:off x="493643" y="1080779"/>
          <a:ext cx="6911009" cy="649440"/>
        </a:xfrm>
        <a:prstGeom prst="round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1220" tIns="0" rIns="261220" bIns="0" numCol="1" spcCol="1270" anchor="ctr" anchorCtr="0">
          <a:noAutofit/>
        </a:bodyPr>
        <a:lstStyle/>
        <a:p>
          <a:pPr marL="0" lvl="0" indent="0" algn="l" defTabSz="977900">
            <a:lnSpc>
              <a:spcPct val="90000"/>
            </a:lnSpc>
            <a:spcBef>
              <a:spcPct val="0"/>
            </a:spcBef>
            <a:spcAft>
              <a:spcPct val="35000"/>
            </a:spcAft>
            <a:buNone/>
          </a:pPr>
          <a:r>
            <a:rPr lang="en-US" sz="2200" kern="1200" dirty="0" err="1"/>
            <a:t>Gui</a:t>
          </a:r>
          <a:r>
            <a:rPr lang="en-US" sz="2200" kern="1200" dirty="0"/>
            <a:t> Fei</a:t>
          </a:r>
        </a:p>
      </dsp:txBody>
      <dsp:txXfrm>
        <a:off x="525346" y="1112482"/>
        <a:ext cx="6847603" cy="586034"/>
      </dsp:txXfrm>
    </dsp:sp>
    <dsp:sp modelId="{A314E790-9EC4-4A3B-AECF-D33D05B8F34D}">
      <dsp:nvSpPr>
        <dsp:cNvPr id="0" name=""/>
        <dsp:cNvSpPr/>
      </dsp:nvSpPr>
      <dsp:spPr>
        <a:xfrm>
          <a:off x="0" y="2403419"/>
          <a:ext cx="9872871" cy="554400"/>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92FA441-A5B4-4B0A-BC0F-BE30E04AFE21}">
      <dsp:nvSpPr>
        <dsp:cNvPr id="0" name=""/>
        <dsp:cNvSpPr/>
      </dsp:nvSpPr>
      <dsp:spPr>
        <a:xfrm>
          <a:off x="493643" y="2078699"/>
          <a:ext cx="6911009" cy="649440"/>
        </a:xfrm>
        <a:prstGeom prst="round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1220" tIns="0" rIns="261220" bIns="0" numCol="1" spcCol="1270" anchor="ctr" anchorCtr="0">
          <a:noAutofit/>
        </a:bodyPr>
        <a:lstStyle/>
        <a:p>
          <a:pPr marL="0" lvl="0" indent="0" algn="l" defTabSz="977900">
            <a:lnSpc>
              <a:spcPct val="90000"/>
            </a:lnSpc>
            <a:spcBef>
              <a:spcPct val="0"/>
            </a:spcBef>
            <a:spcAft>
              <a:spcPct val="35000"/>
            </a:spcAft>
            <a:buNone/>
          </a:pPr>
          <a:r>
            <a:rPr lang="en-US" sz="2200" kern="1200" dirty="0"/>
            <a:t>Mi Xiang</a:t>
          </a:r>
        </a:p>
      </dsp:txBody>
      <dsp:txXfrm>
        <a:off x="525346" y="2110402"/>
        <a:ext cx="6847603" cy="586034"/>
      </dsp:txXfrm>
    </dsp:sp>
    <dsp:sp modelId="{5074FF36-F18D-462C-87D5-2144EC58AEC5}">
      <dsp:nvSpPr>
        <dsp:cNvPr id="0" name=""/>
        <dsp:cNvSpPr/>
      </dsp:nvSpPr>
      <dsp:spPr>
        <a:xfrm>
          <a:off x="0" y="3401340"/>
          <a:ext cx="9872871" cy="554400"/>
        </a:xfrm>
        <a:prstGeom prst="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70440F7-4442-4F16-ACAA-EE265ACDB978}">
      <dsp:nvSpPr>
        <dsp:cNvPr id="0" name=""/>
        <dsp:cNvSpPr/>
      </dsp:nvSpPr>
      <dsp:spPr>
        <a:xfrm>
          <a:off x="493643" y="3076620"/>
          <a:ext cx="6911009" cy="649440"/>
        </a:xfrm>
        <a:prstGeom prst="roundRect">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1220" tIns="0" rIns="261220" bIns="0" numCol="1" spcCol="1270" anchor="ctr" anchorCtr="0">
          <a:noAutofit/>
        </a:bodyPr>
        <a:lstStyle/>
        <a:p>
          <a:pPr marL="0" lvl="0" indent="0" algn="l" defTabSz="977900">
            <a:lnSpc>
              <a:spcPct val="90000"/>
            </a:lnSpc>
            <a:spcBef>
              <a:spcPct val="0"/>
            </a:spcBef>
            <a:spcAft>
              <a:spcPct val="35000"/>
            </a:spcAft>
            <a:buNone/>
          </a:pPr>
          <a:r>
            <a:rPr lang="en-US" sz="2200" kern="1200" dirty="0"/>
            <a:t>Ye Sheng Chan Shan</a:t>
          </a:r>
        </a:p>
      </dsp:txBody>
      <dsp:txXfrm>
        <a:off x="525346" y="3108323"/>
        <a:ext cx="6847603"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C82E2-3434-4F8F-B24D-E09295921497}" type="datetimeFigureOut">
              <a:rPr lang="en-US" smtClean="0"/>
              <a:t>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93C6C-82EA-4D9D-AA8A-69C85F2EE2B5}" type="slidenum">
              <a:rPr lang="en-US" smtClean="0"/>
              <a:t>‹#›</a:t>
            </a:fld>
            <a:endParaRPr lang="en-US" dirty="0"/>
          </a:p>
        </p:txBody>
      </p:sp>
    </p:spTree>
    <p:extLst>
      <p:ext uri="{BB962C8B-B14F-4D97-AF65-F5344CB8AC3E}">
        <p14:creationId xmlns:p14="http://schemas.microsoft.com/office/powerpoint/2010/main" val="537326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5539117B-1405-4997-81DF-D47685487591}" type="datetime1">
              <a:rPr lang="en-US" smtClean="0"/>
              <a:t>1/2/2022</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AD327-AB58-4897-AF71-6D19B63EA53A}" type="datetime1">
              <a:rPr lang="en-US" smtClean="0"/>
              <a:t>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0F879-CB5E-4D5D-8720-D92DA7AE545E}" type="datetime1">
              <a:rPr lang="en-US" smtClean="0"/>
              <a:t>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87957-4685-4AAA-AC15-17027EB8CE3B}" type="datetime1">
              <a:rPr lang="en-US" smtClean="0"/>
              <a:t>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B02546-CD2F-49E1-B1D0-A834B66B5E2F}" type="datetime1">
              <a:rPr lang="en-US" smtClean="0"/>
              <a:t>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7815D2-491A-4C11-867A-1AADC7361863}" type="datetime1">
              <a:rPr lang="en-US" smtClean="0"/>
              <a:t>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5CC7DB-A260-4317-B84F-54DF88D675D3}" type="datetime1">
              <a:rPr lang="en-US" smtClean="0"/>
              <a:t>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3632A5-C0DB-45B3-9A28-AA7E7B5E7621}" type="datetime1">
              <a:rPr lang="en-US" smtClean="0"/>
              <a:t>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F6FDAC-91B9-467F-9D59-FECADBF43D47}" type="datetime1">
              <a:rPr lang="en-US" smtClean="0"/>
              <a:t>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51332A-5D1A-4A68-8DC3-3FC24CFC5B34}" type="datetime1">
              <a:rPr lang="en-US" smtClean="0"/>
              <a:t>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47A8BF-B3DA-48FF-989E-13589D6975D0}" type="datetime1">
              <a:rPr lang="en-US" smtClean="0"/>
              <a:t>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3B4EE1E-2631-4416-BD05-4FE45075E299}" type="datetime1">
              <a:rPr lang="en-US" smtClean="0"/>
              <a:t>1/2/2022</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happyearthtea.com/blogs/blog/70764101-concubine-oolong"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hyperlink" Target="https://www.plantwise.org/KnowledgeBank/pmdg/20157801470" TargetMode="External"/><Relationship Id="rId4" Type="http://schemas.openxmlformats.org/officeDocument/2006/relationships/image" Target="../media/image4.im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4206240"/>
            <a:ext cx="9966960" cy="1325880"/>
          </a:xfrm>
        </p:spPr>
        <p:txBody>
          <a:bodyPr>
            <a:normAutofit/>
          </a:bodyPr>
          <a:lstStyle/>
          <a:p>
            <a:r>
              <a:rPr lang="en-US" sz="6600" dirty="0">
                <a:solidFill>
                  <a:schemeClr val="accent1">
                    <a:lumMod val="50000"/>
                  </a:schemeClr>
                </a:solidFill>
              </a:rPr>
              <a:t>Bug Bitten Teas</a:t>
            </a:r>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5596128"/>
            <a:ext cx="8767860" cy="557784"/>
          </a:xfrm>
        </p:spPr>
        <p:txBody>
          <a:bodyPr>
            <a:normAutofit fontScale="62500" lnSpcReduction="20000"/>
          </a:bodyPr>
          <a:lstStyle/>
          <a:p>
            <a:r>
              <a:rPr lang="en-US" sz="2000" dirty="0">
                <a:solidFill>
                  <a:schemeClr val="accent1">
                    <a:lumMod val="50000"/>
                  </a:schemeClr>
                </a:solidFill>
              </a:rPr>
              <a:t>Presented By: </a:t>
            </a:r>
          </a:p>
          <a:p>
            <a:r>
              <a:rPr lang="en-US" sz="2000" dirty="0">
                <a:solidFill>
                  <a:schemeClr val="accent1">
                    <a:lumMod val="50000"/>
                  </a:schemeClr>
                </a:solidFill>
              </a:rPr>
              <a:t>New York Tea Society</a:t>
            </a:r>
          </a:p>
        </p:txBody>
      </p:sp>
      <p:pic>
        <p:nvPicPr>
          <p:cNvPr id="5" name="Picture 4" descr="A close up of a green field">
            <a:extLst>
              <a:ext uri="{FF2B5EF4-FFF2-40B4-BE49-F238E27FC236}">
                <a16:creationId xmlns:a16="http://schemas.microsoft.com/office/drawing/2014/main" id="{4E312030-0DC2-4F76-9D84-36063902EC4D}"/>
              </a:ext>
            </a:extLst>
          </p:cNvPr>
          <p:cNvPicPr>
            <a:picLocks noChangeAspect="1"/>
          </p:cNvPicPr>
          <p:nvPr/>
        </p:nvPicPr>
        <p:blipFill rotWithShape="1">
          <a:blip r:embed="rId2"/>
          <a:srcRect t="21867" r="1" b="29770"/>
          <a:stretch/>
        </p:blipFill>
        <p:spPr>
          <a:xfrm>
            <a:off x="243840" y="256540"/>
            <a:ext cx="11704320" cy="3764276"/>
          </a:xfrm>
          <a:prstGeom prst="rect">
            <a:avLst/>
          </a:prstGeom>
        </p:spPr>
      </p:pic>
    </p:spTree>
    <p:extLst>
      <p:ext uri="{BB962C8B-B14F-4D97-AF65-F5344CB8AC3E}">
        <p14:creationId xmlns:p14="http://schemas.microsoft.com/office/powerpoint/2010/main" val="1935269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3" name="Rectangle 23">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34BB2E7-438F-4ED9-80D0-DA5F2142F6F6}"/>
              </a:ext>
            </a:extLst>
          </p:cNvPr>
          <p:cNvSpPr>
            <a:spLocks noGrp="1"/>
          </p:cNvSpPr>
          <p:nvPr>
            <p:ph type="title"/>
          </p:nvPr>
        </p:nvSpPr>
        <p:spPr>
          <a:xfrm>
            <a:off x="7912154" y="243840"/>
            <a:ext cx="3465709" cy="1443269"/>
          </a:xfrm>
        </p:spPr>
        <p:txBody>
          <a:bodyPr vert="horz" lIns="91440" tIns="45720" rIns="91440" bIns="45720" rtlCol="0" anchor="ctr">
            <a:normAutofit/>
          </a:bodyPr>
          <a:lstStyle/>
          <a:p>
            <a:r>
              <a:rPr lang="en-US" sz="4000" dirty="0">
                <a:solidFill>
                  <a:schemeClr val="accent1">
                    <a:lumMod val="50000"/>
                  </a:schemeClr>
                </a:solidFill>
              </a:rPr>
              <a:t>Bug Bitten Teas</a:t>
            </a:r>
          </a:p>
        </p:txBody>
      </p:sp>
      <p:sp>
        <p:nvSpPr>
          <p:cNvPr id="34" name="TextBox 18">
            <a:extLst>
              <a:ext uri="{FF2B5EF4-FFF2-40B4-BE49-F238E27FC236}">
                <a16:creationId xmlns:a16="http://schemas.microsoft.com/office/drawing/2014/main" id="{76E0C5B4-DD0F-4458-9011-6B38E5BD52E4}"/>
              </a:ext>
            </a:extLst>
          </p:cNvPr>
          <p:cNvSpPr txBox="1"/>
          <p:nvPr/>
        </p:nvSpPr>
        <p:spPr>
          <a:xfrm>
            <a:off x="236221" y="410444"/>
            <a:ext cx="6759346" cy="6037111"/>
          </a:xfrm>
          <a:prstGeom prst="rect">
            <a:avLst/>
          </a:prstGeom>
        </p:spPr>
        <p:txBody>
          <a:bodyPr vert="horz" lIns="91440" tIns="45720" rIns="91440" bIns="45720" rtlCol="0">
            <a:noAutofit/>
          </a:bodyPr>
          <a:lstStyle/>
          <a:p>
            <a:pPr marL="342900" marR="0" lvl="0" indent="-182880" defTabSz="914400">
              <a:lnSpc>
                <a:spcPct val="90000"/>
              </a:lnSpc>
              <a:spcBef>
                <a:spcPts val="0"/>
              </a:spcBef>
              <a:spcAft>
                <a:spcPts val="600"/>
              </a:spcAft>
              <a:buClr>
                <a:schemeClr val="accent1"/>
              </a:buClr>
              <a:buSzPct val="80000"/>
              <a:buFont typeface="Corbel" pitchFamily="34" charset="0"/>
              <a:buChar char="•"/>
            </a:pPr>
            <a:r>
              <a:rPr lang="en-US" sz="1200" dirty="0">
                <a:solidFill>
                  <a:schemeClr val="accent1">
                    <a:lumMod val="50000"/>
                  </a:schemeClr>
                </a:solidFill>
                <a:effectLst/>
              </a:rPr>
              <a:t>Bug bitten teas are created by allowing small green leafhoppers, known as a tea </a:t>
            </a:r>
            <a:r>
              <a:rPr lang="en-US" sz="1200" dirty="0" err="1">
                <a:solidFill>
                  <a:schemeClr val="accent1">
                    <a:lumMod val="50000"/>
                  </a:schemeClr>
                </a:solidFill>
                <a:effectLst/>
              </a:rPr>
              <a:t>jassid</a:t>
            </a:r>
            <a:r>
              <a:rPr lang="en-US" sz="1200" dirty="0">
                <a:solidFill>
                  <a:schemeClr val="accent1">
                    <a:lumMod val="50000"/>
                  </a:schemeClr>
                </a:solidFill>
              </a:rPr>
              <a:t>,</a:t>
            </a:r>
            <a:r>
              <a:rPr lang="en-US" sz="1200" dirty="0">
                <a:solidFill>
                  <a:schemeClr val="accent1">
                    <a:lumMod val="50000"/>
                  </a:schemeClr>
                </a:solidFill>
                <a:effectLst/>
              </a:rPr>
              <a:t> to attack the tea plants prior to harvest. </a:t>
            </a:r>
          </a:p>
          <a:p>
            <a:pPr marL="342900" marR="0" lvl="0" indent="-182880" defTabSz="914400">
              <a:lnSpc>
                <a:spcPct val="90000"/>
              </a:lnSpc>
              <a:spcBef>
                <a:spcPts val="0"/>
              </a:spcBef>
              <a:spcAft>
                <a:spcPts val="600"/>
              </a:spcAft>
              <a:buClr>
                <a:schemeClr val="accent1"/>
              </a:buClr>
              <a:buSzPct val="80000"/>
              <a:buFont typeface="Corbel" pitchFamily="34" charset="0"/>
              <a:buChar char="•"/>
            </a:pPr>
            <a:r>
              <a:rPr lang="en-US" sz="1200" dirty="0">
                <a:solidFill>
                  <a:schemeClr val="accent1">
                    <a:lumMod val="50000"/>
                  </a:schemeClr>
                </a:solidFill>
                <a:effectLst/>
              </a:rPr>
              <a:t>When bitten by the </a:t>
            </a:r>
            <a:r>
              <a:rPr lang="en-US" sz="1200" dirty="0" err="1">
                <a:solidFill>
                  <a:schemeClr val="accent1">
                    <a:lumMod val="50000"/>
                  </a:schemeClr>
                </a:solidFill>
                <a:effectLst/>
              </a:rPr>
              <a:t>jassid</a:t>
            </a:r>
            <a:r>
              <a:rPr lang="en-US" sz="1200" dirty="0">
                <a:solidFill>
                  <a:schemeClr val="accent1">
                    <a:lumMod val="50000"/>
                  </a:schemeClr>
                </a:solidFill>
                <a:effectLst/>
              </a:rPr>
              <a:t>, the tea plants release specific volatile aromatic compounds which repel the bugs, but to the human palate are surprisingly reminiscent of honey. </a:t>
            </a:r>
          </a:p>
          <a:p>
            <a:pPr marL="342900" marR="0" lvl="0" indent="-182880" defTabSz="914400">
              <a:lnSpc>
                <a:spcPct val="90000"/>
              </a:lnSpc>
              <a:spcBef>
                <a:spcPts val="0"/>
              </a:spcBef>
              <a:spcAft>
                <a:spcPts val="600"/>
              </a:spcAft>
              <a:buClr>
                <a:schemeClr val="accent1"/>
              </a:buClr>
              <a:buSzPct val="80000"/>
              <a:buFont typeface="Corbel" pitchFamily="34" charset="0"/>
              <a:buChar char="•"/>
            </a:pPr>
            <a:r>
              <a:rPr lang="en-US" sz="1200" dirty="0">
                <a:solidFill>
                  <a:schemeClr val="accent1">
                    <a:lumMod val="50000"/>
                  </a:schemeClr>
                </a:solidFill>
                <a:effectLst/>
              </a:rPr>
              <a:t>The tea plants also release stored sugars and sends them to the bitten parts to promote recovery. </a:t>
            </a:r>
          </a:p>
          <a:p>
            <a:pPr marL="342900" marR="0" lvl="0" indent="-182880" defTabSz="914400">
              <a:lnSpc>
                <a:spcPct val="90000"/>
              </a:lnSpc>
              <a:spcBef>
                <a:spcPts val="0"/>
              </a:spcBef>
              <a:spcAft>
                <a:spcPts val="600"/>
              </a:spcAft>
              <a:buClr>
                <a:schemeClr val="accent1"/>
              </a:buClr>
              <a:buSzPct val="80000"/>
              <a:buFont typeface="Corbel" pitchFamily="34" charset="0"/>
              <a:buChar char="•"/>
            </a:pPr>
            <a:r>
              <a:rPr lang="en-US" sz="1200" dirty="0">
                <a:solidFill>
                  <a:schemeClr val="accent1">
                    <a:lumMod val="50000"/>
                  </a:schemeClr>
                </a:solidFill>
                <a:effectLst/>
              </a:rPr>
              <a:t>The effect of the leafhopper depends on </a:t>
            </a:r>
          </a:p>
          <a:p>
            <a:pPr marL="800100" lvl="1"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The cultivar</a:t>
            </a:r>
          </a:p>
          <a:p>
            <a:pPr marL="1257300" lvl="2"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Different cultivars of tea plant respond differently to leafhoppers.  </a:t>
            </a:r>
          </a:p>
          <a:p>
            <a:pPr marL="1714500" lvl="3"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Longjing will defend itself against insects by producing more caffeine, which would lead to a more bitter tea </a:t>
            </a:r>
          </a:p>
          <a:p>
            <a:pPr marL="1714500" lvl="3"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Qing Xin defends itself against insects by producing </a:t>
            </a:r>
            <a:r>
              <a:rPr lang="en-US" sz="1200" dirty="0" err="1">
                <a:solidFill>
                  <a:schemeClr val="accent1">
                    <a:lumMod val="50000"/>
                  </a:schemeClr>
                </a:solidFill>
              </a:rPr>
              <a:t>hotrienol</a:t>
            </a:r>
            <a:r>
              <a:rPr lang="en-US" sz="1200" dirty="0">
                <a:solidFill>
                  <a:schemeClr val="accent1">
                    <a:lumMod val="50000"/>
                  </a:schemeClr>
                </a:solidFill>
              </a:rPr>
              <a:t>, a chemical which attracts predators of the tea </a:t>
            </a:r>
            <a:r>
              <a:rPr lang="en-US" sz="1200" dirty="0" err="1">
                <a:solidFill>
                  <a:schemeClr val="accent1">
                    <a:lumMod val="50000"/>
                  </a:schemeClr>
                </a:solidFill>
              </a:rPr>
              <a:t>jassid</a:t>
            </a:r>
            <a:r>
              <a:rPr lang="en-US" sz="1200" dirty="0">
                <a:solidFill>
                  <a:schemeClr val="accent1">
                    <a:lumMod val="50000"/>
                  </a:schemeClr>
                </a:solidFill>
              </a:rPr>
              <a:t>, and is also responsible for the honey aroma we enjoy so much in bug bitten teas</a:t>
            </a:r>
          </a:p>
          <a:p>
            <a:pPr marL="800100" lvl="1"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effectLst/>
              </a:rPr>
              <a:t>The age of the leaves</a:t>
            </a:r>
          </a:p>
          <a:p>
            <a:pPr marL="1257300" lvl="2"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Leaves of different ages react differently to insect damage.  </a:t>
            </a:r>
          </a:p>
          <a:p>
            <a:pPr marL="1257300" lvl="2"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Most green teas are produced with only one or two leaves and a bud while most oolongs are produced with older leaves.  </a:t>
            </a:r>
          </a:p>
          <a:p>
            <a:pPr marL="1257300" lvl="2"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The leafhopper produces undesirable chemical changes in young leaves and desirable changes in older leaves.  </a:t>
            </a:r>
          </a:p>
          <a:p>
            <a:pPr marL="1257300" lvl="2"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In green tea production, you’re only getting the bad changes, In oolong production, the good changes outweigh the bad ones.  </a:t>
            </a:r>
          </a:p>
          <a:p>
            <a:pPr marL="800100" lvl="1"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effectLst/>
              </a:rPr>
              <a:t>The processing method. </a:t>
            </a:r>
          </a:p>
          <a:p>
            <a:pPr marL="1257300" lvl="2"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The leafhopper causes the same chemical changes in all tea plants, but those chemicals get modified by different processing methods to create differences in the processed tea. </a:t>
            </a:r>
          </a:p>
          <a:p>
            <a:pPr marL="1714500" lvl="3"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A leafhopper causes tea plants to produce compounds that when left  unoxidized—as they would be in a green tea—produce undesirable flavors.</a:t>
            </a:r>
          </a:p>
          <a:p>
            <a:pPr marL="1714500" lvl="3" indent="-182880" defTabSz="914400">
              <a:lnSpc>
                <a:spcPct val="90000"/>
              </a:lnSpc>
              <a:spcAft>
                <a:spcPts val="600"/>
              </a:spcAft>
              <a:buClr>
                <a:schemeClr val="accent1"/>
              </a:buClr>
              <a:buSzPct val="80000"/>
              <a:buFont typeface="Corbel" pitchFamily="34" charset="0"/>
              <a:buChar char="•"/>
            </a:pPr>
            <a:r>
              <a:rPr lang="en-US" sz="1200" dirty="0">
                <a:solidFill>
                  <a:schemeClr val="accent1">
                    <a:lumMod val="50000"/>
                  </a:schemeClr>
                </a:solidFill>
              </a:rPr>
              <a:t>When the leaves are oxidized as in oolong processing, they become compounds with desirable characteristics in the finished tea</a:t>
            </a:r>
          </a:p>
        </p:txBody>
      </p:sp>
      <p:pic>
        <p:nvPicPr>
          <p:cNvPr id="4" name="Picture 3" descr="A bug on a leaf&#10;&#10;Description automatically generated">
            <a:extLst>
              <a:ext uri="{FF2B5EF4-FFF2-40B4-BE49-F238E27FC236}">
                <a16:creationId xmlns:a16="http://schemas.microsoft.com/office/drawing/2014/main" id="{E4C066F0-DF2A-4DF9-9EB1-2EF61FB68882}"/>
              </a:ext>
            </a:extLst>
          </p:cNvPr>
          <p:cNvPicPr>
            <a:picLocks noChangeAspect="1"/>
          </p:cNvPicPr>
          <p:nvPr/>
        </p:nvPicPr>
        <p:blipFill rotWithShape="1">
          <a:blip r:embed="rId2"/>
          <a:srcRect l="19191" r="6786" b="-1"/>
          <a:stretch/>
        </p:blipFill>
        <p:spPr>
          <a:xfrm>
            <a:off x="7181998" y="1519099"/>
            <a:ext cx="4382296" cy="415301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005329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6033C54-130E-47B2-AED6-625156FB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B445A44-BF77-4BB9-AC98-CDD656F74339}"/>
              </a:ext>
            </a:extLst>
          </p:cNvPr>
          <p:cNvSpPr>
            <a:spLocks noGrp="1"/>
          </p:cNvSpPr>
          <p:nvPr>
            <p:ph type="title"/>
          </p:nvPr>
        </p:nvSpPr>
        <p:spPr>
          <a:xfrm>
            <a:off x="7888731" y="551008"/>
            <a:ext cx="2746718" cy="739806"/>
          </a:xfrm>
        </p:spPr>
        <p:txBody>
          <a:bodyPr>
            <a:normAutofit/>
          </a:bodyPr>
          <a:lstStyle/>
          <a:p>
            <a:r>
              <a:rPr lang="en-US" sz="3200" dirty="0">
                <a:solidFill>
                  <a:schemeClr val="accent1">
                    <a:lumMod val="50000"/>
                  </a:schemeClr>
                </a:solidFill>
              </a:rPr>
              <a:t>The Tea </a:t>
            </a:r>
            <a:r>
              <a:rPr lang="en-US" sz="3200" dirty="0" err="1">
                <a:solidFill>
                  <a:schemeClr val="accent1">
                    <a:lumMod val="50000"/>
                  </a:schemeClr>
                </a:solidFill>
              </a:rPr>
              <a:t>Jassid</a:t>
            </a:r>
            <a:endParaRPr lang="en-US" sz="3200" dirty="0">
              <a:solidFill>
                <a:schemeClr val="accent1">
                  <a:lumMod val="50000"/>
                </a:schemeClr>
              </a:solidFill>
            </a:endParaRPr>
          </a:p>
        </p:txBody>
      </p:sp>
      <p:sp>
        <p:nvSpPr>
          <p:cNvPr id="17" name="Rectangle 16">
            <a:extLst>
              <a:ext uri="{FF2B5EF4-FFF2-40B4-BE49-F238E27FC236}">
                <a16:creationId xmlns:a16="http://schemas.microsoft.com/office/drawing/2014/main" id="{A4242FE5-C72F-4A84-8716-823E31865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39" y="243840"/>
            <a:ext cx="7327423" cy="637793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B8806878-2482-4FBD-A957-E2DEF06B20DB}"/>
              </a:ext>
            </a:extLst>
          </p:cNvPr>
          <p:cNvSpPr>
            <a:spLocks noGrp="1"/>
          </p:cNvSpPr>
          <p:nvPr>
            <p:ph idx="1"/>
          </p:nvPr>
        </p:nvSpPr>
        <p:spPr>
          <a:xfrm>
            <a:off x="7888731" y="1597981"/>
            <a:ext cx="3582416" cy="4498019"/>
          </a:xfrm>
        </p:spPr>
        <p:txBody>
          <a:bodyPr>
            <a:normAutofit fontScale="85000" lnSpcReduction="20000"/>
          </a:bodyPr>
          <a:lstStyle/>
          <a:p>
            <a:r>
              <a:rPr lang="en-US" sz="1500" dirty="0">
                <a:solidFill>
                  <a:schemeClr val="accent1">
                    <a:lumMod val="50000"/>
                  </a:schemeClr>
                </a:solidFill>
              </a:rPr>
              <a:t>Also known as a leafhopper</a:t>
            </a:r>
          </a:p>
          <a:p>
            <a:r>
              <a:rPr lang="en-US" sz="1500" dirty="0">
                <a:solidFill>
                  <a:schemeClr val="accent1">
                    <a:lumMod val="50000"/>
                  </a:schemeClr>
                </a:solidFill>
              </a:rPr>
              <a:t>Scientifically known as </a:t>
            </a:r>
          </a:p>
          <a:p>
            <a:pPr lvl="1"/>
            <a:r>
              <a:rPr lang="en-US" sz="1500" dirty="0">
                <a:solidFill>
                  <a:schemeClr val="accent1">
                    <a:lumMod val="50000"/>
                  </a:schemeClr>
                </a:solidFill>
              </a:rPr>
              <a:t>Jacobiasca Formosana in Taiwan</a:t>
            </a:r>
          </a:p>
          <a:p>
            <a:pPr lvl="1"/>
            <a:r>
              <a:rPr lang="en-US" sz="1500" dirty="0" err="1">
                <a:solidFill>
                  <a:schemeClr val="accent1">
                    <a:lumMod val="50000"/>
                  </a:schemeClr>
                </a:solidFill>
              </a:rPr>
              <a:t>Empoasca</a:t>
            </a:r>
            <a:r>
              <a:rPr lang="en-US" sz="1500" dirty="0">
                <a:solidFill>
                  <a:schemeClr val="accent1">
                    <a:lumMod val="50000"/>
                  </a:schemeClr>
                </a:solidFill>
              </a:rPr>
              <a:t> </a:t>
            </a:r>
            <a:r>
              <a:rPr lang="en-US" sz="1500" dirty="0" err="1">
                <a:solidFill>
                  <a:schemeClr val="accent1">
                    <a:lumMod val="50000"/>
                  </a:schemeClr>
                </a:solidFill>
              </a:rPr>
              <a:t>Onukii</a:t>
            </a:r>
            <a:r>
              <a:rPr lang="en-US" sz="1500" dirty="0">
                <a:solidFill>
                  <a:schemeClr val="accent1">
                    <a:lumMod val="50000"/>
                  </a:schemeClr>
                </a:solidFill>
              </a:rPr>
              <a:t> in Japan</a:t>
            </a:r>
          </a:p>
          <a:p>
            <a:pPr lvl="1"/>
            <a:r>
              <a:rPr lang="en-US" sz="1500" dirty="0" err="1">
                <a:solidFill>
                  <a:schemeClr val="accent1">
                    <a:lumMod val="50000"/>
                  </a:schemeClr>
                </a:solidFill>
              </a:rPr>
              <a:t>Empoasca</a:t>
            </a:r>
            <a:r>
              <a:rPr lang="en-US" sz="1500" dirty="0">
                <a:solidFill>
                  <a:schemeClr val="accent1">
                    <a:lumMod val="50000"/>
                  </a:schemeClr>
                </a:solidFill>
              </a:rPr>
              <a:t> Vitis in China</a:t>
            </a:r>
          </a:p>
          <a:p>
            <a:r>
              <a:rPr lang="en-US" sz="1500" dirty="0">
                <a:solidFill>
                  <a:schemeClr val="accent1">
                    <a:lumMod val="50000"/>
                  </a:schemeClr>
                </a:solidFill>
              </a:rPr>
              <a:t>The mature tea </a:t>
            </a:r>
            <a:r>
              <a:rPr lang="en-US" sz="1500" dirty="0" err="1">
                <a:solidFill>
                  <a:schemeClr val="accent1">
                    <a:lumMod val="50000"/>
                  </a:schemeClr>
                </a:solidFill>
              </a:rPr>
              <a:t>jassid</a:t>
            </a:r>
            <a:r>
              <a:rPr lang="en-US" sz="1500" dirty="0">
                <a:solidFill>
                  <a:schemeClr val="accent1">
                    <a:lumMod val="50000"/>
                  </a:schemeClr>
                </a:solidFill>
              </a:rPr>
              <a:t> is slender and yellowish-green with translucent wings with a body length of about 3 mm</a:t>
            </a:r>
          </a:p>
          <a:p>
            <a:r>
              <a:rPr lang="en-US" sz="1500" dirty="0">
                <a:solidFill>
                  <a:schemeClr val="accent1">
                    <a:lumMod val="50000"/>
                  </a:schemeClr>
                </a:solidFill>
              </a:rPr>
              <a:t>They leave almost unnoticeable bites on the tea leaves. </a:t>
            </a:r>
          </a:p>
          <a:p>
            <a:r>
              <a:rPr lang="en-US" sz="1500" dirty="0">
                <a:solidFill>
                  <a:schemeClr val="accent1">
                    <a:lumMod val="50000"/>
                  </a:schemeClr>
                </a:solidFill>
              </a:rPr>
              <a:t>Skilled tea farmers with a trained eye will swiftly spot the difference. </a:t>
            </a:r>
          </a:p>
          <a:p>
            <a:r>
              <a:rPr lang="en-US" sz="1500" dirty="0">
                <a:solidFill>
                  <a:schemeClr val="accent1">
                    <a:lumMod val="50000"/>
                  </a:schemeClr>
                </a:solidFill>
              </a:rPr>
              <a:t>Too many leafhoppers will damage the tea. </a:t>
            </a:r>
          </a:p>
          <a:p>
            <a:r>
              <a:rPr lang="en-US" sz="1500" dirty="0">
                <a:solidFill>
                  <a:schemeClr val="accent1">
                    <a:lumMod val="50000"/>
                  </a:schemeClr>
                </a:solidFill>
              </a:rPr>
              <a:t>Too many bug bites will result in a bitter tea unworthy of sale. </a:t>
            </a:r>
          </a:p>
          <a:p>
            <a:r>
              <a:rPr lang="en-US" sz="1500" dirty="0">
                <a:solidFill>
                  <a:schemeClr val="accent1">
                    <a:lumMod val="50000"/>
                  </a:schemeClr>
                </a:solidFill>
              </a:rPr>
              <a:t>To ensure a healthy tea garden, farmers must closely monitor the tea gardens and pluck the tea leaves as soon as they have sufficient bug bites. </a:t>
            </a:r>
          </a:p>
          <a:p>
            <a:endParaRPr lang="en-US" sz="1500" dirty="0"/>
          </a:p>
          <a:p>
            <a:endParaRPr lang="en-US" sz="1500" dirty="0"/>
          </a:p>
          <a:p>
            <a:endParaRPr lang="en-US" sz="1500" dirty="0"/>
          </a:p>
        </p:txBody>
      </p:sp>
      <p:sp>
        <p:nvSpPr>
          <p:cNvPr id="19" name="Rectangle 18">
            <a:extLst>
              <a:ext uri="{FF2B5EF4-FFF2-40B4-BE49-F238E27FC236}">
                <a16:creationId xmlns:a16="http://schemas.microsoft.com/office/drawing/2014/main" id="{18CB9ED3-F084-4F4D-A18E-3FEB15201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39222938-EAF8-4DE0-8FA0-31B5109FC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692" y="744223"/>
            <a:ext cx="3422042" cy="31686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33B1F50-587A-4270-941C-3D03C3891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3075" y="744223"/>
            <a:ext cx="2790856" cy="206331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2310D42-418C-4ACE-BF95-D8FA7E02C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692" y="4087904"/>
            <a:ext cx="3422042" cy="20522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5ABCF05-8734-4C35-8112-28A5AC3F96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3075" y="2971541"/>
            <a:ext cx="2790855" cy="31686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ree, plant, leaf, outdoor&#10;&#10;Description automatically generated">
            <a:extLst>
              <a:ext uri="{FF2B5EF4-FFF2-40B4-BE49-F238E27FC236}">
                <a16:creationId xmlns:a16="http://schemas.microsoft.com/office/drawing/2014/main" id="{A309729E-9884-4D12-A707-B6C11319E50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95546" y="972545"/>
            <a:ext cx="3057026" cy="2712008"/>
          </a:xfrm>
          <a:prstGeom prst="rect">
            <a:avLst/>
          </a:prstGeom>
        </p:spPr>
      </p:pic>
      <p:pic>
        <p:nvPicPr>
          <p:cNvPr id="10" name="Picture 9" descr="A green leaf on a leaf&#10;&#10;Description automatically generated with medium confidence">
            <a:extLst>
              <a:ext uri="{FF2B5EF4-FFF2-40B4-BE49-F238E27FC236}">
                <a16:creationId xmlns:a16="http://schemas.microsoft.com/office/drawing/2014/main" id="{2BD50740-D31A-43BC-955D-C5AE40B67C9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428886" y="3127706"/>
            <a:ext cx="2499232" cy="2856321"/>
          </a:xfrm>
          <a:prstGeom prst="rect">
            <a:avLst/>
          </a:prstGeom>
        </p:spPr>
      </p:pic>
    </p:spTree>
    <p:extLst>
      <p:ext uri="{BB962C8B-B14F-4D97-AF65-F5344CB8AC3E}">
        <p14:creationId xmlns:p14="http://schemas.microsoft.com/office/powerpoint/2010/main" val="669310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Rectangle 39">
            <a:extLst>
              <a:ext uri="{FF2B5EF4-FFF2-40B4-BE49-F238E27FC236}">
                <a16:creationId xmlns:a16="http://schemas.microsoft.com/office/drawing/2014/main" id="{16308087-BA1D-46C8-ADEC-CE6A94711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C82DF19-720C-448B-912E-8649ED438347}"/>
              </a:ext>
            </a:extLst>
          </p:cNvPr>
          <p:cNvSpPr>
            <a:spLocks noGrp="1"/>
          </p:cNvSpPr>
          <p:nvPr>
            <p:ph type="title"/>
          </p:nvPr>
        </p:nvSpPr>
        <p:spPr>
          <a:xfrm>
            <a:off x="1567206" y="590746"/>
            <a:ext cx="9875520" cy="1356360"/>
          </a:xfrm>
        </p:spPr>
        <p:txBody>
          <a:bodyPr vert="horz" lIns="91440" tIns="45720" rIns="91440" bIns="45720" rtlCol="0">
            <a:normAutofit/>
          </a:bodyPr>
          <a:lstStyle/>
          <a:p>
            <a:r>
              <a:rPr lang="en-US" b="1" cap="all" dirty="0">
                <a:solidFill>
                  <a:schemeClr val="bg1"/>
                </a:solidFill>
              </a:rPr>
              <a:t>Varieties of Bug-Bitten Teas</a:t>
            </a:r>
          </a:p>
        </p:txBody>
      </p:sp>
      <p:graphicFrame>
        <p:nvGraphicFramePr>
          <p:cNvPr id="5" name="Content Placeholder 2" descr="linear block process numbered SmartArt">
            <a:extLst>
              <a:ext uri="{FF2B5EF4-FFF2-40B4-BE49-F238E27FC236}">
                <a16:creationId xmlns:a16="http://schemas.microsoft.com/office/drawing/2014/main" id="{65634D7E-F3EC-4C77-B0DA-7AE7B2C92BCD}"/>
              </a:ext>
            </a:extLst>
          </p:cNvPr>
          <p:cNvGraphicFramePr>
            <a:graphicFrameLocks noGrp="1"/>
          </p:cNvGraphicFramePr>
          <p:nvPr>
            <p:ph idx="1"/>
            <p:extLst>
              <p:ext uri="{D42A27DB-BD31-4B8C-83A1-F6EECF244321}">
                <p14:modId xmlns:p14="http://schemas.microsoft.com/office/powerpoint/2010/main" val="673824189"/>
              </p:ext>
            </p:extLst>
          </p:nvPr>
        </p:nvGraphicFramePr>
        <p:xfrm>
          <a:off x="1143000" y="2057400"/>
          <a:ext cx="9872871"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1701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B6FC674-483C-4533-A84F-8CD3AE230E0B}"/>
              </a:ext>
            </a:extLst>
          </p:cNvPr>
          <p:cNvSpPr>
            <a:spLocks noGrp="1"/>
          </p:cNvSpPr>
          <p:nvPr>
            <p:ph type="title"/>
          </p:nvPr>
        </p:nvSpPr>
        <p:spPr>
          <a:xfrm>
            <a:off x="6185267" y="246059"/>
            <a:ext cx="5364444" cy="1356360"/>
          </a:xfrm>
        </p:spPr>
        <p:txBody>
          <a:bodyPr>
            <a:normAutofit/>
          </a:bodyPr>
          <a:lstStyle/>
          <a:p>
            <a:pPr algn="ctr"/>
            <a:r>
              <a:rPr lang="en-US" dirty="0" err="1">
                <a:solidFill>
                  <a:schemeClr val="accent1">
                    <a:lumMod val="50000"/>
                  </a:schemeClr>
                </a:solidFill>
              </a:rPr>
              <a:t>Dongfang</a:t>
            </a:r>
            <a:r>
              <a:rPr lang="en-US" dirty="0">
                <a:solidFill>
                  <a:schemeClr val="accent1">
                    <a:lumMod val="50000"/>
                  </a:schemeClr>
                </a:solidFill>
              </a:rPr>
              <a:t> </a:t>
            </a:r>
            <a:r>
              <a:rPr lang="en-US" dirty="0" err="1">
                <a:solidFill>
                  <a:schemeClr val="accent1">
                    <a:lumMod val="50000"/>
                  </a:schemeClr>
                </a:solidFill>
              </a:rPr>
              <a:t>Meiren</a:t>
            </a:r>
            <a:endParaRPr lang="en-US" dirty="0">
              <a:solidFill>
                <a:schemeClr val="accent1">
                  <a:lumMod val="50000"/>
                </a:schemeClr>
              </a:solidFill>
            </a:endParaRPr>
          </a:p>
        </p:txBody>
      </p:sp>
      <p:pic>
        <p:nvPicPr>
          <p:cNvPr id="5" name="Picture 4" descr="A picture containing beverage, food, tea&#10;&#10;Description automatically generated">
            <a:extLst>
              <a:ext uri="{FF2B5EF4-FFF2-40B4-BE49-F238E27FC236}">
                <a16:creationId xmlns:a16="http://schemas.microsoft.com/office/drawing/2014/main" id="{C3C542E1-65A1-4EB3-90C7-99506CCA2FA7}"/>
              </a:ext>
            </a:extLst>
          </p:cNvPr>
          <p:cNvPicPr>
            <a:picLocks noChangeAspect="1"/>
          </p:cNvPicPr>
          <p:nvPr/>
        </p:nvPicPr>
        <p:blipFill>
          <a:blip r:embed="rId2"/>
          <a:stretch>
            <a:fillRect/>
          </a:stretch>
        </p:blipFill>
        <p:spPr>
          <a:xfrm>
            <a:off x="236220" y="243840"/>
            <a:ext cx="5880331" cy="6270082"/>
          </a:xfrm>
          <a:prstGeom prst="rect">
            <a:avLst/>
          </a:prstGeom>
        </p:spPr>
      </p:pic>
      <p:sp>
        <p:nvSpPr>
          <p:cNvPr id="3" name="Content Placeholder 2">
            <a:extLst>
              <a:ext uri="{FF2B5EF4-FFF2-40B4-BE49-F238E27FC236}">
                <a16:creationId xmlns:a16="http://schemas.microsoft.com/office/drawing/2014/main" id="{29B609B2-F797-48DC-896C-2CA111876C86}"/>
              </a:ext>
            </a:extLst>
          </p:cNvPr>
          <p:cNvSpPr>
            <a:spLocks noGrp="1"/>
          </p:cNvSpPr>
          <p:nvPr>
            <p:ph idx="1"/>
          </p:nvPr>
        </p:nvSpPr>
        <p:spPr>
          <a:xfrm>
            <a:off x="6116550" y="1600200"/>
            <a:ext cx="5364444" cy="4913722"/>
          </a:xfrm>
        </p:spPr>
        <p:txBody>
          <a:bodyPr>
            <a:normAutofit lnSpcReduction="10000"/>
          </a:bodyPr>
          <a:lstStyle/>
          <a:p>
            <a:r>
              <a:rPr lang="en-US" sz="1200" dirty="0">
                <a:solidFill>
                  <a:schemeClr val="accent1">
                    <a:lumMod val="50000"/>
                  </a:schemeClr>
                </a:solidFill>
              </a:rPr>
              <a:t>A highly oxidized (+/-70%) oolong harvested from young summer leaves, just after they have been bitten by the tea </a:t>
            </a:r>
            <a:r>
              <a:rPr lang="en-US" sz="1200" dirty="0" err="1">
                <a:solidFill>
                  <a:schemeClr val="accent1">
                    <a:lumMod val="50000"/>
                  </a:schemeClr>
                </a:solidFill>
              </a:rPr>
              <a:t>jassids</a:t>
            </a:r>
            <a:r>
              <a:rPr lang="en-US" sz="1200" dirty="0">
                <a:solidFill>
                  <a:schemeClr val="accent1">
                    <a:lumMod val="50000"/>
                  </a:schemeClr>
                </a:solidFill>
              </a:rPr>
              <a:t>. </a:t>
            </a:r>
          </a:p>
          <a:p>
            <a:r>
              <a:rPr lang="en-US" sz="1200" dirty="0">
                <a:solidFill>
                  <a:schemeClr val="accent1">
                    <a:lumMod val="50000"/>
                  </a:schemeClr>
                </a:solidFill>
              </a:rPr>
              <a:t>Originated in the Hsinchu province of Taiwan</a:t>
            </a:r>
          </a:p>
          <a:p>
            <a:r>
              <a:rPr lang="en-US" sz="1200" dirty="0">
                <a:solidFill>
                  <a:schemeClr val="accent1">
                    <a:lumMod val="50000"/>
                  </a:schemeClr>
                </a:solidFill>
              </a:rPr>
              <a:t>Created in 1932 by an unnamed tea farmer from </a:t>
            </a:r>
            <a:r>
              <a:rPr lang="en-US" sz="1200" dirty="0" err="1">
                <a:solidFill>
                  <a:schemeClr val="accent1">
                    <a:lumMod val="50000"/>
                  </a:schemeClr>
                </a:solidFill>
              </a:rPr>
              <a:t>Beipu</a:t>
            </a:r>
            <a:endParaRPr lang="en-US" sz="1200" dirty="0">
              <a:solidFill>
                <a:schemeClr val="accent1">
                  <a:lumMod val="50000"/>
                </a:schemeClr>
              </a:solidFill>
            </a:endParaRPr>
          </a:p>
          <a:p>
            <a:r>
              <a:rPr lang="en-US" sz="1200" dirty="0">
                <a:solidFill>
                  <a:schemeClr val="accent1">
                    <a:lumMod val="50000"/>
                  </a:schemeClr>
                </a:solidFill>
              </a:rPr>
              <a:t>Tea farmers were upset because their crops were being eaten by small insects</a:t>
            </a:r>
          </a:p>
          <a:p>
            <a:r>
              <a:rPr lang="en-US" sz="1200" dirty="0">
                <a:solidFill>
                  <a:schemeClr val="accent1">
                    <a:lumMod val="50000"/>
                  </a:schemeClr>
                </a:solidFill>
              </a:rPr>
              <a:t>They didn't harvest the bitten leaves, because this low-quality tea was usually turned down by the foreign tea traders. </a:t>
            </a:r>
          </a:p>
          <a:p>
            <a:r>
              <a:rPr lang="en-US" sz="1200" dirty="0">
                <a:solidFill>
                  <a:schemeClr val="accent1">
                    <a:lumMod val="50000"/>
                  </a:schemeClr>
                </a:solidFill>
              </a:rPr>
              <a:t>The unnamed tea farmer harvested these bitten leaves</a:t>
            </a:r>
          </a:p>
          <a:p>
            <a:r>
              <a:rPr lang="en-US" sz="1200" dirty="0">
                <a:solidFill>
                  <a:schemeClr val="accent1">
                    <a:lumMod val="50000"/>
                  </a:schemeClr>
                </a:solidFill>
              </a:rPr>
              <a:t>The farmer bragged to his friends about the high price he was able to sell this tea for after a local competition, and it was subsequently named "Peng Feng Cha" or bragger's tea by the locals.</a:t>
            </a:r>
          </a:p>
          <a:p>
            <a:r>
              <a:rPr lang="en-US" sz="1200" dirty="0">
                <a:solidFill>
                  <a:schemeClr val="accent1">
                    <a:lumMod val="50000"/>
                  </a:schemeClr>
                </a:solidFill>
              </a:rPr>
              <a:t>The tea made its way to the queen of England who named it "Oriental Beauty" </a:t>
            </a:r>
          </a:p>
          <a:p>
            <a:r>
              <a:rPr lang="en-US" sz="1200" dirty="0">
                <a:solidFill>
                  <a:schemeClr val="accent1">
                    <a:lumMod val="50000"/>
                  </a:schemeClr>
                </a:solidFill>
              </a:rPr>
              <a:t>The tea was exhibited at the 1935 Taipei International Exposition held by the Japanese colonial government to showcase Taiwan’s successes under Japanese rule.</a:t>
            </a:r>
          </a:p>
          <a:p>
            <a:r>
              <a:rPr lang="en-US" sz="1200" dirty="0">
                <a:solidFill>
                  <a:schemeClr val="accent1">
                    <a:lumMod val="50000"/>
                  </a:schemeClr>
                </a:solidFill>
              </a:rPr>
              <a:t>Other names</a:t>
            </a:r>
          </a:p>
          <a:p>
            <a:pPr lvl="1"/>
            <a:r>
              <a:rPr lang="en-US" sz="1200" dirty="0">
                <a:solidFill>
                  <a:schemeClr val="accent1">
                    <a:lumMod val="50000"/>
                  </a:schemeClr>
                </a:solidFill>
              </a:rPr>
              <a:t>Bai Hao Oolong - ‘White Hair Oolong’  </a:t>
            </a:r>
          </a:p>
          <a:p>
            <a:pPr lvl="2"/>
            <a:r>
              <a:rPr lang="en-US" sz="1200" dirty="0">
                <a:solidFill>
                  <a:schemeClr val="accent1">
                    <a:lumMod val="50000"/>
                  </a:schemeClr>
                </a:solidFill>
              </a:rPr>
              <a:t>Referring to the hairy fur on the dry leaves</a:t>
            </a:r>
          </a:p>
          <a:p>
            <a:pPr lvl="1"/>
            <a:r>
              <a:rPr lang="en-US" sz="1200" dirty="0">
                <a:solidFill>
                  <a:schemeClr val="accent1">
                    <a:lumMod val="50000"/>
                  </a:schemeClr>
                </a:solidFill>
              </a:rPr>
              <a:t>Wu Se Cha - ‘5 Colors Tea’ </a:t>
            </a:r>
          </a:p>
          <a:p>
            <a:pPr lvl="2"/>
            <a:r>
              <a:rPr lang="en-US" sz="1200" dirty="0">
                <a:solidFill>
                  <a:schemeClr val="accent1">
                    <a:lumMod val="50000"/>
                  </a:schemeClr>
                </a:solidFill>
              </a:rPr>
              <a:t>Referring to the different colors in the dry leaves</a:t>
            </a:r>
            <a:r>
              <a:rPr lang="en-US" sz="1200" dirty="0"/>
              <a:t>.</a:t>
            </a:r>
            <a:endParaRPr lang="en-US" sz="900" dirty="0"/>
          </a:p>
        </p:txBody>
      </p:sp>
    </p:spTree>
    <p:extLst>
      <p:ext uri="{BB962C8B-B14F-4D97-AF65-F5344CB8AC3E}">
        <p14:creationId xmlns:p14="http://schemas.microsoft.com/office/powerpoint/2010/main" val="1368471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FC674-483C-4533-A84F-8CD3AE230E0B}"/>
              </a:ext>
            </a:extLst>
          </p:cNvPr>
          <p:cNvSpPr>
            <a:spLocks noGrp="1"/>
          </p:cNvSpPr>
          <p:nvPr>
            <p:ph type="title"/>
          </p:nvPr>
        </p:nvSpPr>
        <p:spPr>
          <a:xfrm>
            <a:off x="234541" y="243840"/>
            <a:ext cx="6693061" cy="1356360"/>
          </a:xfrm>
        </p:spPr>
        <p:txBody>
          <a:bodyPr>
            <a:normAutofit/>
          </a:bodyPr>
          <a:lstStyle/>
          <a:p>
            <a:r>
              <a:rPr lang="en-US" dirty="0" err="1">
                <a:solidFill>
                  <a:schemeClr val="accent1">
                    <a:lumMod val="50000"/>
                  </a:schemeClr>
                </a:solidFill>
              </a:rPr>
              <a:t>Gui</a:t>
            </a:r>
            <a:r>
              <a:rPr lang="en-US" dirty="0">
                <a:solidFill>
                  <a:schemeClr val="accent1">
                    <a:lumMod val="50000"/>
                  </a:schemeClr>
                </a:solidFill>
              </a:rPr>
              <a:t> Fei</a:t>
            </a:r>
          </a:p>
        </p:txBody>
      </p:sp>
      <p:sp>
        <p:nvSpPr>
          <p:cNvPr id="3" name="Content Placeholder 2">
            <a:extLst>
              <a:ext uri="{FF2B5EF4-FFF2-40B4-BE49-F238E27FC236}">
                <a16:creationId xmlns:a16="http://schemas.microsoft.com/office/drawing/2014/main" id="{29B609B2-F797-48DC-896C-2CA111876C86}"/>
              </a:ext>
            </a:extLst>
          </p:cNvPr>
          <p:cNvSpPr>
            <a:spLocks noGrp="1"/>
          </p:cNvSpPr>
          <p:nvPr>
            <p:ph idx="1"/>
          </p:nvPr>
        </p:nvSpPr>
        <p:spPr>
          <a:xfrm>
            <a:off x="234540" y="1600200"/>
            <a:ext cx="6693061" cy="4678052"/>
          </a:xfrm>
        </p:spPr>
        <p:txBody>
          <a:bodyPr>
            <a:noAutofit/>
          </a:bodyPr>
          <a:lstStyle/>
          <a:p>
            <a:r>
              <a:rPr lang="en-US" sz="1200" dirty="0">
                <a:solidFill>
                  <a:schemeClr val="accent1">
                    <a:lumMod val="50000"/>
                  </a:schemeClr>
                </a:solidFill>
              </a:rPr>
              <a:t>A medium level oxidized oolong (+-40%)</a:t>
            </a:r>
          </a:p>
          <a:p>
            <a:r>
              <a:rPr lang="en-US" sz="1200" dirty="0">
                <a:solidFill>
                  <a:schemeClr val="accent1">
                    <a:lumMod val="50000"/>
                  </a:schemeClr>
                </a:solidFill>
              </a:rPr>
              <a:t>In 1999 there was an earthquake in Nantou County in central Taiwan , causing the tea farmers of </a:t>
            </a:r>
            <a:r>
              <a:rPr lang="en-US" sz="1200" dirty="0" err="1">
                <a:solidFill>
                  <a:schemeClr val="accent1">
                    <a:lumMod val="50000"/>
                  </a:schemeClr>
                </a:solidFill>
              </a:rPr>
              <a:t>Fenghuang</a:t>
            </a:r>
            <a:r>
              <a:rPr lang="en-US" sz="1200" dirty="0">
                <a:solidFill>
                  <a:schemeClr val="accent1">
                    <a:lumMod val="50000"/>
                  </a:schemeClr>
                </a:solidFill>
              </a:rPr>
              <a:t> Village in </a:t>
            </a:r>
            <a:r>
              <a:rPr lang="en-US" sz="1200" dirty="0" err="1">
                <a:solidFill>
                  <a:schemeClr val="accent1">
                    <a:lumMod val="50000"/>
                  </a:schemeClr>
                </a:solidFill>
              </a:rPr>
              <a:t>Lugu</a:t>
            </a:r>
            <a:r>
              <a:rPr lang="en-US" sz="1200" dirty="0">
                <a:solidFill>
                  <a:schemeClr val="accent1">
                    <a:lumMod val="50000"/>
                  </a:schemeClr>
                </a:solidFill>
              </a:rPr>
              <a:t> Township to evacuate.</a:t>
            </a:r>
          </a:p>
          <a:p>
            <a:r>
              <a:rPr lang="en-US" sz="1200" dirty="0">
                <a:solidFill>
                  <a:schemeClr val="accent1">
                    <a:lumMod val="50000"/>
                  </a:schemeClr>
                </a:solidFill>
              </a:rPr>
              <a:t>Upon returning the farmers noticed that the tea plants had been overrun with little insects that had nibbled on the leaves and stems.  </a:t>
            </a:r>
          </a:p>
          <a:p>
            <a:r>
              <a:rPr lang="en-US" sz="1200" dirty="0">
                <a:solidFill>
                  <a:schemeClr val="accent1">
                    <a:lumMod val="50000"/>
                  </a:schemeClr>
                </a:solidFill>
              </a:rPr>
              <a:t>They processed the least damaged leaves in the traditional dong ding method as they were accustomed.</a:t>
            </a:r>
          </a:p>
          <a:p>
            <a:r>
              <a:rPr lang="en-US" sz="1200" dirty="0">
                <a:solidFill>
                  <a:schemeClr val="accent1">
                    <a:lumMod val="50000"/>
                  </a:schemeClr>
                </a:solidFill>
              </a:rPr>
              <a:t>They found that an almost magical transformation had occurred in the taste of the tea. </a:t>
            </a:r>
          </a:p>
          <a:p>
            <a:pPr lvl="1"/>
            <a:r>
              <a:rPr lang="en-US" sz="1200" dirty="0">
                <a:solidFill>
                  <a:schemeClr val="accent1">
                    <a:lumMod val="50000"/>
                  </a:schemeClr>
                </a:solidFill>
              </a:rPr>
              <a:t>The tea liquor was crystal clear in orange color and full of honey aroma.</a:t>
            </a:r>
          </a:p>
          <a:p>
            <a:pPr lvl="1"/>
            <a:r>
              <a:rPr lang="en-US" sz="1200" dirty="0">
                <a:solidFill>
                  <a:schemeClr val="accent1">
                    <a:lumMod val="50000"/>
                  </a:schemeClr>
                </a:solidFill>
              </a:rPr>
              <a:t>The brewed leaves were surrounded by red edges and looked very elegant and poised just like an ancient </a:t>
            </a:r>
            <a:r>
              <a:rPr lang="en-US" sz="1200" dirty="0" err="1">
                <a:solidFill>
                  <a:schemeClr val="accent1">
                    <a:lumMod val="50000"/>
                  </a:schemeClr>
                </a:solidFill>
              </a:rPr>
              <a:t>Gui</a:t>
            </a:r>
            <a:r>
              <a:rPr lang="en-US" sz="1200" dirty="0">
                <a:solidFill>
                  <a:schemeClr val="accent1">
                    <a:lumMod val="50000"/>
                  </a:schemeClr>
                </a:solidFill>
              </a:rPr>
              <a:t> Fei, the highest-ranking imperial concubine.</a:t>
            </a:r>
          </a:p>
          <a:p>
            <a:r>
              <a:rPr lang="en-US" sz="1200" dirty="0">
                <a:solidFill>
                  <a:schemeClr val="accent1">
                    <a:lumMod val="50000"/>
                  </a:schemeClr>
                </a:solidFill>
              </a:rPr>
              <a:t>To this day same </a:t>
            </a:r>
            <a:r>
              <a:rPr lang="en-US" sz="1200" dirty="0" err="1">
                <a:solidFill>
                  <a:schemeClr val="accent1">
                    <a:lumMod val="50000"/>
                  </a:schemeClr>
                </a:solidFill>
              </a:rPr>
              <a:t>Fenghuang</a:t>
            </a:r>
            <a:r>
              <a:rPr lang="en-US" sz="1200" dirty="0">
                <a:solidFill>
                  <a:schemeClr val="accent1">
                    <a:lumMod val="50000"/>
                  </a:schemeClr>
                </a:solidFill>
              </a:rPr>
              <a:t> farmers in Taiwan encourage the little leaf-hoppers to nibble on the leaves to create this </a:t>
            </a:r>
            <a:r>
              <a:rPr lang="en-US" sz="1200" dirty="0" err="1">
                <a:solidFill>
                  <a:schemeClr val="accent1">
                    <a:lumMod val="50000"/>
                  </a:schemeClr>
                </a:solidFill>
              </a:rPr>
              <a:t>Gui</a:t>
            </a:r>
            <a:r>
              <a:rPr lang="en-US" sz="1200" dirty="0">
                <a:solidFill>
                  <a:schemeClr val="accent1">
                    <a:lumMod val="50000"/>
                  </a:schemeClr>
                </a:solidFill>
              </a:rPr>
              <a:t> Fei Oolong.  </a:t>
            </a:r>
          </a:p>
          <a:p>
            <a:r>
              <a:rPr lang="en-US" sz="1200" dirty="0">
                <a:solidFill>
                  <a:schemeClr val="accent1">
                    <a:lumMod val="50000"/>
                  </a:schemeClr>
                </a:solidFill>
              </a:rPr>
              <a:t>There is now a beautiful, mutually beneficial 4-way symbiotic relationship between the </a:t>
            </a:r>
            <a:r>
              <a:rPr lang="en-US" sz="1200" dirty="0" err="1">
                <a:solidFill>
                  <a:schemeClr val="accent1">
                    <a:lumMod val="50000"/>
                  </a:schemeClr>
                </a:solidFill>
              </a:rPr>
              <a:t>jassid</a:t>
            </a:r>
            <a:r>
              <a:rPr lang="en-US" sz="1200" dirty="0">
                <a:solidFill>
                  <a:schemeClr val="accent1">
                    <a:lumMod val="50000"/>
                  </a:schemeClr>
                </a:solidFill>
              </a:rPr>
              <a:t>, the tea plant, the farmer, and the tea drinker.</a:t>
            </a:r>
          </a:p>
          <a:p>
            <a:pPr lvl="2"/>
            <a:endParaRPr lang="en-US" sz="1200" dirty="0">
              <a:solidFill>
                <a:schemeClr val="accent1">
                  <a:lumMod val="50000"/>
                </a:schemeClr>
              </a:solidFill>
            </a:endParaRPr>
          </a:p>
        </p:txBody>
      </p:sp>
      <p:pic>
        <p:nvPicPr>
          <p:cNvPr id="6" name="Picture 5" descr="A picture containing beverage, food, tea, rock&#10;&#10;Description automatically generated">
            <a:extLst>
              <a:ext uri="{FF2B5EF4-FFF2-40B4-BE49-F238E27FC236}">
                <a16:creationId xmlns:a16="http://schemas.microsoft.com/office/drawing/2014/main" id="{E0D34C14-7164-4602-98BC-F4C0F9D00EE6}"/>
              </a:ext>
            </a:extLst>
          </p:cNvPr>
          <p:cNvPicPr>
            <a:picLocks noChangeAspect="1"/>
          </p:cNvPicPr>
          <p:nvPr/>
        </p:nvPicPr>
        <p:blipFill rotWithShape="1">
          <a:blip r:embed="rId2"/>
          <a:srcRect l="29431" r="32301"/>
          <a:stretch/>
        </p:blipFill>
        <p:spPr>
          <a:xfrm>
            <a:off x="8310622" y="243840"/>
            <a:ext cx="3646837" cy="6377939"/>
          </a:xfrm>
          <a:prstGeom prst="rect">
            <a:avLst/>
          </a:prstGeom>
        </p:spPr>
      </p:pic>
    </p:spTree>
    <p:extLst>
      <p:ext uri="{BB962C8B-B14F-4D97-AF65-F5344CB8AC3E}">
        <p14:creationId xmlns:p14="http://schemas.microsoft.com/office/powerpoint/2010/main" val="2550679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B6FC674-483C-4533-A84F-8CD3AE230E0B}"/>
              </a:ext>
            </a:extLst>
          </p:cNvPr>
          <p:cNvSpPr>
            <a:spLocks noGrp="1"/>
          </p:cNvSpPr>
          <p:nvPr>
            <p:ph type="title"/>
          </p:nvPr>
        </p:nvSpPr>
        <p:spPr>
          <a:xfrm>
            <a:off x="4569938" y="628453"/>
            <a:ext cx="6693061" cy="1356360"/>
          </a:xfrm>
        </p:spPr>
        <p:txBody>
          <a:bodyPr>
            <a:normAutofit/>
          </a:bodyPr>
          <a:lstStyle/>
          <a:p>
            <a:r>
              <a:rPr lang="en-US" dirty="0">
                <a:solidFill>
                  <a:srgbClr val="FFFFFF"/>
                </a:solidFill>
              </a:rPr>
              <a:t>Mi Xiang</a:t>
            </a:r>
          </a:p>
        </p:txBody>
      </p:sp>
      <p:pic>
        <p:nvPicPr>
          <p:cNvPr id="5" name="Picture 4" descr="A picture containing chocolate, slice, dessert, beverage&#10;&#10;Description automatically generated">
            <a:extLst>
              <a:ext uri="{FF2B5EF4-FFF2-40B4-BE49-F238E27FC236}">
                <a16:creationId xmlns:a16="http://schemas.microsoft.com/office/drawing/2014/main" id="{2265391C-A1B3-496A-9724-3FAC29EF3378}"/>
              </a:ext>
            </a:extLst>
          </p:cNvPr>
          <p:cNvPicPr>
            <a:picLocks noChangeAspect="1"/>
          </p:cNvPicPr>
          <p:nvPr/>
        </p:nvPicPr>
        <p:blipFill rotWithShape="1">
          <a:blip r:embed="rId2"/>
          <a:srcRect l="31827" r="17999" b="1"/>
          <a:stretch/>
        </p:blipFill>
        <p:spPr>
          <a:xfrm>
            <a:off x="232861" y="243840"/>
            <a:ext cx="3646837" cy="6377939"/>
          </a:xfrm>
          <a:prstGeom prst="rect">
            <a:avLst/>
          </a:prstGeom>
        </p:spPr>
      </p:pic>
      <p:sp>
        <p:nvSpPr>
          <p:cNvPr id="3" name="Content Placeholder 2">
            <a:extLst>
              <a:ext uri="{FF2B5EF4-FFF2-40B4-BE49-F238E27FC236}">
                <a16:creationId xmlns:a16="http://schemas.microsoft.com/office/drawing/2014/main" id="{29B609B2-F797-48DC-896C-2CA111876C86}"/>
              </a:ext>
            </a:extLst>
          </p:cNvPr>
          <p:cNvSpPr>
            <a:spLocks noGrp="1"/>
          </p:cNvSpPr>
          <p:nvPr>
            <p:ph idx="1"/>
          </p:nvPr>
        </p:nvSpPr>
        <p:spPr>
          <a:xfrm>
            <a:off x="4441783" y="2057400"/>
            <a:ext cx="6693061" cy="4038600"/>
          </a:xfrm>
        </p:spPr>
        <p:txBody>
          <a:bodyPr>
            <a:normAutofit/>
          </a:bodyPr>
          <a:lstStyle/>
          <a:p>
            <a:pPr>
              <a:buClr>
                <a:schemeClr val="bg1"/>
              </a:buClr>
            </a:pPr>
            <a:r>
              <a:rPr lang="en-US" dirty="0">
                <a:solidFill>
                  <a:srgbClr val="FFFFFF"/>
                </a:solidFill>
              </a:rPr>
              <a:t>A fully oxidized Taiwanese tea</a:t>
            </a:r>
          </a:p>
          <a:p>
            <a:pPr>
              <a:buClr>
                <a:schemeClr val="bg1"/>
              </a:buClr>
            </a:pPr>
            <a:r>
              <a:rPr lang="en-US" dirty="0">
                <a:solidFill>
                  <a:srgbClr val="FFFFFF"/>
                </a:solidFill>
              </a:rPr>
              <a:t>Mi Xiang translates to Honey Aroma</a:t>
            </a:r>
          </a:p>
          <a:p>
            <a:pPr>
              <a:buClr>
                <a:schemeClr val="bg1"/>
              </a:buClr>
            </a:pPr>
            <a:r>
              <a:rPr lang="en-US" dirty="0">
                <a:solidFill>
                  <a:srgbClr val="FFFFFF"/>
                </a:solidFill>
              </a:rPr>
              <a:t>Mi Xiang is a term which often describes teas that have been bug-bitten due to the honey aroma and taste produced in the tea after being bitten by the tea </a:t>
            </a:r>
            <a:r>
              <a:rPr lang="en-US" dirty="0" err="1">
                <a:solidFill>
                  <a:srgbClr val="FFFFFF"/>
                </a:solidFill>
              </a:rPr>
              <a:t>jassids</a:t>
            </a:r>
            <a:r>
              <a:rPr lang="en-US" dirty="0">
                <a:solidFill>
                  <a:srgbClr val="FFFFFF"/>
                </a:solidFill>
              </a:rPr>
              <a:t>.</a:t>
            </a:r>
          </a:p>
          <a:p>
            <a:pPr>
              <a:buClr>
                <a:schemeClr val="bg1"/>
              </a:buClr>
            </a:pPr>
            <a:r>
              <a:rPr lang="en-US" dirty="0">
                <a:solidFill>
                  <a:srgbClr val="FFFFFF"/>
                </a:solidFill>
              </a:rPr>
              <a:t>Mi Xiang can be found from different regions of Taiwan in both red tea and oolong varieties.</a:t>
            </a:r>
          </a:p>
          <a:p>
            <a:pPr lvl="2"/>
            <a:endParaRPr lang="en-US" dirty="0">
              <a:solidFill>
                <a:srgbClr val="FFFFFF"/>
              </a:solidFill>
            </a:endParaRPr>
          </a:p>
        </p:txBody>
      </p:sp>
      <p:sp>
        <p:nvSpPr>
          <p:cNvPr id="25" name="Rectangle 24">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14746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93067CD-13A7-4384-B15E-5D49AF03B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B6FC674-483C-4533-A84F-8CD3AE230E0B}"/>
              </a:ext>
            </a:extLst>
          </p:cNvPr>
          <p:cNvSpPr>
            <a:spLocks noGrp="1"/>
          </p:cNvSpPr>
          <p:nvPr>
            <p:ph type="title"/>
          </p:nvPr>
        </p:nvSpPr>
        <p:spPr>
          <a:xfrm>
            <a:off x="1143000" y="609600"/>
            <a:ext cx="6693061" cy="1356360"/>
          </a:xfrm>
        </p:spPr>
        <p:txBody>
          <a:bodyPr>
            <a:normAutofit/>
          </a:bodyPr>
          <a:lstStyle/>
          <a:p>
            <a:r>
              <a:rPr lang="en-US" dirty="0">
                <a:solidFill>
                  <a:schemeClr val="bg1"/>
                </a:solidFill>
              </a:rPr>
              <a:t>Ye Sheng Shan Cha</a:t>
            </a:r>
          </a:p>
        </p:txBody>
      </p:sp>
      <p:sp>
        <p:nvSpPr>
          <p:cNvPr id="3" name="Content Placeholder 2">
            <a:extLst>
              <a:ext uri="{FF2B5EF4-FFF2-40B4-BE49-F238E27FC236}">
                <a16:creationId xmlns:a16="http://schemas.microsoft.com/office/drawing/2014/main" id="{29B609B2-F797-48DC-896C-2CA111876C86}"/>
              </a:ext>
            </a:extLst>
          </p:cNvPr>
          <p:cNvSpPr>
            <a:spLocks noGrp="1"/>
          </p:cNvSpPr>
          <p:nvPr>
            <p:ph idx="1"/>
          </p:nvPr>
        </p:nvSpPr>
        <p:spPr>
          <a:xfrm>
            <a:off x="1143000" y="2057400"/>
            <a:ext cx="6040225" cy="4038600"/>
          </a:xfrm>
        </p:spPr>
        <p:txBody>
          <a:bodyPr>
            <a:normAutofit/>
          </a:bodyPr>
          <a:lstStyle/>
          <a:p>
            <a:pPr marL="0">
              <a:spcBef>
                <a:spcPts val="0"/>
              </a:spcBef>
              <a:spcAft>
                <a:spcPts val="800"/>
              </a:spcAft>
              <a:buClr>
                <a:schemeClr val="bg1"/>
              </a:buClr>
            </a:pPr>
            <a:r>
              <a:rPr lang="en-US" sz="1400" dirty="0">
                <a:solidFill>
                  <a:schemeClr val="bg1"/>
                </a:solidFill>
                <a:latin typeface="Calibri" panose="020F0502020204030204" pitchFamily="34" charset="0"/>
                <a:ea typeface="DengXian" panose="02010600030101010101" pitchFamily="2" charset="-122"/>
                <a:cs typeface="Times New Roman" panose="02020603050405020304" pitchFamily="18" charset="0"/>
              </a:rPr>
              <a:t>An insect-bitten style red tea</a:t>
            </a:r>
          </a:p>
          <a:p>
            <a:pPr marL="0" marR="0">
              <a:spcBef>
                <a:spcPts val="0"/>
              </a:spcBef>
              <a:spcAft>
                <a:spcPts val="800"/>
              </a:spcAft>
              <a:buClr>
                <a:schemeClr val="bg1"/>
              </a:buClr>
            </a:pP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Harvested from an indigenous wild tea plant known to locals simply as Shan Cha (Mountain Tea).</a:t>
            </a:r>
          </a:p>
          <a:p>
            <a:pPr marL="0" marR="0">
              <a:spcBef>
                <a:spcPts val="0"/>
              </a:spcBef>
              <a:spcAft>
                <a:spcPts val="800"/>
              </a:spcAft>
              <a:buClr>
                <a:schemeClr val="bg1"/>
              </a:buClr>
            </a:pP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Though these trees have been around for centuries, their discovery is ‘new’, and the tea  trees have been renamed “Camellia </a:t>
            </a:r>
            <a:r>
              <a:rPr lang="en-US" sz="1400" dirty="0" err="1">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Formosensis</a:t>
            </a: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 after the island’s old name.</a:t>
            </a:r>
          </a:p>
          <a:p>
            <a:pPr marL="0" marR="0">
              <a:spcBef>
                <a:spcPts val="0"/>
              </a:spcBef>
              <a:spcAft>
                <a:spcPts val="800"/>
              </a:spcAft>
              <a:buClr>
                <a:schemeClr val="bg1"/>
              </a:buClr>
            </a:pP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Its botanical characteristics are somewhat close to the </a:t>
            </a:r>
            <a:r>
              <a:rPr lang="en-US" sz="1400" dirty="0" err="1">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Assamica</a:t>
            </a: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 plant with its long leaves</a:t>
            </a:r>
          </a:p>
          <a:p>
            <a:pPr marL="0" marR="0">
              <a:spcBef>
                <a:spcPts val="0"/>
              </a:spcBef>
              <a:spcAft>
                <a:spcPts val="800"/>
              </a:spcAft>
              <a:buClr>
                <a:schemeClr val="bg1"/>
              </a:buClr>
            </a:pP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It prefers a wild, mountainous habitat with altitudes ranging between 1,000m to 1,500m. </a:t>
            </a:r>
          </a:p>
          <a:p>
            <a:pPr marL="0" marR="0">
              <a:spcBef>
                <a:spcPts val="0"/>
              </a:spcBef>
              <a:spcAft>
                <a:spcPts val="800"/>
              </a:spcAft>
              <a:buClr>
                <a:schemeClr val="bg1"/>
              </a:buClr>
            </a:pPr>
            <a:r>
              <a:rPr lang="en-US" sz="1400" dirty="0">
                <a:solidFill>
                  <a:schemeClr val="bg1"/>
                </a:solidFill>
                <a:effectLst/>
                <a:latin typeface="Calibri" panose="020F0502020204030204" pitchFamily="34" charset="0"/>
                <a:ea typeface="DengXian" panose="02010600030101010101" pitchFamily="2" charset="-122"/>
                <a:cs typeface="Times New Roman" panose="02020603050405020304" pitchFamily="18" charset="0"/>
              </a:rPr>
              <a:t>Four distinct protected areas have been put in place in central, south and eastern Taiwan for the preservation of this National treasure which is revered as the father plant to some of the most unique and distinctive tea hybrids of Taiwan, such as Hong Yu (Red Jade).</a:t>
            </a:r>
          </a:p>
          <a:p>
            <a:pPr lvl="2"/>
            <a:endParaRPr lang="en-US" sz="1400" dirty="0">
              <a:solidFill>
                <a:schemeClr val="bg1"/>
              </a:solidFill>
            </a:endParaRPr>
          </a:p>
        </p:txBody>
      </p:sp>
      <p:pic>
        <p:nvPicPr>
          <p:cNvPr id="6" name="Picture 5" descr="A picture containing beverage, tea, food&#10;&#10;Description automatically generated">
            <a:extLst>
              <a:ext uri="{FF2B5EF4-FFF2-40B4-BE49-F238E27FC236}">
                <a16:creationId xmlns:a16="http://schemas.microsoft.com/office/drawing/2014/main" id="{FA21CC1D-B8FB-4D41-A4FA-53E036F2415C}"/>
              </a:ext>
            </a:extLst>
          </p:cNvPr>
          <p:cNvPicPr>
            <a:picLocks noChangeAspect="1"/>
          </p:cNvPicPr>
          <p:nvPr/>
        </p:nvPicPr>
        <p:blipFill rotWithShape="1">
          <a:blip r:embed="rId2"/>
          <a:srcRect l="29499" r="33336" b="2"/>
          <a:stretch/>
        </p:blipFill>
        <p:spPr>
          <a:xfrm>
            <a:off x="7645138" y="243840"/>
            <a:ext cx="4303085" cy="6377939"/>
          </a:xfrm>
          <a:prstGeom prst="rect">
            <a:avLst/>
          </a:prstGeom>
        </p:spPr>
      </p:pic>
      <p:sp>
        <p:nvSpPr>
          <p:cNvPr id="25" name="Rectangle 24">
            <a:extLst>
              <a:ext uri="{FF2B5EF4-FFF2-40B4-BE49-F238E27FC236}">
                <a16:creationId xmlns:a16="http://schemas.microsoft.com/office/drawing/2014/main" id="{42E9009C-D0E3-46ED-935B-6C1C29650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57378685"/>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65D742-03F8-4A07-AD44-2F5940A96098}">
  <ds:schemaRefs>
    <ds:schemaRef ds:uri="http://schemas.microsoft.com/sharepoint/v3/contenttype/forms"/>
  </ds:schemaRefs>
</ds:datastoreItem>
</file>

<file path=customXml/itemProps2.xml><?xml version="1.0" encoding="utf-8"?>
<ds:datastoreItem xmlns:ds="http://schemas.openxmlformats.org/officeDocument/2006/customXml" ds:itemID="{E0915EF7-B9F6-4EB7-AA4F-557BE6AB702C}">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6928E4D0-782D-4812-BE7D-AE5131FD37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Basis design</Template>
  <TotalTime>417</TotalTime>
  <Words>1039</Words>
  <Application>Microsoft Office PowerPoint</Application>
  <PresentationFormat>Widescreen</PresentationFormat>
  <Paragraphs>76</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Calibri</vt:lpstr>
      <vt:lpstr>Corbel</vt:lpstr>
      <vt:lpstr>Basis</vt:lpstr>
      <vt:lpstr>Bug Bitten Teas</vt:lpstr>
      <vt:lpstr>Bug Bitten Teas</vt:lpstr>
      <vt:lpstr>The Tea Jassid</vt:lpstr>
      <vt:lpstr>Varieties of Bug-Bitten Teas</vt:lpstr>
      <vt:lpstr>Dongfang Meiren</vt:lpstr>
      <vt:lpstr>Gui Fei</vt:lpstr>
      <vt:lpstr>Mi Xiang</vt:lpstr>
      <vt:lpstr>Ye Sheng Shan Cha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Bug Bitten Teas</dc:title>
  <dc:creator>Roy Lamberty</dc:creator>
  <cp:lastModifiedBy>Roy Lamberty</cp:lastModifiedBy>
  <cp:revision>2</cp:revision>
  <dcterms:created xsi:type="dcterms:W3CDTF">2022-01-01T23:24:47Z</dcterms:created>
  <dcterms:modified xsi:type="dcterms:W3CDTF">2022-01-02T18:25:23Z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